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321" r:id="rId4"/>
    <p:sldId id="266" r:id="rId5"/>
    <p:sldId id="305" r:id="rId6"/>
    <p:sldId id="313" r:id="rId7"/>
    <p:sldId id="316" r:id="rId8"/>
    <p:sldId id="322" r:id="rId9"/>
    <p:sldId id="324" r:id="rId10"/>
    <p:sldId id="323" r:id="rId11"/>
    <p:sldId id="317" r:id="rId12"/>
    <p:sldId id="318" r:id="rId13"/>
    <p:sldId id="312" r:id="rId14"/>
    <p:sldId id="315" r:id="rId15"/>
    <p:sldId id="320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17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71" autoAdjust="0"/>
  </p:normalViewPr>
  <p:slideViewPr>
    <p:cSldViewPr snapToGrid="0" showGuides="1">
      <p:cViewPr varScale="1">
        <p:scale>
          <a:sx n="72" d="100"/>
          <a:sy n="72" d="100"/>
        </p:scale>
        <p:origin x="630" y="72"/>
      </p:cViewPr>
      <p:guideLst>
        <p:guide orient="horz" pos="2159"/>
        <p:guide pos="38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63F47-9623-4B2C-BF00-FCE346311005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155AB-FB0C-4EAD-AEB6-317882C967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949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155AB-FB0C-4EAD-AEB6-317882C9670A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60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1" cy="14700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4" y="3886201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7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2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8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00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557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1" cy="1362075"/>
          </a:xfrm>
        </p:spPr>
        <p:txBody>
          <a:bodyPr anchor="t"/>
          <a:lstStyle>
            <a:lvl1pPr algn="l">
              <a:defRPr sz="381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1" cy="1500188"/>
          </a:xfrm>
        </p:spPr>
        <p:txBody>
          <a:bodyPr anchor="b"/>
          <a:lstStyle>
            <a:lvl1pPr marL="0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1pPr>
            <a:lvl2pPr marL="435437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2pPr>
            <a:lvl3pPr marL="87087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312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74174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217718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6126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304806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48349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874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19667" y="1600202"/>
            <a:ext cx="6379633" cy="4525963"/>
          </a:xfrm>
        </p:spPr>
        <p:txBody>
          <a:bodyPr/>
          <a:lstStyle>
            <a:lvl1pPr>
              <a:defRPr sz="2667"/>
            </a:lvl1pPr>
            <a:lvl2pPr>
              <a:defRPr sz="2286"/>
            </a:lvl2pPr>
            <a:lvl3pPr>
              <a:defRPr sz="190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302501" y="1600202"/>
            <a:ext cx="6379633" cy="4525963"/>
          </a:xfrm>
        </p:spPr>
        <p:txBody>
          <a:bodyPr/>
          <a:lstStyle>
            <a:lvl1pPr>
              <a:defRPr sz="2667"/>
            </a:lvl1pPr>
            <a:lvl2pPr>
              <a:defRPr sz="2286"/>
            </a:lvl2pPr>
            <a:lvl3pPr>
              <a:defRPr sz="190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9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37" indent="0">
              <a:buNone/>
              <a:defRPr sz="1905" b="1"/>
            </a:lvl2pPr>
            <a:lvl3pPr marL="870875" indent="0">
              <a:buNone/>
              <a:defRPr sz="1714" b="1"/>
            </a:lvl3pPr>
            <a:lvl4pPr marL="1306312" indent="0">
              <a:buNone/>
              <a:defRPr sz="1524" b="1"/>
            </a:lvl4pPr>
            <a:lvl5pPr marL="1741749" indent="0">
              <a:buNone/>
              <a:defRPr sz="1524" b="1"/>
            </a:lvl5pPr>
            <a:lvl6pPr marL="2177186" indent="0">
              <a:buNone/>
              <a:defRPr sz="1524" b="1"/>
            </a:lvl6pPr>
            <a:lvl7pPr marL="2612624" indent="0">
              <a:buNone/>
              <a:defRPr sz="1524" b="1"/>
            </a:lvl7pPr>
            <a:lvl8pPr marL="3048061" indent="0">
              <a:buNone/>
              <a:defRPr sz="1524" b="1"/>
            </a:lvl8pPr>
            <a:lvl9pPr marL="3483498" indent="0">
              <a:buNone/>
              <a:defRPr sz="15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286"/>
            </a:lvl1pPr>
            <a:lvl2pPr>
              <a:defRPr sz="1905"/>
            </a:lvl2pPr>
            <a:lvl3pPr>
              <a:defRPr sz="171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37" indent="0">
              <a:buNone/>
              <a:defRPr sz="1905" b="1"/>
            </a:lvl2pPr>
            <a:lvl3pPr marL="870875" indent="0">
              <a:buNone/>
              <a:defRPr sz="1714" b="1"/>
            </a:lvl3pPr>
            <a:lvl4pPr marL="1306312" indent="0">
              <a:buNone/>
              <a:defRPr sz="1524" b="1"/>
            </a:lvl4pPr>
            <a:lvl5pPr marL="1741749" indent="0">
              <a:buNone/>
              <a:defRPr sz="1524" b="1"/>
            </a:lvl5pPr>
            <a:lvl6pPr marL="2177186" indent="0">
              <a:buNone/>
              <a:defRPr sz="1524" b="1"/>
            </a:lvl6pPr>
            <a:lvl7pPr marL="2612624" indent="0">
              <a:buNone/>
              <a:defRPr sz="1524" b="1"/>
            </a:lvl7pPr>
            <a:lvl8pPr marL="3048061" indent="0">
              <a:buNone/>
              <a:defRPr sz="1524" b="1"/>
            </a:lvl8pPr>
            <a:lvl9pPr marL="3483498" indent="0">
              <a:buNone/>
              <a:defRPr sz="152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286"/>
            </a:lvl1pPr>
            <a:lvl2pPr>
              <a:defRPr sz="1905"/>
            </a:lvl2pPr>
            <a:lvl3pPr>
              <a:defRPr sz="171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172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60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151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0"/>
          </a:xfrm>
        </p:spPr>
        <p:txBody>
          <a:bodyPr anchor="b"/>
          <a:lstStyle>
            <a:lvl1pPr algn="l">
              <a:defRPr sz="1905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6" y="273052"/>
            <a:ext cx="6815667" cy="5853112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333"/>
            </a:lvl1pPr>
            <a:lvl2pPr marL="435437" indent="0">
              <a:buNone/>
              <a:defRPr sz="1143"/>
            </a:lvl2pPr>
            <a:lvl3pPr marL="870875" indent="0">
              <a:buNone/>
              <a:defRPr sz="952"/>
            </a:lvl3pPr>
            <a:lvl4pPr marL="1306312" indent="0">
              <a:buNone/>
              <a:defRPr sz="857"/>
            </a:lvl4pPr>
            <a:lvl5pPr marL="1741749" indent="0">
              <a:buNone/>
              <a:defRPr sz="857"/>
            </a:lvl5pPr>
            <a:lvl6pPr marL="2177186" indent="0">
              <a:buNone/>
              <a:defRPr sz="857"/>
            </a:lvl6pPr>
            <a:lvl7pPr marL="2612624" indent="0">
              <a:buNone/>
              <a:defRPr sz="857"/>
            </a:lvl7pPr>
            <a:lvl8pPr marL="3048061" indent="0">
              <a:buNone/>
              <a:defRPr sz="857"/>
            </a:lvl8pPr>
            <a:lvl9pPr marL="3483498" indent="0">
              <a:buNone/>
              <a:defRPr sz="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2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1905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048"/>
            </a:lvl1pPr>
            <a:lvl2pPr marL="435437" indent="0">
              <a:buNone/>
              <a:defRPr sz="2667"/>
            </a:lvl2pPr>
            <a:lvl3pPr marL="870875" indent="0">
              <a:buNone/>
              <a:defRPr sz="2286"/>
            </a:lvl3pPr>
            <a:lvl4pPr marL="1306312" indent="0">
              <a:buNone/>
              <a:defRPr sz="1905"/>
            </a:lvl4pPr>
            <a:lvl5pPr marL="1741749" indent="0">
              <a:buNone/>
              <a:defRPr sz="1905"/>
            </a:lvl5pPr>
            <a:lvl6pPr marL="2177186" indent="0">
              <a:buNone/>
              <a:defRPr sz="1905"/>
            </a:lvl6pPr>
            <a:lvl7pPr marL="2612624" indent="0">
              <a:buNone/>
              <a:defRPr sz="1905"/>
            </a:lvl7pPr>
            <a:lvl8pPr marL="3048061" indent="0">
              <a:buNone/>
              <a:defRPr sz="1905"/>
            </a:lvl8pPr>
            <a:lvl9pPr marL="3483498" indent="0">
              <a:buNone/>
              <a:defRPr sz="1905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333"/>
            </a:lvl1pPr>
            <a:lvl2pPr marL="435437" indent="0">
              <a:buNone/>
              <a:defRPr sz="1143"/>
            </a:lvl2pPr>
            <a:lvl3pPr marL="870875" indent="0">
              <a:buNone/>
              <a:defRPr sz="952"/>
            </a:lvl3pPr>
            <a:lvl4pPr marL="1306312" indent="0">
              <a:buNone/>
              <a:defRPr sz="857"/>
            </a:lvl4pPr>
            <a:lvl5pPr marL="1741749" indent="0">
              <a:buNone/>
              <a:defRPr sz="857"/>
            </a:lvl5pPr>
            <a:lvl6pPr marL="2177186" indent="0">
              <a:buNone/>
              <a:defRPr sz="857"/>
            </a:lvl6pPr>
            <a:lvl7pPr marL="2612624" indent="0">
              <a:buNone/>
              <a:defRPr sz="857"/>
            </a:lvl7pPr>
            <a:lvl8pPr marL="3048061" indent="0">
              <a:buNone/>
              <a:defRPr sz="857"/>
            </a:lvl8pPr>
            <a:lvl9pPr marL="3483498" indent="0">
              <a:buNone/>
              <a:defRPr sz="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054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703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441521" y="274639"/>
            <a:ext cx="3240616" cy="585152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19666" y="274639"/>
            <a:ext cx="9518651" cy="585152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6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3A58-F4A4-4AB2-A549-EA0CAF276743}" type="datetimeFigureOut">
              <a:rPr lang="es-CO" smtClean="0"/>
              <a:t>17/09/2021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FC81-142F-4C45-9B24-F173087DD7F5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4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2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3091-E72D-4A20-9E31-B9A6FC070A98}" type="datetimeFigureOut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4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8CE4-2FEF-45E8-A8CC-6DFBA23BE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70875" rtl="0" eaLnBrk="1" latinLnBrk="0" hangingPunct="1"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578" indent="-326578" algn="l" defTabSz="870875" rtl="0" eaLnBrk="1" latinLnBrk="0" hangingPunct="1">
        <a:spcBef>
          <a:spcPct val="20000"/>
        </a:spcBef>
        <a:buFont typeface="Arial" pitchFamily="34" charset="0"/>
        <a:buChar char="•"/>
        <a:defRPr sz="3048" kern="1200">
          <a:solidFill>
            <a:schemeClr val="tx1"/>
          </a:solidFill>
          <a:latin typeface="+mn-lt"/>
          <a:ea typeface="+mn-ea"/>
          <a:cs typeface="+mn-cs"/>
        </a:defRPr>
      </a:lvl1pPr>
      <a:lvl2pPr marL="707586" indent="-272148" algn="l" defTabSz="870875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088593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524030" indent="-217719" algn="l" defTabSz="870875" rtl="0" eaLnBrk="1" latinLnBrk="0" hangingPunct="1">
        <a:spcBef>
          <a:spcPct val="20000"/>
        </a:spcBef>
        <a:buFont typeface="Arial" pitchFamily="34" charset="0"/>
        <a:buChar char="–"/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59468" indent="-217719" algn="l" defTabSz="870875" rtl="0" eaLnBrk="1" latinLnBrk="0" hangingPunct="1">
        <a:spcBef>
          <a:spcPct val="20000"/>
        </a:spcBef>
        <a:buFont typeface="Arial" pitchFamily="34" charset="0"/>
        <a:buChar char="»"/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94905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0342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265780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01217" indent="-217719" algn="l" defTabSz="870875" rtl="0" eaLnBrk="1" latinLnBrk="0" hangingPunct="1">
        <a:spcBef>
          <a:spcPct val="20000"/>
        </a:spcBef>
        <a:buFont typeface="Arial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437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875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6312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749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7186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2624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8061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3498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385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7963" y="1508760"/>
            <a:ext cx="11376377" cy="57554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ES_tradnl" sz="3200" b="1" dirty="0"/>
              <a:t>QUE SE EVALUA</a:t>
            </a:r>
          </a:p>
          <a:p>
            <a:pPr algn="just"/>
            <a:r>
              <a:rPr lang="es-ES" sz="2800" dirty="0"/>
              <a:t>.</a:t>
            </a:r>
            <a:r>
              <a:rPr lang="es-ES" sz="2800" b="1" dirty="0"/>
              <a:t> Gestión directiva:</a:t>
            </a:r>
            <a:r>
              <a:rPr lang="es-ES" sz="2800" dirty="0"/>
              <a:t> se refiere a la manera como el establecimiento educativo es orientado. Esta área se centra en el direccionamiento estratégico, la cultura institucional, el clima y el gobierno escolar, además de las relaciones con el entorno. De esta forma es posible que el rector o director y su equipo de gestión organicen, desarrollen y evalúen el funcionamiento general de la institución. </a:t>
            </a:r>
          </a:p>
          <a:p>
            <a:pPr algn="just"/>
            <a:r>
              <a:rPr lang="es-ES" sz="2800" b="1" dirty="0"/>
              <a:t>Gestión académica:</a:t>
            </a:r>
            <a:r>
              <a:rPr lang="es-ES" sz="2800" dirty="0"/>
              <a:t> Es la esencia del trabajo de una IE, indica como enfocan sus acciones para que los alumnos aprendan y desarrollen las competencias necesarias para su desempeño personal, social y profesional. Esta área de la gestión se encarga de los procesos de diseño curricular, prácticas pedagógicas institucionales, gestión de clases y seguimiento académico</a:t>
            </a:r>
          </a:p>
          <a:p>
            <a:pPr algn="just"/>
            <a:r>
              <a:rPr lang="es-ES" sz="2800" dirty="0"/>
              <a:t>      </a:t>
            </a:r>
            <a:endParaRPr lang="es-CO" sz="2800" b="1" dirty="0">
              <a:solidFill>
                <a:srgbClr val="F17A02"/>
              </a:solidFill>
            </a:endParaRPr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297180" y="0"/>
            <a:ext cx="11894821" cy="1322774"/>
          </a:xfrm>
        </p:spPr>
      </p:pic>
    </p:spTree>
    <p:extLst>
      <p:ext uri="{BB962C8B-B14F-4D97-AF65-F5344CB8AC3E}">
        <p14:creationId xmlns:p14="http://schemas.microsoft.com/office/powerpoint/2010/main" val="25540976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3663" y="1623060"/>
            <a:ext cx="1128493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/>
              <a:t>Gestión administrativa y financiera</a:t>
            </a:r>
            <a:r>
              <a:rPr lang="es-ES" sz="3200" dirty="0"/>
              <a:t>: Tiene a su cargo todos los procesos de apoyo a la gestión académica, la administración de la planta física, los recursos y los servicios, el anejo del talento humano y  el apoyo financiero y contable. Área de soporte al trabajo institucional.</a:t>
            </a:r>
          </a:p>
          <a:p>
            <a:pPr algn="just"/>
            <a:r>
              <a:rPr lang="es-ES" sz="3200" b="1" dirty="0"/>
              <a:t>Gestión de la comunidad</a:t>
            </a:r>
            <a:r>
              <a:rPr lang="es-ES" sz="3200" dirty="0"/>
              <a:t>:  Se encarga de las relaciones de la IE con la comunidad, así como de la participación y convivencia, la atención educativa a grupos poblacionales con necesidades especiales, bajo una perspectiva de inclusión y prevención de riesgos   </a:t>
            </a:r>
            <a:r>
              <a:rPr lang="es-CO" sz="4000" b="1" dirty="0">
                <a:solidFill>
                  <a:srgbClr val="F17A02"/>
                </a:solidFill>
              </a:rPr>
              <a:t> </a:t>
            </a:r>
            <a:endParaRPr lang="es-CO" sz="4000" b="1" dirty="0"/>
          </a:p>
          <a:p>
            <a:endParaRPr lang="es-CO" sz="4000" dirty="0"/>
          </a:p>
          <a:p>
            <a:endParaRPr lang="es-CO" sz="3600" b="1" dirty="0"/>
          </a:p>
          <a:p>
            <a:pPr marL="742950" indent="-742950">
              <a:buAutoNum type="arabicPeriod"/>
            </a:pPr>
            <a:endParaRPr lang="es-CO" sz="4000" b="1" dirty="0">
              <a:solidFill>
                <a:srgbClr val="F17A02"/>
              </a:solidFill>
            </a:endParaRPr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914400" y="0"/>
            <a:ext cx="11277597" cy="1145220"/>
          </a:xfrm>
        </p:spPr>
      </p:pic>
    </p:spTree>
    <p:extLst>
      <p:ext uri="{BB962C8B-B14F-4D97-AF65-F5344CB8AC3E}">
        <p14:creationId xmlns:p14="http://schemas.microsoft.com/office/powerpoint/2010/main" val="157730519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50817"/>
            <a:ext cx="12192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/>
              <a:t>Niveles de desarrollo Institucional</a:t>
            </a:r>
            <a:r>
              <a:rPr lang="es-CO" sz="4000" b="1" dirty="0"/>
              <a:t>.</a:t>
            </a:r>
          </a:p>
          <a:p>
            <a:pPr algn="l"/>
            <a:r>
              <a:rPr lang="es-CO" sz="2400" b="1" dirty="0"/>
              <a:t>1</a:t>
            </a:r>
            <a:r>
              <a:rPr lang="es-CO" sz="4000" b="1" dirty="0"/>
              <a:t>.- </a:t>
            </a:r>
            <a:r>
              <a:rPr lang="es-CO" sz="2400" b="1" i="0" u="none" strike="noStrike" baseline="0" dirty="0">
                <a:latin typeface="Taz-Bold"/>
              </a:rPr>
              <a:t>Existencia</a:t>
            </a:r>
          </a:p>
          <a:p>
            <a:pPr algn="l"/>
            <a:r>
              <a:rPr lang="es-MX" sz="2400" b="0" i="0" u="none" strike="noStrike" baseline="0" dirty="0">
                <a:latin typeface="Taz-Light"/>
              </a:rPr>
              <a:t>La institución se caracteriza por un desarrollo incipiente, parcial o desordenado, según el caso. No hay planeación ni metas establecidas y las acciones se realizan de manera desarticulada.</a:t>
            </a:r>
          </a:p>
          <a:p>
            <a:pPr algn="l"/>
            <a:r>
              <a:rPr lang="es-CO" sz="2400" b="1" i="0" u="none" strike="noStrike" baseline="0" dirty="0">
                <a:latin typeface="Taz-Bold"/>
              </a:rPr>
              <a:t>2.- Pertinencia</a:t>
            </a:r>
          </a:p>
          <a:p>
            <a:pPr algn="l"/>
            <a:r>
              <a:rPr lang="es-MX" sz="2400" b="0" i="0" u="none" strike="noStrike" baseline="0" dirty="0">
                <a:latin typeface="Taz-Light"/>
              </a:rPr>
              <a:t>Hay principios de planeación y articulación de los esfuerzos y acciones del establecimiento para cumplir sus metas y objetivos.</a:t>
            </a:r>
          </a:p>
          <a:p>
            <a:pPr algn="l"/>
            <a:r>
              <a:rPr lang="es-MX" sz="2400" b="1" dirty="0">
                <a:latin typeface="Taz-Light"/>
              </a:rPr>
              <a:t>3.- </a:t>
            </a:r>
            <a:r>
              <a:rPr lang="es-CO" sz="2400" b="1" i="0" u="none" strike="noStrike" baseline="0" dirty="0">
                <a:latin typeface="Taz-Bold"/>
              </a:rPr>
              <a:t>Apropiación</a:t>
            </a:r>
          </a:p>
          <a:p>
            <a:pPr algn="l"/>
            <a:r>
              <a:rPr lang="es-MX" sz="2400" b="0" i="0" u="none" strike="noStrike" baseline="0" dirty="0">
                <a:latin typeface="Taz-Light"/>
              </a:rPr>
              <a:t>Las acciones realizadas por el establecimiento tienen un mayor grado de articulación y son conocidas por la comunidad educativa; sin embargo, todavía no se realiza un proceso sistemático de evaluación y mejoramiento</a:t>
            </a:r>
          </a:p>
          <a:p>
            <a:pPr algn="l"/>
            <a:r>
              <a:rPr lang="es-CO" sz="2400" b="1" i="0" u="none" strike="noStrike" baseline="0" dirty="0">
                <a:latin typeface="Taz-Bold"/>
              </a:rPr>
              <a:t>4.- Mejoramiento continuo</a:t>
            </a:r>
          </a:p>
          <a:p>
            <a:pPr algn="l"/>
            <a:r>
              <a:rPr lang="es-MX" sz="2400" b="0" i="0" u="none" strike="noStrike" baseline="0" dirty="0">
                <a:latin typeface="Taz-Light"/>
              </a:rPr>
              <a:t>El establecimiento involucra la lógica del mejoramiento continuo: evalúa sus procesos y resultados y, en consecuencia, los ajusta y mejora.</a:t>
            </a:r>
          </a:p>
          <a:p>
            <a:pPr algn="l"/>
            <a:endParaRPr lang="es-MX" sz="1800" b="0" i="0" u="none" strike="noStrike" baseline="0" dirty="0">
              <a:latin typeface="Taz-Light"/>
            </a:endParaRPr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2272684" y="0"/>
            <a:ext cx="9919318" cy="1084926"/>
          </a:xfrm>
        </p:spPr>
      </p:pic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5235469" y="5531369"/>
            <a:ext cx="6956529" cy="114787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17250" y="1233994"/>
            <a:ext cx="114255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/>
              <a:t>REFERENTES</a:t>
            </a:r>
          </a:p>
          <a:p>
            <a:pPr marL="514350" indent="-514350" algn="l">
              <a:buAutoNum type="arabicPeriod"/>
            </a:pPr>
            <a:r>
              <a:rPr lang="es-CO" sz="2800" b="1" dirty="0"/>
              <a:t>INSTITUCIONALES.</a:t>
            </a:r>
          </a:p>
          <a:p>
            <a:pPr algn="l"/>
            <a:r>
              <a:rPr lang="es-CO" sz="2800" b="1" dirty="0"/>
              <a:t>      - PEI= </a:t>
            </a:r>
            <a:r>
              <a:rPr lang="es-CO" sz="2800" dirty="0"/>
              <a:t>Metas y objetivos establecidos</a:t>
            </a:r>
          </a:p>
          <a:p>
            <a:pPr algn="l"/>
            <a:r>
              <a:rPr lang="es-CO" sz="2800" b="1" dirty="0"/>
              <a:t>2.   NACIONALES:</a:t>
            </a:r>
          </a:p>
          <a:p>
            <a:pPr algn="l"/>
            <a:r>
              <a:rPr lang="es-MX" sz="1800" b="0" i="0" u="none" strike="noStrike" baseline="0" dirty="0">
                <a:latin typeface="Taz-Light"/>
              </a:rPr>
              <a:t>         </a:t>
            </a:r>
            <a:r>
              <a:rPr lang="es-MX" sz="2800" b="0" i="0" u="none" strike="noStrike" baseline="0" dirty="0">
                <a:latin typeface="Taz-Light"/>
              </a:rPr>
              <a:t>-  Estándares básicos de competencias para las áreas</a:t>
            </a:r>
          </a:p>
          <a:p>
            <a:pPr algn="l"/>
            <a:r>
              <a:rPr lang="es-MX" dirty="0">
                <a:latin typeface="Taz-Light"/>
              </a:rPr>
              <a:t>          -   </a:t>
            </a:r>
            <a:r>
              <a:rPr lang="es-CO" sz="2800" dirty="0">
                <a:latin typeface="Taz-Light"/>
              </a:rPr>
              <a:t>E</a:t>
            </a:r>
            <a:r>
              <a:rPr lang="es-CO" sz="2800" b="0" i="0" u="none" strike="noStrike" baseline="0" dirty="0">
                <a:latin typeface="Taz-Light"/>
              </a:rPr>
              <a:t>valuación de estudiantes, docentes, directivos e instituciones</a:t>
            </a:r>
          </a:p>
          <a:p>
            <a:pPr algn="l"/>
            <a:r>
              <a:rPr lang="es-CO" sz="2800" dirty="0">
                <a:latin typeface="Taz-Light"/>
              </a:rPr>
              <a:t>      -  </a:t>
            </a:r>
            <a:r>
              <a:rPr lang="es-CO" sz="2800">
                <a:latin typeface="Taz-Light"/>
              </a:rPr>
              <a:t>Mejoramiento Continuo</a:t>
            </a:r>
            <a:endParaRPr lang="es-CO" sz="2800" b="1" dirty="0"/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506027" y="1"/>
            <a:ext cx="11685971" cy="1233994"/>
          </a:xfrm>
        </p:spPr>
      </p:pic>
    </p:spTree>
    <p:extLst>
      <p:ext uri="{BB962C8B-B14F-4D97-AF65-F5344CB8AC3E}">
        <p14:creationId xmlns:p14="http://schemas.microsoft.com/office/powerpoint/2010/main" val="109850160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6888480" y="5804535"/>
            <a:ext cx="5303520" cy="875030"/>
          </a:xfrm>
          <a:prstGeom prst="rect">
            <a:avLst/>
          </a:prstGeom>
        </p:spPr>
      </p:pic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891540" y="0"/>
            <a:ext cx="11300460" cy="1109709"/>
          </a:xfrm>
        </p:spPr>
      </p:pic>
      <p:sp>
        <p:nvSpPr>
          <p:cNvPr id="3" name="CuadroTexto 2"/>
          <p:cNvSpPr txBox="1"/>
          <p:nvPr/>
        </p:nvSpPr>
        <p:spPr>
          <a:xfrm>
            <a:off x="3769715" y="1645724"/>
            <a:ext cx="4299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dirty="0"/>
              <a:t>BIBLIOGRAFIA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91540" y="2479655"/>
            <a:ext cx="110413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600" dirty="0"/>
              <a:t>- Ministerio de Educación Nacional. Guía Metodológica No. 34.  Autoevaluación Institucional</a:t>
            </a:r>
          </a:p>
          <a:p>
            <a:pPr algn="just"/>
            <a:r>
              <a:rPr lang="es-ES_tradnl" sz="3600" dirty="0"/>
              <a:t>- Ministerio de Educación Perú.   Guía de autoevaluación institucional con fines de mejora para IE de educación básica.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8821777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780900" y="1"/>
            <a:ext cx="10609463" cy="6737732"/>
            <a:chOff x="173697" y="-22999"/>
            <a:chExt cx="11765633" cy="6692170"/>
          </a:xfrm>
        </p:grpSpPr>
        <p:sp>
          <p:nvSpPr>
            <p:cNvPr id="5" name="object 5"/>
            <p:cNvSpPr/>
            <p:nvPr/>
          </p:nvSpPr>
          <p:spPr>
            <a:xfrm>
              <a:off x="173697" y="524312"/>
              <a:ext cx="1528656" cy="12254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14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2"/>
            <p:cNvSpPr/>
            <p:nvPr/>
          </p:nvSpPr>
          <p:spPr>
            <a:xfrm>
              <a:off x="2580081" y="225631"/>
              <a:ext cx="6469921" cy="4451372"/>
            </a:xfrm>
            <a:prstGeom prst="rect">
              <a:avLst/>
            </a:prstGeom>
            <a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4008" b="93511" l="3528" r="96744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14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" name="6 Grupo"/>
            <p:cNvGrpSpPr/>
            <p:nvPr/>
          </p:nvGrpSpPr>
          <p:grpSpPr>
            <a:xfrm>
              <a:off x="5022953" y="-22999"/>
              <a:ext cx="6916377" cy="6692170"/>
              <a:chOff x="4958385" y="0"/>
              <a:chExt cx="6916377" cy="6692170"/>
            </a:xfrm>
          </p:grpSpPr>
          <p:sp>
            <p:nvSpPr>
              <p:cNvPr id="8" name="object 4"/>
              <p:cNvSpPr/>
              <p:nvPr/>
            </p:nvSpPr>
            <p:spPr>
              <a:xfrm>
                <a:off x="7621243" y="0"/>
                <a:ext cx="4253519" cy="3022690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714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9" name="8 Grupo"/>
              <p:cNvGrpSpPr/>
              <p:nvPr/>
            </p:nvGrpSpPr>
            <p:grpSpPr>
              <a:xfrm>
                <a:off x="4958385" y="4880957"/>
                <a:ext cx="1584176" cy="1811213"/>
                <a:chOff x="4958385" y="4880957"/>
                <a:chExt cx="1584176" cy="1811213"/>
              </a:xfrm>
            </p:grpSpPr>
            <p:pic>
              <p:nvPicPr>
                <p:cNvPr id="10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2771" b="97921" l="10000" r="9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207" r="26226"/>
                <a:stretch/>
              </p:blipFill>
              <p:spPr bwMode="auto">
                <a:xfrm>
                  <a:off x="5193293" y="4880957"/>
                  <a:ext cx="1114360" cy="12952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1" name="10 CuadroTexto"/>
                <p:cNvSpPr txBox="1"/>
                <p:nvPr/>
              </p:nvSpPr>
              <p:spPr>
                <a:xfrm>
                  <a:off x="4958385" y="6192995"/>
                  <a:ext cx="1584176" cy="4991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ES" sz="1333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  <a:effectLst/>
                      <a:uLnTx/>
                      <a:uFillTx/>
                      <a:latin typeface="Arial Narrow" pitchFamily="34" charset="0"/>
                      <a:ea typeface="+mn-ea"/>
                      <a:cs typeface="+mn-cs"/>
                    </a:rPr>
                    <a:t>GOBERNACIÓN DEL MAGDALENA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5067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5235469" y="5531369"/>
            <a:ext cx="6956529" cy="114787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334125" y="2228036"/>
            <a:ext cx="98635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rgbClr val="F17A02"/>
                </a:solidFill>
              </a:rPr>
              <a:t> </a:t>
            </a:r>
            <a:r>
              <a:rPr lang="es-CO" sz="4000" b="1" dirty="0"/>
              <a:t>Taller </a:t>
            </a:r>
            <a:r>
              <a:rPr lang="es-CO" sz="4000" b="1" dirty="0">
                <a:solidFill>
                  <a:srgbClr val="F17A02"/>
                </a:solidFill>
              </a:rPr>
              <a:t> </a:t>
            </a:r>
            <a:r>
              <a:rPr lang="es-CO" sz="4000" b="1" dirty="0"/>
              <a:t>AUTOEVALUACION INSTITUCIONAL</a:t>
            </a:r>
          </a:p>
          <a:p>
            <a:pPr algn="ctr"/>
            <a:r>
              <a:rPr lang="es-CO" sz="4000" b="1" dirty="0"/>
              <a:t>Equipo de Calidad </a:t>
            </a:r>
          </a:p>
          <a:p>
            <a:pPr algn="ctr"/>
            <a:r>
              <a:rPr lang="es-CO" sz="4000" b="1" dirty="0" err="1"/>
              <a:t>Sedmagdalena</a:t>
            </a:r>
            <a:endParaRPr lang="es-CO" sz="4000" b="1" dirty="0"/>
          </a:p>
          <a:p>
            <a:pPr algn="ctr"/>
            <a:r>
              <a:rPr lang="es-CO" sz="4000" b="1" dirty="0"/>
              <a:t>Santa Marta</a:t>
            </a:r>
          </a:p>
          <a:p>
            <a:pPr algn="ctr"/>
            <a:r>
              <a:rPr lang="es-CO" sz="4000" b="1" dirty="0"/>
              <a:t>2021 </a:t>
            </a:r>
          </a:p>
          <a:p>
            <a:pPr algn="ctr"/>
            <a:endParaRPr lang="es-CO" sz="4000" b="1" dirty="0"/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2439435" y="-9053"/>
            <a:ext cx="9752565" cy="2237724"/>
          </a:xfr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5552661" y="5789258"/>
            <a:ext cx="6639337" cy="88999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334125" y="2228036"/>
            <a:ext cx="9863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/>
              <a:t>La Meta: 100% de las instituciones educativas presentan la autoevaluación institucional en el 2021</a:t>
            </a:r>
            <a:endParaRPr lang="es-CO" sz="3200" b="1" dirty="0"/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1789043" y="-9688"/>
            <a:ext cx="10402957" cy="1147879"/>
          </a:xfr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72357" y="1216241"/>
            <a:ext cx="101856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rgbClr val="F17A02"/>
                </a:solidFill>
              </a:rPr>
              <a:t> </a:t>
            </a:r>
            <a:r>
              <a:rPr lang="es-CO" sz="3200" b="1" dirty="0"/>
              <a:t>FUNDAMENTOS LEGALES Y DOCUMENTOS</a:t>
            </a:r>
          </a:p>
          <a:p>
            <a:pPr algn="ctr"/>
            <a:endParaRPr lang="es-CO" sz="3200" b="1" dirty="0"/>
          </a:p>
          <a:p>
            <a:r>
              <a:rPr lang="es-CO" sz="3200" b="1" dirty="0"/>
              <a:t>Antecedentes </a:t>
            </a:r>
          </a:p>
          <a:p>
            <a:pPr marL="457200" indent="-457200">
              <a:buAutoNum type="arabicPeriod"/>
            </a:pPr>
            <a:r>
              <a:rPr lang="es-CO" sz="2400" b="1" dirty="0"/>
              <a:t>LEY GENERAL DE EDUCACION 115 1994, ESTABLECIO EL MARCO INSTITUCIONAL DEL SECTOR</a:t>
            </a:r>
          </a:p>
          <a:p>
            <a:pPr marL="457200" indent="-457200">
              <a:buAutoNum type="arabicPeriod"/>
            </a:pPr>
            <a:r>
              <a:rPr lang="es-CO" sz="2800" b="1" dirty="0"/>
              <a:t>Ley 715 de diciembre de 2001</a:t>
            </a:r>
          </a:p>
          <a:p>
            <a:pPr marL="342900" indent="-342900">
              <a:buAutoNum type="arabicPeriod"/>
            </a:pPr>
            <a:r>
              <a:rPr lang="es-CO" sz="2400" b="0" i="0" u="none" strike="noStrike" baseline="0" dirty="0">
                <a:latin typeface="Taz-Light"/>
              </a:rPr>
              <a:t>Decreto 688 de 2002.  Integración de los </a:t>
            </a:r>
            <a:r>
              <a:rPr lang="es-ES" sz="2400" b="0" i="0" u="none" strike="noStrike" baseline="0" dirty="0">
                <a:latin typeface="Taz-Light"/>
              </a:rPr>
              <a:t>establecimientos educativos, la cual se materializó a partir del Decreto 688 de 2002. Su propósito fue garantizar el ciclo completo de educación básica a todos los niños, niñas y jóvenes de nuestro país.</a:t>
            </a:r>
          </a:p>
          <a:p>
            <a:pPr algn="l"/>
            <a:r>
              <a:rPr lang="es-ES" sz="2400" dirty="0">
                <a:latin typeface="Taz-Light"/>
              </a:rPr>
              <a:t>3. </a:t>
            </a:r>
            <a:r>
              <a:rPr lang="es-ES" sz="2400" b="0" i="0" u="none" strike="noStrike" baseline="0" dirty="0">
                <a:latin typeface="Taz-Light"/>
              </a:rPr>
              <a:t> </a:t>
            </a:r>
            <a:r>
              <a:rPr lang="es-CO" sz="2400" b="1" dirty="0"/>
              <a:t>GUIA 34 MEN</a:t>
            </a:r>
            <a:endParaRPr lang="es-CO" sz="4000" b="1" dirty="0"/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1917577" y="-1"/>
            <a:ext cx="10274423" cy="1138827"/>
          </a:xfrm>
        </p:spPr>
      </p:pic>
    </p:spTree>
    <p:extLst>
      <p:ext uri="{BB962C8B-B14F-4D97-AF65-F5344CB8AC3E}">
        <p14:creationId xmlns:p14="http://schemas.microsoft.com/office/powerpoint/2010/main" val="274668175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5235469" y="5531369"/>
            <a:ext cx="6956529" cy="114787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23783" y="1331652"/>
            <a:ext cx="1101718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200" b="1" i="1" dirty="0"/>
              <a:t>QUE ES LA AUTOEVALUACION INSTITUCIONAL?</a:t>
            </a:r>
          </a:p>
          <a:p>
            <a:pPr algn="just"/>
            <a:r>
              <a:rPr lang="es-ES" sz="3200" dirty="0"/>
              <a:t>La autoevaluación institucional es </a:t>
            </a:r>
            <a:r>
              <a:rPr lang="es-ES" sz="3200" b="1" dirty="0"/>
              <a:t>un proceso constructivo, dinámico y</a:t>
            </a:r>
            <a:r>
              <a:rPr lang="es-ES" sz="3200" dirty="0"/>
              <a:t> </a:t>
            </a:r>
            <a:r>
              <a:rPr lang="es-ES" sz="3200" b="1" dirty="0"/>
              <a:t>contextualizado</a:t>
            </a:r>
            <a:r>
              <a:rPr lang="es-ES" sz="3200" dirty="0"/>
              <a:t> mediante el cual, una institución educativa se organiza y reflexiona sobre sus fines, procesos, estrategias, prácticas y resultados, contrastándolos con un referente de calidad que le ayude a tomar decisiones </a:t>
            </a:r>
            <a:r>
              <a:rPr lang="es-ES" sz="3200" b="1" dirty="0"/>
              <a:t>para gestionar los cambios necesarios</a:t>
            </a:r>
            <a:r>
              <a:rPr lang="es-ES" sz="3200" dirty="0"/>
              <a:t> y mejorar con base en evidencias. Por tanto, se trata de un </a:t>
            </a:r>
            <a:r>
              <a:rPr lang="es-ES" sz="3200" b="1" dirty="0"/>
              <a:t>proceso organizado y conducido por la propia institución educativa</a:t>
            </a:r>
            <a:r>
              <a:rPr lang="es-ES" sz="3200" dirty="0"/>
              <a:t>. </a:t>
            </a:r>
            <a:endParaRPr lang="es-ES_tradnl" sz="3200" dirty="0"/>
          </a:p>
          <a:p>
            <a:pPr algn="ctr"/>
            <a:r>
              <a:rPr lang="es-CO" sz="4000" b="1" dirty="0">
                <a:solidFill>
                  <a:srgbClr val="F17A02"/>
                </a:solidFill>
              </a:rPr>
              <a:t> </a:t>
            </a:r>
            <a:endParaRPr lang="es-CO" sz="4000" b="1" dirty="0"/>
          </a:p>
          <a:p>
            <a:pPr algn="ctr"/>
            <a:endParaRPr lang="es-CO" sz="4000" b="1" dirty="0"/>
          </a:p>
          <a:p>
            <a:endParaRPr lang="es-CO" sz="3600" b="1" dirty="0"/>
          </a:p>
          <a:p>
            <a:pPr marL="742950" indent="-742950" algn="ctr">
              <a:buAutoNum type="arabicPeriod"/>
            </a:pPr>
            <a:endParaRPr lang="es-CO" sz="4000" b="1" dirty="0">
              <a:solidFill>
                <a:srgbClr val="F17A02"/>
              </a:solidFill>
            </a:endParaRPr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662940" y="0"/>
            <a:ext cx="11529058" cy="1331651"/>
          </a:xfrm>
        </p:spPr>
      </p:pic>
    </p:spTree>
    <p:extLst>
      <p:ext uri="{BB962C8B-B14F-4D97-AF65-F5344CB8AC3E}">
        <p14:creationId xmlns:p14="http://schemas.microsoft.com/office/powerpoint/2010/main" val="392091520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5235469" y="5531369"/>
            <a:ext cx="6956529" cy="114787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62939" y="1518082"/>
            <a:ext cx="1081277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200" b="1" i="1" dirty="0"/>
              <a:t>CARACTERISTICAS DE LA AUTOEVALUACION INSTITUCIONAL</a:t>
            </a:r>
          </a:p>
          <a:p>
            <a:pPr algn="just"/>
            <a:endParaRPr lang="es-ES_tradnl" sz="3200" b="1" i="1" dirty="0"/>
          </a:p>
          <a:p>
            <a:r>
              <a:rPr lang="es-ES" sz="3200" b="1" dirty="0"/>
              <a:t>1.- FORMATIVA: </a:t>
            </a:r>
            <a:r>
              <a:rPr lang="es-ES" sz="3200" dirty="0"/>
              <a:t>Genera aprendizajes</a:t>
            </a:r>
          </a:p>
          <a:p>
            <a:r>
              <a:rPr lang="es-ES" sz="3200" b="1" dirty="0"/>
              <a:t>2.- PARTICIPATIVA: I</a:t>
            </a:r>
            <a:r>
              <a:rPr lang="es-ES" sz="3200" dirty="0"/>
              <a:t>nvolucra a los actores de la comunidad educativa</a:t>
            </a:r>
          </a:p>
          <a:p>
            <a:r>
              <a:rPr lang="es-ES" sz="3200" b="1" dirty="0"/>
              <a:t>3.- BASADA EN EVIDENCIAS: </a:t>
            </a:r>
            <a:r>
              <a:rPr lang="es-ES" sz="3200" dirty="0"/>
              <a:t>generadas en el proceso de autoevaluación</a:t>
            </a:r>
          </a:p>
          <a:p>
            <a:r>
              <a:rPr lang="es-ES" sz="3200" b="1" dirty="0"/>
              <a:t>4.- VOLUNTARIA: </a:t>
            </a:r>
            <a:r>
              <a:rPr lang="es-ES" sz="3200" dirty="0"/>
              <a:t>Se implementa por decisión institucional</a:t>
            </a:r>
            <a:endParaRPr lang="es-CO" sz="3200" dirty="0"/>
          </a:p>
          <a:p>
            <a:pPr marL="742950" indent="-742950" algn="ctr">
              <a:buAutoNum type="arabicPeriod"/>
            </a:pPr>
            <a:endParaRPr lang="es-CO" sz="4000" dirty="0">
              <a:solidFill>
                <a:srgbClr val="F17A02"/>
              </a:solidFill>
            </a:endParaRPr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662940" y="0"/>
            <a:ext cx="11529058" cy="1367161"/>
          </a:xfrm>
        </p:spPr>
      </p:pic>
    </p:spTree>
    <p:extLst>
      <p:ext uri="{BB962C8B-B14F-4D97-AF65-F5344CB8AC3E}">
        <p14:creationId xmlns:p14="http://schemas.microsoft.com/office/powerpoint/2010/main" val="58582558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5235469" y="5531369"/>
            <a:ext cx="6956529" cy="114787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62939" y="1518082"/>
            <a:ext cx="1081277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b="1" i="1" dirty="0"/>
              <a:t>PRINCIPIOS DE LA AUTOEVALUACION INSTITUCIONAL</a:t>
            </a:r>
          </a:p>
          <a:p>
            <a:pPr algn="just"/>
            <a:endParaRPr lang="es-ES_tradnl" sz="3200" b="1" i="1" dirty="0"/>
          </a:p>
          <a:p>
            <a:r>
              <a:rPr lang="es-ES" sz="2800" b="1" dirty="0"/>
              <a:t>1.- VERACIDAD: </a:t>
            </a:r>
          </a:p>
          <a:p>
            <a:r>
              <a:rPr lang="es-ES" sz="2800" b="1" dirty="0"/>
              <a:t>2.- CORRESPONSABILIDAD:</a:t>
            </a:r>
            <a:endParaRPr lang="es-ES" sz="2800" dirty="0"/>
          </a:p>
          <a:p>
            <a:r>
              <a:rPr lang="es-ES" sz="2800" b="1" dirty="0"/>
              <a:t>3.- PARTICIPACION:</a:t>
            </a:r>
            <a:endParaRPr lang="es-ES" sz="2800" dirty="0"/>
          </a:p>
          <a:p>
            <a:r>
              <a:rPr lang="es-ES" sz="2800" b="1" dirty="0"/>
              <a:t>4.- CONTINUIDAD: </a:t>
            </a:r>
            <a:endParaRPr lang="es-ES" sz="2800" dirty="0"/>
          </a:p>
          <a:p>
            <a:r>
              <a:rPr lang="es-ES" sz="2800" b="1" dirty="0"/>
              <a:t>5.-  COHERENCIA</a:t>
            </a:r>
          </a:p>
          <a:p>
            <a:r>
              <a:rPr lang="es-ES" sz="2800" b="1" dirty="0"/>
              <a:t>6.-  LEGITIMIDAD</a:t>
            </a:r>
          </a:p>
          <a:p>
            <a:endParaRPr lang="es-CO" sz="3200" dirty="0"/>
          </a:p>
          <a:p>
            <a:pPr marL="742950" indent="-742950" algn="ctr">
              <a:buAutoNum type="arabicPeriod"/>
            </a:pPr>
            <a:endParaRPr lang="es-CO" sz="4000" dirty="0">
              <a:solidFill>
                <a:srgbClr val="F17A02"/>
              </a:solidFill>
            </a:endParaRPr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662940" y="0"/>
            <a:ext cx="11529058" cy="1367161"/>
          </a:xfrm>
        </p:spPr>
      </p:pic>
    </p:spTree>
    <p:extLst>
      <p:ext uri="{BB962C8B-B14F-4D97-AF65-F5344CB8AC3E}">
        <p14:creationId xmlns:p14="http://schemas.microsoft.com/office/powerpoint/2010/main" val="13391897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08" b="-4594"/>
          <a:stretch>
            <a:fillRect/>
          </a:stretch>
        </p:blipFill>
        <p:spPr>
          <a:xfrm>
            <a:off x="5235469" y="5531369"/>
            <a:ext cx="6956529" cy="114787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11480" y="1714501"/>
            <a:ext cx="1106423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200" b="1" i="1" dirty="0"/>
              <a:t>BENEFICIOS DE LA AUTOEVALUACION  INSTITUCIONAL</a:t>
            </a:r>
          </a:p>
          <a:p>
            <a:pPr algn="just"/>
            <a:r>
              <a:rPr lang="es-ES" sz="3200" b="1" dirty="0"/>
              <a:t>1.- Fortalece </a:t>
            </a:r>
            <a:r>
              <a:rPr lang="es-ES" sz="3200" dirty="0"/>
              <a:t>la autonomía y  autorregulación</a:t>
            </a:r>
          </a:p>
          <a:p>
            <a:r>
              <a:rPr lang="es-ES" sz="3200" b="1" dirty="0"/>
              <a:t>2.- Promueve </a:t>
            </a:r>
            <a:r>
              <a:rPr lang="es-ES" sz="3200" dirty="0"/>
              <a:t>la creación de comunidades de aprendizaje</a:t>
            </a:r>
          </a:p>
          <a:p>
            <a:r>
              <a:rPr lang="es-ES" sz="3200" b="1" dirty="0"/>
              <a:t>3.- Contribuye </a:t>
            </a:r>
            <a:r>
              <a:rPr lang="es-ES" sz="3200" dirty="0"/>
              <a:t>con el logro de los objetivos institucionales </a:t>
            </a:r>
          </a:p>
          <a:p>
            <a:r>
              <a:rPr lang="es-ES" sz="3200" b="1" dirty="0"/>
              <a:t>4.- Sienta las bases para  planes de mejora </a:t>
            </a:r>
          </a:p>
          <a:p>
            <a:r>
              <a:rPr lang="es-ES" sz="3200" b="1" dirty="0"/>
              <a:t>5.- Favorece</a:t>
            </a:r>
            <a:r>
              <a:rPr lang="es-ES" sz="3200" dirty="0"/>
              <a:t> el desarrollo de una cultura de evaluación</a:t>
            </a:r>
          </a:p>
          <a:p>
            <a:r>
              <a:rPr lang="es-ES" sz="3200" b="1" dirty="0"/>
              <a:t>6.- Fortalece</a:t>
            </a:r>
            <a:r>
              <a:rPr lang="es-ES" sz="3200" dirty="0"/>
              <a:t> la identidad institucional</a:t>
            </a:r>
            <a:endParaRPr lang="es-CO" sz="4000" dirty="0"/>
          </a:p>
        </p:txBody>
      </p:sp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57"/>
          <a:stretch>
            <a:fillRect/>
          </a:stretch>
        </p:blipFill>
        <p:spPr>
          <a:xfrm>
            <a:off x="662940" y="0"/>
            <a:ext cx="11529058" cy="1411550"/>
          </a:xfrm>
        </p:spPr>
      </p:pic>
    </p:spTree>
    <p:extLst>
      <p:ext uri="{BB962C8B-B14F-4D97-AF65-F5344CB8AC3E}">
        <p14:creationId xmlns:p14="http://schemas.microsoft.com/office/powerpoint/2010/main" val="34462912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14773</TotalTime>
  <Words>747</Words>
  <Application>Microsoft Office PowerPoint</Application>
  <PresentationFormat>Panorámica</PresentationFormat>
  <Paragraphs>66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Taz-Bold</vt:lpstr>
      <vt:lpstr>Taz-Light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Unimagdalena</dc:creator>
  <cp:lastModifiedBy>CALIDA11</cp:lastModifiedBy>
  <cp:revision>279</cp:revision>
  <dcterms:created xsi:type="dcterms:W3CDTF">2020-01-10T19:44:00Z</dcterms:created>
  <dcterms:modified xsi:type="dcterms:W3CDTF">2021-09-17T16:01:35Z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2058-11.2.0.9984</vt:lpwstr>
  </property>
</Properties>
</file>