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010400" cy="9296400"/>
  <p:embeddedFontLst>
    <p:embeddedFont>
      <p:font typeface="Calibri" panose="020F0502020204030204" pitchFamily="34" charset="0"/>
      <p:regular r:id="rId29"/>
      <p:bold r:id="rId30"/>
      <p:italic r:id="rId31"/>
      <p:boldItalic r:id="rId32"/>
    </p:embeddedFont>
    <p:embeddedFont>
      <p:font typeface="Work Sans"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DhHW5SrIsboCNJaNurw+PyLcg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9E8E79-2762-4FEA-BECF-2553B7B4FC05}">
  <a:tblStyle styleId="{C89E8E79-2762-4FEA-BECF-2553B7B4FC05}"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8EBF5"/>
          </a:solidFill>
        </a:fill>
      </a:tcStyle>
    </a:lastRow>
    <a:seCell>
      <a:tcTxStyle b="off" i="off"/>
      <a:tcStyle>
        <a:tcBdr/>
      </a:tcStyle>
    </a:seCell>
    <a:swCell>
      <a:tcTxStyle b="off" i="off"/>
      <a:tcStyle>
        <a:tcBdr/>
      </a:tcStyle>
    </a:swCell>
    <a:firstRow>
      <a:tcTxStyle b="on" i="off"/>
      <a:tcStyle>
        <a:tcBdr/>
        <a:fill>
          <a:solidFill>
            <a:srgbClr val="E8EBF5"/>
          </a:solidFill>
        </a:fill>
      </a:tcStyle>
    </a:firstRow>
    <a:neCell>
      <a:tcTxStyle b="off" i="off"/>
      <a:tcStyle>
        <a:tcBdr/>
      </a:tcStyle>
    </a:neCell>
    <a:nwCell>
      <a:tcTxStyle b="off" i="off"/>
      <a:tcStyle>
        <a:tcBdr/>
      </a:tcStyle>
    </a:nwCell>
  </a:tblStyle>
  <a:tblStyle styleId="{1120D296-6F81-433D-9B0F-4039398F59C8}"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9EFF7"/>
          </a:solidFill>
        </a:fill>
      </a:tcStyle>
    </a:lastRow>
    <a:seCell>
      <a:tcTxStyle b="off" i="off"/>
      <a:tcStyle>
        <a:tcBdr/>
      </a:tcStyle>
    </a:seCell>
    <a:swCell>
      <a:tcTxStyle b="off" i="off"/>
      <a:tcStyle>
        <a:tcBdr/>
      </a:tcStyle>
    </a:swCell>
    <a:firstRow>
      <a:tcTxStyle b="on" i="off"/>
      <a:tcStyle>
        <a:tcBdr/>
        <a:fill>
          <a:solidFill>
            <a:srgbClr val="E9EFF7"/>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6433"/>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8"/>
            <a:ext cx="3037840" cy="466433"/>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40: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9" name="Google Shape;29;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9: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0: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45" name="Google Shape;245;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51: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71" name="Google Shape;271;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52: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00" name="Google Shape;300;p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53: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25" name="Google Shape;325;p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54: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50" name="Google Shape;350;p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5: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69" name="Google Shape;369;p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6: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96" name="Google Shape;396;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7: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23" name="Google Shape;423;p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8: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45" name="Google Shape;445;p5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41: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38" name="Google Shape;38;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59: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54" name="Google Shape;454;p5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60: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70" name="Google Shape;470;p6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61: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84" name="Google Shape;484;p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62: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98" name="Google Shape;498;p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63: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512" name="Google Shape;512;p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4: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527" name="Google Shape;527;p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543" name="Google Shape;54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42: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9" name="Google Shape;49;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3: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67" name="Google Shape;67;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4: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92" name="Google Shape;92;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5: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6: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34" name="Google Shape;134;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7: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59" name="Google Shape;159;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8: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73" name="Google Shape;173;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6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CF8"/>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40" descr="Un niño sentado en la calle&#10;&#10;Descripción generada automáticamente con confianza media"/>
          <p:cNvPicPr preferRelativeResize="0"/>
          <p:nvPr/>
        </p:nvPicPr>
        <p:blipFill rotWithShape="1">
          <a:blip r:embed="rId3">
            <a:alphaModFix/>
          </a:blip>
          <a:srcRect/>
          <a:stretch/>
        </p:blipFill>
        <p:spPr>
          <a:xfrm>
            <a:off x="7074833" y="0"/>
            <a:ext cx="5117167" cy="6858000"/>
          </a:xfrm>
          <a:prstGeom prst="rect">
            <a:avLst/>
          </a:prstGeom>
          <a:noFill/>
          <a:ln>
            <a:noFill/>
          </a:ln>
        </p:spPr>
      </p:pic>
      <p:pic>
        <p:nvPicPr>
          <p:cNvPr id="32" name="Google Shape;32;p40" descr="Icono&#10;&#10;Descripción generada automáticamente"/>
          <p:cNvPicPr preferRelativeResize="0"/>
          <p:nvPr/>
        </p:nvPicPr>
        <p:blipFill rotWithShape="1">
          <a:blip r:embed="rId4">
            <a:alphaModFix/>
          </a:blip>
          <a:srcRect/>
          <a:stretch/>
        </p:blipFill>
        <p:spPr>
          <a:xfrm>
            <a:off x="18757" y="0"/>
            <a:ext cx="12191999" cy="6858000"/>
          </a:xfrm>
          <a:prstGeom prst="rect">
            <a:avLst/>
          </a:prstGeom>
          <a:noFill/>
          <a:ln>
            <a:noFill/>
          </a:ln>
        </p:spPr>
      </p:pic>
      <p:pic>
        <p:nvPicPr>
          <p:cNvPr id="33" name="Google Shape;33;p40" descr="Imagen que contiene Texto&#10;&#10;Descripción generada automáticamente"/>
          <p:cNvPicPr preferRelativeResize="0"/>
          <p:nvPr/>
        </p:nvPicPr>
        <p:blipFill rotWithShape="1">
          <a:blip r:embed="rId5">
            <a:alphaModFix/>
          </a:blip>
          <a:srcRect/>
          <a:stretch/>
        </p:blipFill>
        <p:spPr>
          <a:xfrm>
            <a:off x="1464049" y="1628974"/>
            <a:ext cx="4389904" cy="698767"/>
          </a:xfrm>
          <a:prstGeom prst="rect">
            <a:avLst/>
          </a:prstGeom>
          <a:noFill/>
          <a:ln>
            <a:noFill/>
          </a:ln>
        </p:spPr>
      </p:pic>
      <p:sp>
        <p:nvSpPr>
          <p:cNvPr id="34" name="Google Shape;34;p40"/>
          <p:cNvSpPr txBox="1"/>
          <p:nvPr/>
        </p:nvSpPr>
        <p:spPr>
          <a:xfrm>
            <a:off x="3659001" y="5012087"/>
            <a:ext cx="326035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CO" sz="2000" b="0" i="0" u="none" strike="noStrike" cap="none">
                <a:solidFill>
                  <a:srgbClr val="000000"/>
                </a:solidFill>
                <a:latin typeface="Arial"/>
                <a:ea typeface="Arial"/>
                <a:cs typeface="Arial"/>
                <a:sym typeface="Arial"/>
              </a:rPr>
              <a:t>www.mineducacion.gov.co</a:t>
            </a:r>
            <a:endParaRPr sz="1400" b="0" i="0" u="none" strike="noStrike" cap="none">
              <a:solidFill>
                <a:srgbClr val="000000"/>
              </a:solidFill>
              <a:latin typeface="Arial"/>
              <a:ea typeface="Arial"/>
              <a:cs typeface="Arial"/>
              <a:sym typeface="Arial"/>
            </a:endParaRPr>
          </a:p>
        </p:txBody>
      </p:sp>
      <p:sp>
        <p:nvSpPr>
          <p:cNvPr id="35" name="Google Shape;35;p40"/>
          <p:cNvSpPr txBox="1"/>
          <p:nvPr/>
        </p:nvSpPr>
        <p:spPr>
          <a:xfrm>
            <a:off x="215705" y="2577307"/>
            <a:ext cx="7380159" cy="21852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s-CO" sz="2400" b="1" i="0" u="none" strike="noStrike" cap="none">
                <a:solidFill>
                  <a:srgbClr val="436CB7"/>
                </a:solidFill>
                <a:latin typeface="Arial"/>
                <a:ea typeface="Arial"/>
                <a:cs typeface="Arial"/>
                <a:sym typeface="Arial"/>
              </a:rPr>
              <a:t>Sistema Institucional  de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s-CO" sz="2400" b="1" i="0" u="none" strike="noStrike" cap="none">
                <a:solidFill>
                  <a:srgbClr val="436CB7"/>
                </a:solidFill>
                <a:latin typeface="Arial"/>
                <a:ea typeface="Arial"/>
                <a:cs typeface="Arial"/>
                <a:sym typeface="Arial"/>
              </a:rPr>
              <a:t>Evaluación de los Estudiantes – SIEE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endParaRPr sz="2000" b="0" i="0" u="none" strike="noStrike" cap="none">
              <a:solidFill>
                <a:srgbClr val="436CB7"/>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r>
              <a:rPr lang="es-CO" sz="2000" b="0" i="0" u="none" strike="noStrike" cap="none">
                <a:solidFill>
                  <a:srgbClr val="436CB7"/>
                </a:solidFill>
                <a:latin typeface="Arial"/>
                <a:ea typeface="Arial"/>
                <a:cs typeface="Arial"/>
                <a:sym typeface="Arial"/>
              </a:rPr>
              <a:t>Equipo de Evaluación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r>
              <a:rPr lang="es-CO" sz="2000" b="0" i="0" u="none" strike="noStrike" cap="none">
                <a:solidFill>
                  <a:srgbClr val="436CB7"/>
                </a:solidFill>
                <a:latin typeface="Arial"/>
                <a:ea typeface="Arial"/>
                <a:cs typeface="Arial"/>
                <a:sym typeface="Arial"/>
              </a:rPr>
              <a:t>Subdirección de Referentes y Evaluación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800"/>
              <a:buFont typeface="Arial"/>
              <a:buNone/>
            </a:pPr>
            <a:endParaRPr sz="2800" b="1" i="0" u="none" strike="noStrike" cap="none">
              <a:solidFill>
                <a:srgbClr val="436CB7"/>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49"/>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7" name="Google Shape;217;p49"/>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218" name="Google Shape;218;p49"/>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19" name="Google Shape;219;p49"/>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220" name="Google Shape;220;p49"/>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1" name="Google Shape;221;p49"/>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222" name="Google Shape;222;p49"/>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3" name="Google Shape;223;p49"/>
          <p:cNvSpPr txBox="1"/>
          <p:nvPr/>
        </p:nvSpPr>
        <p:spPr>
          <a:xfrm>
            <a:off x="482907" y="2139827"/>
            <a:ext cx="8743207" cy="323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Características de las estrategias y acciones de seguimiento</a:t>
            </a:r>
            <a:endParaRPr sz="1800" b="1" i="0" u="none" strike="noStrike" cap="none">
              <a:solidFill>
                <a:srgbClr val="002060"/>
              </a:solidFill>
              <a:latin typeface="Arial"/>
              <a:ea typeface="Arial"/>
              <a:cs typeface="Arial"/>
              <a:sym typeface="Arial"/>
            </a:endParaRPr>
          </a:p>
        </p:txBody>
      </p:sp>
      <p:sp>
        <p:nvSpPr>
          <p:cNvPr id="224" name="Google Shape;224;p49"/>
          <p:cNvSpPr/>
          <p:nvPr/>
        </p:nvSpPr>
        <p:spPr>
          <a:xfrm rot="10800000" flipH="1">
            <a:off x="554818" y="2501920"/>
            <a:ext cx="1996208" cy="45719"/>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225" name="Google Shape;225;p49"/>
          <p:cNvSpPr/>
          <p:nvPr/>
        </p:nvSpPr>
        <p:spPr>
          <a:xfrm>
            <a:off x="0" y="1381544"/>
            <a:ext cx="12191999" cy="646331"/>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4.	 Las acciones de seguimiento para el mejoramiento de los desempeños de los estudiantes durante 	el año escolar. </a:t>
            </a:r>
            <a:endParaRPr sz="1400" b="0" i="0" u="none" strike="noStrike" cap="none">
              <a:solidFill>
                <a:srgbClr val="002060"/>
              </a:solidFill>
              <a:latin typeface="Arial"/>
              <a:ea typeface="Arial"/>
              <a:cs typeface="Arial"/>
              <a:sym typeface="Arial"/>
            </a:endParaRPr>
          </a:p>
        </p:txBody>
      </p:sp>
      <p:sp>
        <p:nvSpPr>
          <p:cNvPr id="226" name="Google Shape;226;p49"/>
          <p:cNvSpPr/>
          <p:nvPr/>
        </p:nvSpPr>
        <p:spPr>
          <a:xfrm>
            <a:off x="288365" y="3880326"/>
            <a:ext cx="1996208" cy="369332"/>
          </a:xfrm>
          <a:prstGeom prst="rect">
            <a:avLst/>
          </a:prstGeom>
          <a:solidFill>
            <a:schemeClr val="lt1"/>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Características</a:t>
            </a:r>
            <a:endParaRPr sz="1400" b="1" i="0" u="none" strike="noStrike" cap="none">
              <a:solidFill>
                <a:srgbClr val="002060"/>
              </a:solidFill>
              <a:latin typeface="Arial"/>
              <a:ea typeface="Arial"/>
              <a:cs typeface="Arial"/>
              <a:sym typeface="Arial"/>
            </a:endParaRPr>
          </a:p>
        </p:txBody>
      </p:sp>
      <p:sp>
        <p:nvSpPr>
          <p:cNvPr id="227" name="Google Shape;227;p49"/>
          <p:cNvSpPr/>
          <p:nvPr/>
        </p:nvSpPr>
        <p:spPr>
          <a:xfrm>
            <a:off x="2749251" y="2748793"/>
            <a:ext cx="2749676" cy="870801"/>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No deben ser las mismas con las que se realiza la evaluación en el aula.</a:t>
            </a:r>
            <a:endParaRPr sz="1600" b="0" i="0" u="none" strike="noStrike" cap="none">
              <a:solidFill>
                <a:srgbClr val="002060"/>
              </a:solidFill>
              <a:latin typeface="Arial"/>
              <a:ea typeface="Arial"/>
              <a:cs typeface="Arial"/>
              <a:sym typeface="Arial"/>
            </a:endParaRPr>
          </a:p>
        </p:txBody>
      </p:sp>
      <p:sp>
        <p:nvSpPr>
          <p:cNvPr id="228" name="Google Shape;228;p49"/>
          <p:cNvSpPr/>
          <p:nvPr/>
        </p:nvSpPr>
        <p:spPr>
          <a:xfrm>
            <a:off x="2767128" y="3790730"/>
            <a:ext cx="2749676" cy="54852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Monitoreo que de alertas tempranas.</a:t>
            </a:r>
            <a:endParaRPr sz="1600" b="0" i="0" u="none" strike="noStrike" cap="none">
              <a:solidFill>
                <a:srgbClr val="002060"/>
              </a:solidFill>
              <a:latin typeface="Arial"/>
              <a:ea typeface="Arial"/>
              <a:cs typeface="Arial"/>
              <a:sym typeface="Arial"/>
            </a:endParaRPr>
          </a:p>
        </p:txBody>
      </p:sp>
      <p:sp>
        <p:nvSpPr>
          <p:cNvPr id="229" name="Google Shape;229;p49"/>
          <p:cNvSpPr/>
          <p:nvPr/>
        </p:nvSpPr>
        <p:spPr>
          <a:xfrm>
            <a:off x="2767128" y="4614142"/>
            <a:ext cx="2749677" cy="87079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Actividades de apoyo durante todo el año escolar si es necesario.</a:t>
            </a:r>
            <a:endParaRPr sz="1600" b="0" i="0" u="none" strike="noStrike" cap="none">
              <a:solidFill>
                <a:srgbClr val="002060"/>
              </a:solidFill>
              <a:latin typeface="Arial"/>
              <a:ea typeface="Arial"/>
              <a:cs typeface="Arial"/>
              <a:sym typeface="Arial"/>
            </a:endParaRPr>
          </a:p>
        </p:txBody>
      </p:sp>
      <p:cxnSp>
        <p:nvCxnSpPr>
          <p:cNvPr id="230" name="Google Shape;230;p49"/>
          <p:cNvCxnSpPr>
            <a:endCxn id="227" idx="1"/>
          </p:cNvCxnSpPr>
          <p:nvPr/>
        </p:nvCxnSpPr>
        <p:spPr>
          <a:xfrm rot="-5400000">
            <a:off x="1674801" y="3912444"/>
            <a:ext cx="1802700" cy="346200"/>
          </a:xfrm>
          <a:prstGeom prst="bentConnector2">
            <a:avLst/>
          </a:prstGeom>
          <a:noFill/>
          <a:ln w="9525" cap="flat" cmpd="sng">
            <a:solidFill>
              <a:srgbClr val="7030A0"/>
            </a:solidFill>
            <a:prstDash val="dash"/>
            <a:miter lim="800000"/>
            <a:headEnd type="none" w="sm" len="sm"/>
            <a:tailEnd type="none" w="sm" len="sm"/>
          </a:ln>
        </p:spPr>
      </p:cxnSp>
      <p:cxnSp>
        <p:nvCxnSpPr>
          <p:cNvPr id="231" name="Google Shape;231;p49"/>
          <p:cNvCxnSpPr/>
          <p:nvPr/>
        </p:nvCxnSpPr>
        <p:spPr>
          <a:xfrm rot="10800000" flipH="1">
            <a:off x="2421037" y="4064992"/>
            <a:ext cx="259980" cy="1"/>
          </a:xfrm>
          <a:prstGeom prst="straightConnector1">
            <a:avLst/>
          </a:prstGeom>
          <a:noFill/>
          <a:ln w="9525" cap="flat" cmpd="sng">
            <a:solidFill>
              <a:srgbClr val="7030A0"/>
            </a:solidFill>
            <a:prstDash val="dash"/>
            <a:miter lim="800000"/>
            <a:headEnd type="none" w="sm" len="sm"/>
            <a:tailEnd type="none" w="sm" len="sm"/>
          </a:ln>
        </p:spPr>
      </p:cxnSp>
      <p:cxnSp>
        <p:nvCxnSpPr>
          <p:cNvPr id="232" name="Google Shape;232;p49"/>
          <p:cNvCxnSpPr/>
          <p:nvPr/>
        </p:nvCxnSpPr>
        <p:spPr>
          <a:xfrm>
            <a:off x="2423282" y="5011817"/>
            <a:ext cx="239059" cy="3"/>
          </a:xfrm>
          <a:prstGeom prst="straightConnector1">
            <a:avLst/>
          </a:prstGeom>
          <a:noFill/>
          <a:ln w="9525" cap="flat" cmpd="sng">
            <a:solidFill>
              <a:srgbClr val="7030A0"/>
            </a:solidFill>
            <a:prstDash val="dash"/>
            <a:miter lim="800000"/>
            <a:headEnd type="none" w="sm" len="sm"/>
            <a:tailEnd type="none" w="sm" len="sm"/>
          </a:ln>
        </p:spPr>
      </p:cxnSp>
      <p:cxnSp>
        <p:nvCxnSpPr>
          <p:cNvPr id="233" name="Google Shape;233;p49"/>
          <p:cNvCxnSpPr/>
          <p:nvPr/>
        </p:nvCxnSpPr>
        <p:spPr>
          <a:xfrm>
            <a:off x="5551732" y="5073706"/>
            <a:ext cx="238093" cy="0"/>
          </a:xfrm>
          <a:prstGeom prst="straightConnector1">
            <a:avLst/>
          </a:prstGeom>
          <a:noFill/>
          <a:ln w="9525" cap="flat" cmpd="sng">
            <a:solidFill>
              <a:srgbClr val="7030A0"/>
            </a:solidFill>
            <a:prstDash val="dash"/>
            <a:miter lim="800000"/>
            <a:headEnd type="none" w="sm" len="sm"/>
            <a:tailEnd type="none" w="sm" len="sm"/>
          </a:ln>
        </p:spPr>
      </p:cxnSp>
      <p:sp>
        <p:nvSpPr>
          <p:cNvPr id="234" name="Google Shape;234;p49"/>
          <p:cNvSpPr/>
          <p:nvPr/>
        </p:nvSpPr>
        <p:spPr>
          <a:xfrm>
            <a:off x="6118037" y="3999345"/>
            <a:ext cx="3158432" cy="543887"/>
          </a:xfrm>
          <a:prstGeom prst="roundRect">
            <a:avLst>
              <a:gd name="adj" fmla="val 16667"/>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Presentan dificultades por bajos niveles de desempeño</a:t>
            </a:r>
            <a:endParaRPr sz="1400" b="0" i="0" u="none" strike="noStrike" cap="none">
              <a:solidFill>
                <a:schemeClr val="lt1"/>
              </a:solidFill>
              <a:latin typeface="Arial"/>
              <a:ea typeface="Arial"/>
              <a:cs typeface="Arial"/>
              <a:sym typeface="Arial"/>
            </a:endParaRPr>
          </a:p>
        </p:txBody>
      </p:sp>
      <p:sp>
        <p:nvSpPr>
          <p:cNvPr id="235" name="Google Shape;235;p49"/>
          <p:cNvSpPr/>
          <p:nvPr/>
        </p:nvSpPr>
        <p:spPr>
          <a:xfrm>
            <a:off x="6067683" y="4806126"/>
            <a:ext cx="3158432" cy="548527"/>
          </a:xfrm>
          <a:prstGeom prst="roundRect">
            <a:avLst>
              <a:gd name="adj" fmla="val 16667"/>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En una promoción anticipada</a:t>
            </a:r>
            <a:endParaRPr sz="1400" b="0" i="0" u="none" strike="noStrike" cap="none">
              <a:solidFill>
                <a:schemeClr val="lt1"/>
              </a:solidFill>
              <a:latin typeface="Arial"/>
              <a:ea typeface="Arial"/>
              <a:cs typeface="Arial"/>
              <a:sym typeface="Arial"/>
            </a:endParaRPr>
          </a:p>
        </p:txBody>
      </p:sp>
      <p:sp>
        <p:nvSpPr>
          <p:cNvPr id="236" name="Google Shape;236;p49"/>
          <p:cNvSpPr/>
          <p:nvPr/>
        </p:nvSpPr>
        <p:spPr>
          <a:xfrm>
            <a:off x="6118037" y="5567310"/>
            <a:ext cx="3158432" cy="789932"/>
          </a:xfrm>
          <a:prstGeom prst="roundRect">
            <a:avLst>
              <a:gd name="adj" fmla="val 16667"/>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Traslado de un estudiante a un nuevo establecimiento educativo </a:t>
            </a:r>
            <a:endParaRPr sz="1400" b="0" i="0" u="none" strike="noStrike" cap="none">
              <a:solidFill>
                <a:schemeClr val="lt1"/>
              </a:solidFill>
              <a:latin typeface="Arial"/>
              <a:ea typeface="Arial"/>
              <a:cs typeface="Arial"/>
              <a:sym typeface="Arial"/>
            </a:endParaRPr>
          </a:p>
        </p:txBody>
      </p:sp>
      <p:cxnSp>
        <p:nvCxnSpPr>
          <p:cNvPr id="237" name="Google Shape;237;p49"/>
          <p:cNvCxnSpPr/>
          <p:nvPr/>
        </p:nvCxnSpPr>
        <p:spPr>
          <a:xfrm rot="-5400000">
            <a:off x="5135975" y="4941984"/>
            <a:ext cx="1567800" cy="260100"/>
          </a:xfrm>
          <a:prstGeom prst="bentConnector3">
            <a:avLst>
              <a:gd name="adj1" fmla="val 100334"/>
            </a:avLst>
          </a:prstGeom>
          <a:noFill/>
          <a:ln w="9525" cap="flat" cmpd="sng">
            <a:solidFill>
              <a:srgbClr val="7030A0"/>
            </a:solidFill>
            <a:prstDash val="dash"/>
            <a:miter lim="800000"/>
            <a:headEnd type="none" w="sm" len="sm"/>
            <a:tailEnd type="none" w="sm" len="sm"/>
          </a:ln>
        </p:spPr>
      </p:cxnSp>
      <p:cxnSp>
        <p:nvCxnSpPr>
          <p:cNvPr id="238" name="Google Shape;238;p49"/>
          <p:cNvCxnSpPr/>
          <p:nvPr/>
        </p:nvCxnSpPr>
        <p:spPr>
          <a:xfrm rot="10800000" flipH="1">
            <a:off x="5789824" y="5073705"/>
            <a:ext cx="259980" cy="1"/>
          </a:xfrm>
          <a:prstGeom prst="straightConnector1">
            <a:avLst/>
          </a:prstGeom>
          <a:noFill/>
          <a:ln w="9525" cap="flat" cmpd="sng">
            <a:solidFill>
              <a:srgbClr val="7030A0"/>
            </a:solidFill>
            <a:prstDash val="dash"/>
            <a:miter lim="800000"/>
            <a:headEnd type="none" w="sm" len="sm"/>
            <a:tailEnd type="none" w="sm" len="sm"/>
          </a:ln>
        </p:spPr>
      </p:cxnSp>
      <p:cxnSp>
        <p:nvCxnSpPr>
          <p:cNvPr id="239" name="Google Shape;239;p49"/>
          <p:cNvCxnSpPr/>
          <p:nvPr/>
        </p:nvCxnSpPr>
        <p:spPr>
          <a:xfrm rot="10800000" flipH="1">
            <a:off x="5807703" y="5856754"/>
            <a:ext cx="259980" cy="1"/>
          </a:xfrm>
          <a:prstGeom prst="straightConnector1">
            <a:avLst/>
          </a:prstGeom>
          <a:noFill/>
          <a:ln w="9525" cap="flat" cmpd="sng">
            <a:solidFill>
              <a:srgbClr val="7030A0"/>
            </a:solidFill>
            <a:prstDash val="dash"/>
            <a:miter lim="800000"/>
            <a:headEnd type="none" w="sm" len="sm"/>
            <a:tailEnd type="none" w="sm" len="sm"/>
          </a:ln>
        </p:spPr>
      </p:cxnSp>
      <p:grpSp>
        <p:nvGrpSpPr>
          <p:cNvPr id="240" name="Google Shape;240;p49"/>
          <p:cNvGrpSpPr/>
          <p:nvPr/>
        </p:nvGrpSpPr>
        <p:grpSpPr>
          <a:xfrm>
            <a:off x="9395056" y="3932267"/>
            <a:ext cx="2613071" cy="2685918"/>
            <a:chOff x="3168476" y="2463967"/>
            <a:chExt cx="1892647" cy="1892647"/>
          </a:xfrm>
        </p:grpSpPr>
        <p:sp>
          <p:nvSpPr>
            <p:cNvPr id="241" name="Google Shape;241;p49"/>
            <p:cNvSpPr/>
            <p:nvPr/>
          </p:nvSpPr>
          <p:spPr>
            <a:xfrm>
              <a:off x="3168476" y="2463967"/>
              <a:ext cx="1892647" cy="1892647"/>
            </a:xfrm>
            <a:prstGeom prst="ellipse">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2" name="Google Shape;242;p49"/>
            <p:cNvSpPr txBox="1"/>
            <p:nvPr/>
          </p:nvSpPr>
          <p:spPr>
            <a:xfrm>
              <a:off x="3445648" y="2741139"/>
              <a:ext cx="1338303" cy="1338303"/>
            </a:xfrm>
            <a:prstGeom prst="rect">
              <a:avLst/>
            </a:prstGeom>
            <a:solidFill>
              <a:srgbClr val="7030A0"/>
            </a:solidFill>
            <a:ln>
              <a:noFill/>
            </a:ln>
          </p:spPr>
          <p:txBody>
            <a:bodyPr spcFirstLastPara="1" wrap="square" lIns="14600" tIns="14600" rIns="14600" bIns="146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s-CO" sz="1400" b="0" i="0" u="none" strike="noStrike" cap="none">
                  <a:solidFill>
                    <a:schemeClr val="lt1"/>
                  </a:solidFill>
                  <a:latin typeface="Arial"/>
                  <a:ea typeface="Arial"/>
                  <a:cs typeface="Arial"/>
                  <a:sym typeface="Arial"/>
                </a:rPr>
                <a:t>Pueda recibir el acompañamiento suficiente que le permita nivelarse con las </a:t>
              </a:r>
              <a:r>
                <a:rPr lang="es-CO" sz="1400" b="1" i="0" u="none" strike="noStrike" cap="none">
                  <a:solidFill>
                    <a:schemeClr val="lt1"/>
                  </a:solidFill>
                  <a:latin typeface="Arial"/>
                  <a:ea typeface="Arial"/>
                  <a:cs typeface="Arial"/>
                  <a:sym typeface="Arial"/>
                </a:rPr>
                <a:t>competencias, objetivos, metas y estándares</a:t>
              </a:r>
              <a:r>
                <a:rPr lang="es-CO" sz="1400" b="0" i="0" u="none" strike="noStrike" cap="none">
                  <a:solidFill>
                    <a:schemeClr val="lt1"/>
                  </a:solidFill>
                  <a:latin typeface="Arial"/>
                  <a:ea typeface="Arial"/>
                  <a:cs typeface="Arial"/>
                  <a:sym typeface="Arial"/>
                </a:rPr>
                <a:t> fijados para el grado que se encuentra cursando.</a:t>
              </a:r>
              <a:endParaRPr sz="1400" b="1" i="0" u="none" strike="noStrike" cap="none">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50"/>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48" name="Google Shape;248;p50"/>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249" name="Google Shape;249;p50"/>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0" name="Google Shape;250;p50"/>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251" name="Google Shape;251;p50"/>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2" name="Google Shape;252;p50"/>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253" name="Google Shape;253;p50"/>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4" name="Google Shape;254;p50"/>
          <p:cNvSpPr/>
          <p:nvPr/>
        </p:nvSpPr>
        <p:spPr>
          <a:xfrm>
            <a:off x="150920" y="3541846"/>
            <a:ext cx="2243849" cy="1214396"/>
          </a:xfrm>
          <a:prstGeom prst="rect">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chemeClr val="lt1"/>
                </a:solidFill>
                <a:latin typeface="Arial"/>
                <a:ea typeface="Arial"/>
                <a:cs typeface="Arial"/>
                <a:sym typeface="Arial"/>
              </a:rPr>
              <a:t>Recomendaciones para las acciones de seguimiento</a:t>
            </a:r>
            <a:endParaRPr sz="1400" b="1" i="0" u="none" strike="noStrike" cap="none">
              <a:solidFill>
                <a:schemeClr val="lt1"/>
              </a:solidFill>
              <a:latin typeface="Arial"/>
              <a:ea typeface="Arial"/>
              <a:cs typeface="Arial"/>
              <a:sym typeface="Arial"/>
            </a:endParaRPr>
          </a:p>
        </p:txBody>
      </p:sp>
      <p:sp>
        <p:nvSpPr>
          <p:cNvPr id="255" name="Google Shape;255;p50"/>
          <p:cNvSpPr/>
          <p:nvPr/>
        </p:nvSpPr>
        <p:spPr>
          <a:xfrm>
            <a:off x="2784362" y="2213311"/>
            <a:ext cx="8706512" cy="515736"/>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Definir </a:t>
            </a:r>
            <a:r>
              <a:rPr lang="es-CO" sz="1600" b="1" i="0" u="none" strike="noStrike" cap="none">
                <a:solidFill>
                  <a:srgbClr val="002060"/>
                </a:solidFill>
                <a:latin typeface="Arial"/>
                <a:ea typeface="Arial"/>
                <a:cs typeface="Arial"/>
                <a:sym typeface="Arial"/>
              </a:rPr>
              <a:t>momentos de monitoreo</a:t>
            </a:r>
            <a:r>
              <a:rPr lang="es-CO" sz="1600" b="0" i="0" u="none" strike="noStrike" cap="none">
                <a:solidFill>
                  <a:srgbClr val="002060"/>
                </a:solidFill>
                <a:latin typeface="Arial"/>
                <a:ea typeface="Arial"/>
                <a:cs typeface="Arial"/>
                <a:sym typeface="Arial"/>
              </a:rPr>
              <a:t> y seguimiento a los avances de los estudiantes para cada uno de los criterios de evaluación. </a:t>
            </a:r>
            <a:endParaRPr sz="1600" b="0" i="0" u="none" strike="noStrike" cap="none">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p:txBody>
      </p:sp>
      <p:sp>
        <p:nvSpPr>
          <p:cNvPr id="256" name="Google Shape;256;p50"/>
          <p:cNvSpPr/>
          <p:nvPr/>
        </p:nvSpPr>
        <p:spPr>
          <a:xfrm>
            <a:off x="2784362" y="2903159"/>
            <a:ext cx="8706511" cy="63868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Plantear </a:t>
            </a:r>
            <a:r>
              <a:rPr lang="es-CO" sz="1600" b="1" i="0" u="none" strike="noStrike" cap="none">
                <a:solidFill>
                  <a:srgbClr val="002060"/>
                </a:solidFill>
                <a:latin typeface="Arial"/>
                <a:ea typeface="Arial"/>
                <a:cs typeface="Arial"/>
                <a:sym typeface="Arial"/>
              </a:rPr>
              <a:t>evaluaciones de diagnóstico </a:t>
            </a:r>
            <a:r>
              <a:rPr lang="es-CO" sz="1600" b="0" i="0" u="none" strike="noStrike" cap="none">
                <a:solidFill>
                  <a:srgbClr val="002060"/>
                </a:solidFill>
                <a:latin typeface="Arial"/>
                <a:ea typeface="Arial"/>
                <a:cs typeface="Arial"/>
                <a:sym typeface="Arial"/>
              </a:rPr>
              <a:t>como punto de partida para la reestructuración o adaptación de las planeaciones de aula. </a:t>
            </a:r>
            <a:endParaRPr sz="1600" b="0" i="0" u="none" strike="noStrike" cap="none">
              <a:solidFill>
                <a:srgbClr val="002060"/>
              </a:solidFill>
              <a:latin typeface="Calibri"/>
              <a:ea typeface="Calibri"/>
              <a:cs typeface="Calibri"/>
              <a:sym typeface="Calibri"/>
            </a:endParaRPr>
          </a:p>
        </p:txBody>
      </p:sp>
      <p:sp>
        <p:nvSpPr>
          <p:cNvPr id="257" name="Google Shape;257;p50"/>
          <p:cNvSpPr/>
          <p:nvPr/>
        </p:nvSpPr>
        <p:spPr>
          <a:xfrm>
            <a:off x="2784364" y="3708475"/>
            <a:ext cx="8706510" cy="515736"/>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Observar y analizar permanentemente los </a:t>
            </a:r>
            <a:r>
              <a:rPr lang="es-CO" sz="1600" b="1" i="0" u="none" strike="noStrike" cap="none">
                <a:solidFill>
                  <a:srgbClr val="002060"/>
                </a:solidFill>
                <a:latin typeface="Arial"/>
                <a:ea typeface="Arial"/>
                <a:cs typeface="Arial"/>
                <a:sym typeface="Arial"/>
              </a:rPr>
              <a:t>comportamientos </a:t>
            </a:r>
            <a:r>
              <a:rPr lang="es-CO" sz="1600" b="0" i="0" u="none" strike="noStrike" cap="none">
                <a:solidFill>
                  <a:srgbClr val="002060"/>
                </a:solidFill>
                <a:latin typeface="Arial"/>
                <a:ea typeface="Arial"/>
                <a:cs typeface="Arial"/>
                <a:sym typeface="Arial"/>
              </a:rPr>
              <a:t>de los estudiantes para apreciar situaciones o problemáticas que se asocian a sus desempeños.</a:t>
            </a:r>
            <a:endParaRPr sz="1400" b="0" i="0" u="none" strike="noStrike" cap="none">
              <a:solidFill>
                <a:srgbClr val="002060"/>
              </a:solidFill>
              <a:latin typeface="Arial"/>
              <a:ea typeface="Arial"/>
              <a:cs typeface="Arial"/>
              <a:sym typeface="Arial"/>
            </a:endParaRPr>
          </a:p>
        </p:txBody>
      </p:sp>
      <p:cxnSp>
        <p:nvCxnSpPr>
          <p:cNvPr id="258" name="Google Shape;258;p50"/>
          <p:cNvCxnSpPr/>
          <p:nvPr/>
        </p:nvCxnSpPr>
        <p:spPr>
          <a:xfrm rot="-5400000">
            <a:off x="661064" y="4306279"/>
            <a:ext cx="3954000" cy="283800"/>
          </a:xfrm>
          <a:prstGeom prst="bentConnector2">
            <a:avLst/>
          </a:prstGeom>
          <a:noFill/>
          <a:ln w="9525" cap="flat" cmpd="sng">
            <a:solidFill>
              <a:srgbClr val="7030A0"/>
            </a:solidFill>
            <a:prstDash val="dash"/>
            <a:miter lim="800000"/>
            <a:headEnd type="none" w="sm" len="sm"/>
            <a:tailEnd type="none" w="sm" len="sm"/>
          </a:ln>
        </p:spPr>
      </p:cxnSp>
      <p:cxnSp>
        <p:nvCxnSpPr>
          <p:cNvPr id="259" name="Google Shape;259;p50"/>
          <p:cNvCxnSpPr/>
          <p:nvPr/>
        </p:nvCxnSpPr>
        <p:spPr>
          <a:xfrm>
            <a:off x="2500413" y="3209976"/>
            <a:ext cx="224333" cy="0"/>
          </a:xfrm>
          <a:prstGeom prst="straightConnector1">
            <a:avLst/>
          </a:prstGeom>
          <a:noFill/>
          <a:ln w="9525" cap="flat" cmpd="sng">
            <a:solidFill>
              <a:srgbClr val="7030A0"/>
            </a:solidFill>
            <a:prstDash val="dash"/>
            <a:miter lim="800000"/>
            <a:headEnd type="none" w="sm" len="sm"/>
            <a:tailEnd type="none" w="sm" len="sm"/>
          </a:ln>
        </p:spPr>
      </p:cxnSp>
      <p:cxnSp>
        <p:nvCxnSpPr>
          <p:cNvPr id="260" name="Google Shape;260;p50"/>
          <p:cNvCxnSpPr/>
          <p:nvPr/>
        </p:nvCxnSpPr>
        <p:spPr>
          <a:xfrm>
            <a:off x="4118338" y="4889552"/>
            <a:ext cx="332864" cy="0"/>
          </a:xfrm>
          <a:prstGeom prst="straightConnector1">
            <a:avLst/>
          </a:prstGeom>
          <a:noFill/>
          <a:ln w="9525" cap="flat" cmpd="sng">
            <a:solidFill>
              <a:srgbClr val="7030A0"/>
            </a:solidFill>
            <a:prstDash val="dash"/>
            <a:miter lim="800000"/>
            <a:headEnd type="none" w="sm" len="sm"/>
            <a:tailEnd type="none" w="sm" len="sm"/>
          </a:ln>
        </p:spPr>
      </p:cxnSp>
      <p:sp>
        <p:nvSpPr>
          <p:cNvPr id="261" name="Google Shape;261;p50"/>
          <p:cNvSpPr/>
          <p:nvPr/>
        </p:nvSpPr>
        <p:spPr>
          <a:xfrm>
            <a:off x="2784365" y="4383489"/>
            <a:ext cx="8706508" cy="657312"/>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Generar retroalimentación para cada una de las acciones desarrolladas por el estudiante, determinando </a:t>
            </a:r>
            <a:r>
              <a:rPr lang="es-CO" sz="1600" b="1" i="0" u="none" strike="noStrike" cap="none">
                <a:solidFill>
                  <a:srgbClr val="002060"/>
                </a:solidFill>
                <a:latin typeface="Arial"/>
                <a:ea typeface="Arial"/>
                <a:cs typeface="Arial"/>
                <a:sym typeface="Arial"/>
              </a:rPr>
              <a:t>planes de mejoramiento </a:t>
            </a:r>
            <a:r>
              <a:rPr lang="es-CO" sz="1600" b="0" i="0" u="none" strike="noStrike" cap="none">
                <a:solidFill>
                  <a:srgbClr val="002060"/>
                </a:solidFill>
                <a:latin typeface="Arial"/>
                <a:ea typeface="Arial"/>
                <a:cs typeface="Arial"/>
                <a:sym typeface="Arial"/>
              </a:rPr>
              <a:t>a partir de las dificultades identificadas</a:t>
            </a:r>
            <a:endParaRPr sz="1600" b="0" i="0" u="none" strike="noStrike" cap="none">
              <a:solidFill>
                <a:srgbClr val="002060"/>
              </a:solidFill>
              <a:latin typeface="Arial"/>
              <a:ea typeface="Arial"/>
              <a:cs typeface="Arial"/>
              <a:sym typeface="Arial"/>
            </a:endParaRPr>
          </a:p>
        </p:txBody>
      </p:sp>
      <p:sp>
        <p:nvSpPr>
          <p:cNvPr id="262" name="Google Shape;262;p50"/>
          <p:cNvSpPr/>
          <p:nvPr/>
        </p:nvSpPr>
        <p:spPr>
          <a:xfrm>
            <a:off x="2784362" y="5185247"/>
            <a:ext cx="8706511" cy="63868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Proponer </a:t>
            </a:r>
            <a:r>
              <a:rPr lang="es-CO" sz="1600" b="1" i="0" u="none" strike="noStrike" cap="none">
                <a:solidFill>
                  <a:srgbClr val="002060"/>
                </a:solidFill>
                <a:latin typeface="Arial"/>
                <a:ea typeface="Arial"/>
                <a:cs typeface="Arial"/>
                <a:sym typeface="Arial"/>
              </a:rPr>
              <a:t>estrategias de mejoramiento </a:t>
            </a:r>
            <a:r>
              <a:rPr lang="es-CO" sz="1600" b="0" i="0" u="none" strike="noStrike" cap="none">
                <a:solidFill>
                  <a:srgbClr val="002060"/>
                </a:solidFill>
                <a:latin typeface="Arial"/>
                <a:ea typeface="Arial"/>
                <a:cs typeface="Arial"/>
                <a:sym typeface="Arial"/>
              </a:rPr>
              <a:t>para cada uno de los estudiantes.</a:t>
            </a:r>
            <a:endParaRPr sz="1400" b="0" i="0" u="none" strike="noStrike" cap="none">
              <a:solidFill>
                <a:srgbClr val="002060"/>
              </a:solidFill>
              <a:latin typeface="Arial"/>
              <a:ea typeface="Arial"/>
              <a:cs typeface="Arial"/>
              <a:sym typeface="Arial"/>
            </a:endParaRPr>
          </a:p>
        </p:txBody>
      </p:sp>
      <p:cxnSp>
        <p:nvCxnSpPr>
          <p:cNvPr id="263" name="Google Shape;263;p50"/>
          <p:cNvCxnSpPr/>
          <p:nvPr/>
        </p:nvCxnSpPr>
        <p:spPr>
          <a:xfrm>
            <a:off x="2500413" y="6400261"/>
            <a:ext cx="224333" cy="1"/>
          </a:xfrm>
          <a:prstGeom prst="straightConnector1">
            <a:avLst/>
          </a:prstGeom>
          <a:noFill/>
          <a:ln w="9525" cap="flat" cmpd="sng">
            <a:solidFill>
              <a:srgbClr val="7030A0"/>
            </a:solidFill>
            <a:prstDash val="dash"/>
            <a:miter lim="800000"/>
            <a:headEnd type="none" w="sm" len="sm"/>
            <a:tailEnd type="none" w="sm" len="sm"/>
          </a:ln>
        </p:spPr>
      </p:cxnSp>
      <p:sp>
        <p:nvSpPr>
          <p:cNvPr id="264" name="Google Shape;264;p50"/>
          <p:cNvSpPr/>
          <p:nvPr/>
        </p:nvSpPr>
        <p:spPr>
          <a:xfrm>
            <a:off x="2784362" y="5893415"/>
            <a:ext cx="8706511" cy="788604"/>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Plantear estrategias en las que se vinculen los </a:t>
            </a:r>
            <a:r>
              <a:rPr lang="es-CO" sz="1600" b="1" i="0" u="none" strike="noStrike" cap="none">
                <a:solidFill>
                  <a:srgbClr val="002060"/>
                </a:solidFill>
                <a:latin typeface="Arial"/>
                <a:ea typeface="Arial"/>
                <a:cs typeface="Arial"/>
                <a:sym typeface="Arial"/>
              </a:rPr>
              <a:t>padres de familia </a:t>
            </a:r>
            <a:r>
              <a:rPr lang="es-CO" sz="1600" b="0" i="0" u="none" strike="noStrike" cap="none">
                <a:solidFill>
                  <a:srgbClr val="002060"/>
                </a:solidFill>
                <a:latin typeface="Arial"/>
                <a:ea typeface="Arial"/>
                <a:cs typeface="Arial"/>
                <a:sym typeface="Arial"/>
              </a:rPr>
              <a:t>o acudientes para el acompañamiento en el mejoramiento y fortalecimiento de los aprendizajes. </a:t>
            </a:r>
            <a:endParaRPr sz="1400" b="0" i="0" u="none" strike="noStrike" cap="none">
              <a:solidFill>
                <a:srgbClr val="002060"/>
              </a:solidFill>
              <a:latin typeface="Arial"/>
              <a:ea typeface="Arial"/>
              <a:cs typeface="Arial"/>
              <a:sym typeface="Arial"/>
            </a:endParaRPr>
          </a:p>
        </p:txBody>
      </p:sp>
      <p:cxnSp>
        <p:nvCxnSpPr>
          <p:cNvPr id="265" name="Google Shape;265;p50"/>
          <p:cNvCxnSpPr/>
          <p:nvPr/>
        </p:nvCxnSpPr>
        <p:spPr>
          <a:xfrm>
            <a:off x="2517687" y="5514359"/>
            <a:ext cx="157330" cy="0"/>
          </a:xfrm>
          <a:prstGeom prst="straightConnector1">
            <a:avLst/>
          </a:prstGeom>
          <a:noFill/>
          <a:ln w="9525" cap="flat" cmpd="sng">
            <a:solidFill>
              <a:srgbClr val="7030A0"/>
            </a:solidFill>
            <a:prstDash val="dash"/>
            <a:miter lim="800000"/>
            <a:headEnd type="none" w="sm" len="sm"/>
            <a:tailEnd type="none" w="sm" len="sm"/>
          </a:ln>
        </p:spPr>
      </p:cxnSp>
      <p:cxnSp>
        <p:nvCxnSpPr>
          <p:cNvPr id="266" name="Google Shape;266;p50"/>
          <p:cNvCxnSpPr/>
          <p:nvPr/>
        </p:nvCxnSpPr>
        <p:spPr>
          <a:xfrm>
            <a:off x="2521388" y="3978869"/>
            <a:ext cx="157330" cy="0"/>
          </a:xfrm>
          <a:prstGeom prst="straightConnector1">
            <a:avLst/>
          </a:prstGeom>
          <a:noFill/>
          <a:ln w="9525" cap="flat" cmpd="sng">
            <a:solidFill>
              <a:srgbClr val="7030A0"/>
            </a:solidFill>
            <a:prstDash val="dash"/>
            <a:miter lim="800000"/>
            <a:headEnd type="none" w="sm" len="sm"/>
            <a:tailEnd type="none" w="sm" len="sm"/>
          </a:ln>
        </p:spPr>
      </p:cxnSp>
      <p:cxnSp>
        <p:nvCxnSpPr>
          <p:cNvPr id="267" name="Google Shape;267;p50"/>
          <p:cNvCxnSpPr/>
          <p:nvPr/>
        </p:nvCxnSpPr>
        <p:spPr>
          <a:xfrm>
            <a:off x="2521388" y="4688512"/>
            <a:ext cx="157330" cy="0"/>
          </a:xfrm>
          <a:prstGeom prst="straightConnector1">
            <a:avLst/>
          </a:prstGeom>
          <a:noFill/>
          <a:ln w="9525" cap="flat" cmpd="sng">
            <a:solidFill>
              <a:srgbClr val="7030A0"/>
            </a:solidFill>
            <a:prstDash val="dash"/>
            <a:miter lim="800000"/>
            <a:headEnd type="none" w="sm" len="sm"/>
            <a:tailEnd type="none" w="sm" len="sm"/>
          </a:ln>
        </p:spPr>
      </p:cxnSp>
      <p:sp>
        <p:nvSpPr>
          <p:cNvPr id="268" name="Google Shape;268;p50"/>
          <p:cNvSpPr/>
          <p:nvPr/>
        </p:nvSpPr>
        <p:spPr>
          <a:xfrm>
            <a:off x="4505" y="1350274"/>
            <a:ext cx="12191999" cy="646331"/>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4.	 Las acciones de seguimiento para el mejoramiento de los desempeños de los estudiantes durante 	el año escolar. </a:t>
            </a:r>
            <a:endParaRPr sz="1400" b="0" i="0" u="none" strike="noStrike" cap="none">
              <a:solidFill>
                <a:srgbClr val="00206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p51"/>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4" name="Google Shape;274;p51"/>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275" name="Google Shape;275;p51"/>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6" name="Google Shape;276;p51"/>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277" name="Google Shape;277;p51"/>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8" name="Google Shape;278;p51"/>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279" name="Google Shape;279;p51"/>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0" name="Google Shape;280;p51"/>
          <p:cNvSpPr txBox="1"/>
          <p:nvPr/>
        </p:nvSpPr>
        <p:spPr>
          <a:xfrm>
            <a:off x="540750" y="1825156"/>
            <a:ext cx="8743207" cy="323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Autoevaluación y coevaluación</a:t>
            </a:r>
            <a:endParaRPr sz="1800" b="1" i="0" u="none" strike="noStrike" cap="none">
              <a:solidFill>
                <a:srgbClr val="002060"/>
              </a:solidFill>
              <a:latin typeface="Arial"/>
              <a:ea typeface="Arial"/>
              <a:cs typeface="Arial"/>
              <a:sym typeface="Arial"/>
            </a:endParaRPr>
          </a:p>
        </p:txBody>
      </p:sp>
      <p:sp>
        <p:nvSpPr>
          <p:cNvPr id="281" name="Google Shape;281;p51"/>
          <p:cNvSpPr/>
          <p:nvPr/>
        </p:nvSpPr>
        <p:spPr>
          <a:xfrm rot="10800000" flipH="1">
            <a:off x="554819" y="2195347"/>
            <a:ext cx="1996208" cy="45719"/>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282" name="Google Shape;282;p51"/>
          <p:cNvSpPr/>
          <p:nvPr/>
        </p:nvSpPr>
        <p:spPr>
          <a:xfrm>
            <a:off x="338052" y="3375050"/>
            <a:ext cx="1996208" cy="369332"/>
          </a:xfrm>
          <a:prstGeom prst="rect">
            <a:avLst/>
          </a:prstGeom>
          <a:solidFill>
            <a:schemeClr val="lt1"/>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Autoevaluación</a:t>
            </a:r>
            <a:endParaRPr sz="1400" b="0" i="0" u="none" strike="noStrike" cap="none">
              <a:solidFill>
                <a:srgbClr val="002060"/>
              </a:solidFill>
              <a:latin typeface="Arial"/>
              <a:ea typeface="Arial"/>
              <a:cs typeface="Arial"/>
              <a:sym typeface="Arial"/>
            </a:endParaRPr>
          </a:p>
        </p:txBody>
      </p:sp>
      <p:sp>
        <p:nvSpPr>
          <p:cNvPr id="283" name="Google Shape;283;p51"/>
          <p:cNvSpPr/>
          <p:nvPr/>
        </p:nvSpPr>
        <p:spPr>
          <a:xfrm>
            <a:off x="2749251" y="2420425"/>
            <a:ext cx="3341386" cy="686818"/>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Reflexión sobre las acciones, desempeño e involucramiento.</a:t>
            </a:r>
            <a:endParaRPr sz="1600" b="0" i="0" u="none" strike="noStrike" cap="none">
              <a:solidFill>
                <a:srgbClr val="002060"/>
              </a:solidFill>
              <a:latin typeface="Arial"/>
              <a:ea typeface="Arial"/>
              <a:cs typeface="Arial"/>
              <a:sym typeface="Arial"/>
            </a:endParaRPr>
          </a:p>
        </p:txBody>
      </p:sp>
      <p:sp>
        <p:nvSpPr>
          <p:cNvPr id="284" name="Google Shape;284;p51"/>
          <p:cNvSpPr/>
          <p:nvPr/>
        </p:nvSpPr>
        <p:spPr>
          <a:xfrm>
            <a:off x="2767127" y="3246282"/>
            <a:ext cx="3323509" cy="54852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Llevar la cuenta de las acciones. </a:t>
            </a:r>
            <a:endParaRPr sz="1600" b="0" i="0" u="none" strike="noStrike" cap="none">
              <a:solidFill>
                <a:srgbClr val="002060"/>
              </a:solidFill>
              <a:latin typeface="Arial"/>
              <a:ea typeface="Arial"/>
              <a:cs typeface="Arial"/>
              <a:sym typeface="Arial"/>
            </a:endParaRPr>
          </a:p>
        </p:txBody>
      </p:sp>
      <p:sp>
        <p:nvSpPr>
          <p:cNvPr id="285" name="Google Shape;285;p51"/>
          <p:cNvSpPr/>
          <p:nvPr/>
        </p:nvSpPr>
        <p:spPr>
          <a:xfrm>
            <a:off x="2767128" y="3924111"/>
            <a:ext cx="3318146" cy="87079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No debe estar necesariamente ligada a una calificación.</a:t>
            </a:r>
            <a:endParaRPr sz="1600" b="0" i="0" u="none" strike="noStrike" cap="none">
              <a:solidFill>
                <a:srgbClr val="002060"/>
              </a:solidFill>
              <a:latin typeface="Arial"/>
              <a:ea typeface="Arial"/>
              <a:cs typeface="Arial"/>
              <a:sym typeface="Arial"/>
            </a:endParaRPr>
          </a:p>
        </p:txBody>
      </p:sp>
      <p:cxnSp>
        <p:nvCxnSpPr>
          <p:cNvPr id="286" name="Google Shape;286;p51"/>
          <p:cNvCxnSpPr/>
          <p:nvPr/>
        </p:nvCxnSpPr>
        <p:spPr>
          <a:xfrm rot="-5400000">
            <a:off x="1858314" y="3468509"/>
            <a:ext cx="1503600" cy="278400"/>
          </a:xfrm>
          <a:prstGeom prst="bentConnector3">
            <a:avLst>
              <a:gd name="adj1" fmla="val 104183"/>
            </a:avLst>
          </a:prstGeom>
          <a:noFill/>
          <a:ln w="9525" cap="flat" cmpd="sng">
            <a:solidFill>
              <a:srgbClr val="7030A0"/>
            </a:solidFill>
            <a:prstDash val="dash"/>
            <a:miter lim="800000"/>
            <a:headEnd type="none" w="sm" len="sm"/>
            <a:tailEnd type="none" w="sm" len="sm"/>
          </a:ln>
        </p:spPr>
      </p:cxnSp>
      <p:cxnSp>
        <p:nvCxnSpPr>
          <p:cNvPr id="287" name="Google Shape;287;p51"/>
          <p:cNvCxnSpPr/>
          <p:nvPr/>
        </p:nvCxnSpPr>
        <p:spPr>
          <a:xfrm rot="10800000" flipH="1">
            <a:off x="2470912" y="3553748"/>
            <a:ext cx="259980" cy="1"/>
          </a:xfrm>
          <a:prstGeom prst="straightConnector1">
            <a:avLst/>
          </a:prstGeom>
          <a:noFill/>
          <a:ln w="9525" cap="flat" cmpd="sng">
            <a:solidFill>
              <a:srgbClr val="7030A0"/>
            </a:solidFill>
            <a:prstDash val="dash"/>
            <a:miter lim="800000"/>
            <a:headEnd type="none" w="sm" len="sm"/>
            <a:tailEnd type="none" w="sm" len="sm"/>
          </a:ln>
        </p:spPr>
      </p:cxnSp>
      <p:cxnSp>
        <p:nvCxnSpPr>
          <p:cNvPr id="288" name="Google Shape;288;p51"/>
          <p:cNvCxnSpPr/>
          <p:nvPr/>
        </p:nvCxnSpPr>
        <p:spPr>
          <a:xfrm>
            <a:off x="2456532" y="4317686"/>
            <a:ext cx="239059" cy="3"/>
          </a:xfrm>
          <a:prstGeom prst="straightConnector1">
            <a:avLst/>
          </a:prstGeom>
          <a:noFill/>
          <a:ln w="9525" cap="flat" cmpd="sng">
            <a:solidFill>
              <a:srgbClr val="7030A0"/>
            </a:solidFill>
            <a:prstDash val="dash"/>
            <a:miter lim="800000"/>
            <a:headEnd type="none" w="sm" len="sm"/>
            <a:tailEnd type="none" w="sm" len="sm"/>
          </a:ln>
        </p:spPr>
      </p:cxnSp>
      <p:sp>
        <p:nvSpPr>
          <p:cNvPr id="289" name="Google Shape;289;p51"/>
          <p:cNvSpPr/>
          <p:nvPr/>
        </p:nvSpPr>
        <p:spPr>
          <a:xfrm>
            <a:off x="2749251" y="5059628"/>
            <a:ext cx="3352291" cy="548527"/>
          </a:xfrm>
          <a:prstGeom prst="roundRect">
            <a:avLst>
              <a:gd name="adj" fmla="val 16667"/>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Entre  pares.  </a:t>
            </a:r>
            <a:endParaRPr sz="1400" b="0" i="0" u="none" strike="noStrike" cap="none">
              <a:solidFill>
                <a:schemeClr val="lt1"/>
              </a:solidFill>
              <a:latin typeface="Arial"/>
              <a:ea typeface="Arial"/>
              <a:cs typeface="Arial"/>
              <a:sym typeface="Arial"/>
            </a:endParaRPr>
          </a:p>
        </p:txBody>
      </p:sp>
      <p:sp>
        <p:nvSpPr>
          <p:cNvPr id="290" name="Google Shape;290;p51"/>
          <p:cNvSpPr/>
          <p:nvPr/>
        </p:nvSpPr>
        <p:spPr>
          <a:xfrm>
            <a:off x="2767129" y="5820812"/>
            <a:ext cx="3318146" cy="789932"/>
          </a:xfrm>
          <a:prstGeom prst="roundRect">
            <a:avLst>
              <a:gd name="adj" fmla="val 16667"/>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Apreciar la importancia y papel de la evaluación</a:t>
            </a:r>
            <a:endParaRPr sz="1400" b="0" i="0" u="none" strike="noStrike" cap="none">
              <a:solidFill>
                <a:schemeClr val="lt1"/>
              </a:solidFill>
              <a:latin typeface="Arial"/>
              <a:ea typeface="Arial"/>
              <a:cs typeface="Arial"/>
              <a:sym typeface="Arial"/>
            </a:endParaRPr>
          </a:p>
        </p:txBody>
      </p:sp>
      <p:cxnSp>
        <p:nvCxnSpPr>
          <p:cNvPr id="291" name="Google Shape;291;p51"/>
          <p:cNvCxnSpPr/>
          <p:nvPr/>
        </p:nvCxnSpPr>
        <p:spPr>
          <a:xfrm rot="-5400000" flipH="1">
            <a:off x="2110121" y="5748910"/>
            <a:ext cx="805200" cy="5400"/>
          </a:xfrm>
          <a:prstGeom prst="bentConnector3">
            <a:avLst>
              <a:gd name="adj1" fmla="val 49991"/>
            </a:avLst>
          </a:prstGeom>
          <a:noFill/>
          <a:ln w="9525" cap="flat" cmpd="sng">
            <a:solidFill>
              <a:srgbClr val="7030A0"/>
            </a:solidFill>
            <a:prstDash val="dash"/>
            <a:miter lim="800000"/>
            <a:headEnd type="none" w="sm" len="sm"/>
            <a:tailEnd type="none" w="sm" len="sm"/>
          </a:ln>
        </p:spPr>
      </p:cxnSp>
      <p:cxnSp>
        <p:nvCxnSpPr>
          <p:cNvPr id="292" name="Google Shape;292;p51"/>
          <p:cNvCxnSpPr/>
          <p:nvPr/>
        </p:nvCxnSpPr>
        <p:spPr>
          <a:xfrm>
            <a:off x="2510019" y="6194130"/>
            <a:ext cx="332322" cy="0"/>
          </a:xfrm>
          <a:prstGeom prst="straightConnector1">
            <a:avLst/>
          </a:prstGeom>
          <a:noFill/>
          <a:ln w="9525" cap="flat" cmpd="sng">
            <a:solidFill>
              <a:srgbClr val="7030A0"/>
            </a:solidFill>
            <a:prstDash val="dash"/>
            <a:miter lim="800000"/>
            <a:headEnd type="none" w="sm" len="sm"/>
            <a:tailEnd type="none" w="sm" len="sm"/>
          </a:ln>
        </p:spPr>
      </p:cxnSp>
      <p:cxnSp>
        <p:nvCxnSpPr>
          <p:cNvPr id="293" name="Google Shape;293;p51"/>
          <p:cNvCxnSpPr/>
          <p:nvPr/>
        </p:nvCxnSpPr>
        <p:spPr>
          <a:xfrm>
            <a:off x="2551886" y="5349008"/>
            <a:ext cx="259980" cy="0"/>
          </a:xfrm>
          <a:prstGeom prst="straightConnector1">
            <a:avLst/>
          </a:prstGeom>
          <a:noFill/>
          <a:ln w="9525" cap="flat" cmpd="sng">
            <a:solidFill>
              <a:srgbClr val="7030A0"/>
            </a:solidFill>
            <a:prstDash val="dash"/>
            <a:miter lim="800000"/>
            <a:headEnd type="none" w="sm" len="sm"/>
            <a:tailEnd type="none" w="sm" len="sm"/>
          </a:ln>
        </p:spPr>
      </p:cxnSp>
      <p:sp>
        <p:nvSpPr>
          <p:cNvPr id="294" name="Google Shape;294;p51"/>
          <p:cNvSpPr/>
          <p:nvPr/>
        </p:nvSpPr>
        <p:spPr>
          <a:xfrm>
            <a:off x="6270327" y="2515003"/>
            <a:ext cx="5583621" cy="2077492"/>
          </a:xfrm>
          <a:prstGeom prst="rect">
            <a:avLst/>
          </a:prstGeom>
          <a:solidFill>
            <a:schemeClr val="lt1"/>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Es necesario orientar a los estudiantes sobre que autoevaluarse.</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El apoyo de instrumentos facilita este proceso.</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Centrarse en el proceso no solo en el resultado.</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Desarrollo personal.</a:t>
            </a:r>
            <a:endParaRPr sz="1400" b="0" i="0" u="none" strike="noStrike" cap="none">
              <a:solidFill>
                <a:srgbClr val="002060"/>
              </a:solidFill>
              <a:latin typeface="Arial"/>
              <a:ea typeface="Arial"/>
              <a:cs typeface="Arial"/>
              <a:sym typeface="Arial"/>
            </a:endParaRPr>
          </a:p>
        </p:txBody>
      </p:sp>
      <p:sp>
        <p:nvSpPr>
          <p:cNvPr id="295" name="Google Shape;295;p51"/>
          <p:cNvSpPr/>
          <p:nvPr/>
        </p:nvSpPr>
        <p:spPr>
          <a:xfrm>
            <a:off x="346437" y="5589972"/>
            <a:ext cx="1996208" cy="369332"/>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chemeClr val="lt1"/>
                </a:solidFill>
                <a:latin typeface="Arial"/>
                <a:ea typeface="Arial"/>
                <a:cs typeface="Arial"/>
                <a:sym typeface="Arial"/>
              </a:rPr>
              <a:t>Coevaluación</a:t>
            </a:r>
            <a:endParaRPr sz="1400" b="0" i="0" u="none" strike="noStrike" cap="none">
              <a:solidFill>
                <a:schemeClr val="lt1"/>
              </a:solidFill>
              <a:latin typeface="Arial"/>
              <a:ea typeface="Arial"/>
              <a:cs typeface="Arial"/>
              <a:sym typeface="Arial"/>
            </a:endParaRPr>
          </a:p>
        </p:txBody>
      </p:sp>
      <p:sp>
        <p:nvSpPr>
          <p:cNvPr id="296" name="Google Shape;296;p51"/>
          <p:cNvSpPr/>
          <p:nvPr/>
        </p:nvSpPr>
        <p:spPr>
          <a:xfrm>
            <a:off x="6295192" y="5082140"/>
            <a:ext cx="5583621" cy="1323439"/>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Asumir el rol de evaluador y evaluado.</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Trabajo colaborativo, discusión y valoración en grupo</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Aprender el papel de la retroalimentación.</a:t>
            </a:r>
            <a:endParaRPr sz="1400" b="0" i="0" u="none" strike="noStrike" cap="none">
              <a:solidFill>
                <a:schemeClr val="lt1"/>
              </a:solidFill>
              <a:latin typeface="Arial"/>
              <a:ea typeface="Arial"/>
              <a:cs typeface="Arial"/>
              <a:sym typeface="Arial"/>
            </a:endParaRPr>
          </a:p>
        </p:txBody>
      </p:sp>
      <p:sp>
        <p:nvSpPr>
          <p:cNvPr id="297" name="Google Shape;297;p51"/>
          <p:cNvSpPr/>
          <p:nvPr/>
        </p:nvSpPr>
        <p:spPr>
          <a:xfrm>
            <a:off x="1" y="1319910"/>
            <a:ext cx="12191999" cy="369332"/>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5.	Los procesos de autoevaluación de los estudiantes.</a:t>
            </a:r>
            <a:endParaRPr sz="1400" b="0" i="0" u="none" strike="noStrike" cap="none">
              <a:solidFill>
                <a:srgbClr val="00206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1"/>
        <p:cNvGrpSpPr/>
        <p:nvPr/>
      </p:nvGrpSpPr>
      <p:grpSpPr>
        <a:xfrm>
          <a:off x="0" y="0"/>
          <a:ext cx="0" cy="0"/>
          <a:chOff x="0" y="0"/>
          <a:chExt cx="0" cy="0"/>
        </a:xfrm>
      </p:grpSpPr>
      <p:sp>
        <p:nvSpPr>
          <p:cNvPr id="302" name="Google Shape;302;p52"/>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3" name="Google Shape;303;p52"/>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304" name="Google Shape;304;p52"/>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5" name="Google Shape;305;p52"/>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306" name="Google Shape;306;p52"/>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7" name="Google Shape;307;p52"/>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308" name="Google Shape;308;p52"/>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9" name="Google Shape;309;p52"/>
          <p:cNvSpPr/>
          <p:nvPr/>
        </p:nvSpPr>
        <p:spPr>
          <a:xfrm>
            <a:off x="-1" y="1372543"/>
            <a:ext cx="12192000" cy="646331"/>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6.	Las estrategias de apoyo necesarias para resolver situaciones pedagógicas pendientes de los estudiantes. </a:t>
            </a:r>
            <a:endParaRPr sz="1400" b="0" i="0" u="none" strike="noStrike" cap="none">
              <a:solidFill>
                <a:srgbClr val="002060"/>
              </a:solidFill>
              <a:latin typeface="Arial"/>
              <a:ea typeface="Arial"/>
              <a:cs typeface="Arial"/>
              <a:sym typeface="Arial"/>
            </a:endParaRPr>
          </a:p>
        </p:txBody>
      </p:sp>
      <p:grpSp>
        <p:nvGrpSpPr>
          <p:cNvPr id="310" name="Google Shape;310;p52"/>
          <p:cNvGrpSpPr/>
          <p:nvPr/>
        </p:nvGrpSpPr>
        <p:grpSpPr>
          <a:xfrm>
            <a:off x="1563094" y="1421482"/>
            <a:ext cx="10056934" cy="5087784"/>
            <a:chOff x="-4270215" y="-655133"/>
            <a:chExt cx="10056934" cy="5087784"/>
          </a:xfrm>
        </p:grpSpPr>
        <p:sp>
          <p:nvSpPr>
            <p:cNvPr id="311" name="Google Shape;311;p52"/>
            <p:cNvSpPr/>
            <p:nvPr/>
          </p:nvSpPr>
          <p:spPr>
            <a:xfrm>
              <a:off x="-4270215" y="-655133"/>
              <a:ext cx="5087784" cy="5087784"/>
            </a:xfrm>
            <a:prstGeom prst="blockArc">
              <a:avLst>
                <a:gd name="adj1" fmla="val 18900000"/>
                <a:gd name="adj2" fmla="val 2700000"/>
                <a:gd name="adj3" fmla="val 425"/>
              </a:avLst>
            </a:prstGeom>
            <a:no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2" name="Google Shape;312;p52"/>
            <p:cNvSpPr/>
            <p:nvPr/>
          </p:nvSpPr>
          <p:spPr>
            <a:xfrm>
              <a:off x="525787" y="377751"/>
              <a:ext cx="5260932" cy="755503"/>
            </a:xfrm>
            <a:prstGeom prst="rect">
              <a:avLst/>
            </a:prstGeom>
            <a:solidFill>
              <a:srgbClr val="4372C3"/>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3" name="Google Shape;313;p52"/>
            <p:cNvSpPr txBox="1"/>
            <p:nvPr/>
          </p:nvSpPr>
          <p:spPr>
            <a:xfrm>
              <a:off x="525787" y="377751"/>
              <a:ext cx="5260932" cy="755503"/>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599675" tIns="50800" rIns="50800" bIns="508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CO" sz="2000" b="0" i="0" u="none" strike="noStrike" cap="none">
                  <a:solidFill>
                    <a:schemeClr val="lt1"/>
                  </a:solidFill>
                  <a:latin typeface="Calibri"/>
                  <a:ea typeface="Calibri"/>
                  <a:cs typeface="Calibri"/>
                  <a:sym typeface="Calibri"/>
                </a:rPr>
                <a:t>Durante el año escolar y no solo al final de los períodos académicos. </a:t>
              </a:r>
              <a:endParaRPr sz="2000" b="0" i="0" u="none" strike="noStrike" cap="none">
                <a:solidFill>
                  <a:schemeClr val="lt1"/>
                </a:solidFill>
                <a:latin typeface="Calibri"/>
                <a:ea typeface="Calibri"/>
                <a:cs typeface="Calibri"/>
                <a:sym typeface="Calibri"/>
              </a:endParaRPr>
            </a:p>
          </p:txBody>
        </p:sp>
        <p:sp>
          <p:nvSpPr>
            <p:cNvPr id="314" name="Google Shape;314;p52"/>
            <p:cNvSpPr/>
            <p:nvPr/>
          </p:nvSpPr>
          <p:spPr>
            <a:xfrm>
              <a:off x="53597" y="283313"/>
              <a:ext cx="944379" cy="944379"/>
            </a:xfrm>
            <a:prstGeom prst="ellipse">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5" name="Google Shape;315;p52"/>
            <p:cNvSpPr/>
            <p:nvPr/>
          </p:nvSpPr>
          <p:spPr>
            <a:xfrm>
              <a:off x="800412" y="1511007"/>
              <a:ext cx="4986307" cy="755503"/>
            </a:xfrm>
            <a:prstGeom prst="rect">
              <a:avLst/>
            </a:prstGeom>
            <a:solidFill>
              <a:srgbClr val="4372C3"/>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6" name="Google Shape;316;p52"/>
            <p:cNvSpPr txBox="1"/>
            <p:nvPr/>
          </p:nvSpPr>
          <p:spPr>
            <a:xfrm>
              <a:off x="800412" y="1511007"/>
              <a:ext cx="4986307" cy="755503"/>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599675" tIns="50800" rIns="50800" bIns="508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CO" sz="2000" b="0" i="0" u="none" strike="noStrike" cap="none">
                  <a:solidFill>
                    <a:schemeClr val="lt1"/>
                  </a:solidFill>
                  <a:latin typeface="Calibri"/>
                  <a:ea typeface="Calibri"/>
                  <a:cs typeface="Calibri"/>
                  <a:sym typeface="Calibri"/>
                </a:rPr>
                <a:t>Ajustes individuales, grupales o institucionales.</a:t>
              </a:r>
              <a:endParaRPr sz="2000" b="0" i="0" u="none" strike="noStrike" cap="none">
                <a:solidFill>
                  <a:schemeClr val="lt1"/>
                </a:solidFill>
                <a:latin typeface="Calibri"/>
                <a:ea typeface="Calibri"/>
                <a:cs typeface="Calibri"/>
                <a:sym typeface="Calibri"/>
              </a:endParaRPr>
            </a:p>
          </p:txBody>
        </p:sp>
        <p:sp>
          <p:nvSpPr>
            <p:cNvPr id="317" name="Google Shape;317;p52"/>
            <p:cNvSpPr/>
            <p:nvPr/>
          </p:nvSpPr>
          <p:spPr>
            <a:xfrm>
              <a:off x="328223" y="1416569"/>
              <a:ext cx="944379" cy="944379"/>
            </a:xfrm>
            <a:prstGeom prst="ellipse">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8" name="Google Shape;318;p52"/>
            <p:cNvSpPr/>
            <p:nvPr/>
          </p:nvSpPr>
          <p:spPr>
            <a:xfrm>
              <a:off x="525787" y="2644262"/>
              <a:ext cx="5260932" cy="755503"/>
            </a:xfrm>
            <a:prstGeom prst="rect">
              <a:avLst/>
            </a:prstGeom>
            <a:solidFill>
              <a:srgbClr val="4372C3"/>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9" name="Google Shape;319;p52"/>
            <p:cNvSpPr txBox="1"/>
            <p:nvPr/>
          </p:nvSpPr>
          <p:spPr>
            <a:xfrm>
              <a:off x="525787" y="2644262"/>
              <a:ext cx="5260932" cy="755503"/>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599675" tIns="50800" rIns="50800" bIns="508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CO" sz="2000" b="0" i="0" u="none" strike="noStrike" cap="none">
                  <a:solidFill>
                    <a:schemeClr val="lt1"/>
                  </a:solidFill>
                  <a:latin typeface="Calibri"/>
                  <a:ea typeface="Calibri"/>
                  <a:cs typeface="Calibri"/>
                  <a:sym typeface="Calibri"/>
                </a:rPr>
                <a:t>Materiales, instrumentos, actividades, acompañamiento y retroalimentación</a:t>
              </a:r>
              <a:endParaRPr sz="2000" b="0" i="0" u="none" strike="noStrike" cap="none">
                <a:solidFill>
                  <a:schemeClr val="lt1"/>
                </a:solidFill>
                <a:latin typeface="Calibri"/>
                <a:ea typeface="Calibri"/>
                <a:cs typeface="Calibri"/>
                <a:sym typeface="Calibri"/>
              </a:endParaRPr>
            </a:p>
          </p:txBody>
        </p:sp>
        <p:sp>
          <p:nvSpPr>
            <p:cNvPr id="320" name="Google Shape;320;p52"/>
            <p:cNvSpPr/>
            <p:nvPr/>
          </p:nvSpPr>
          <p:spPr>
            <a:xfrm>
              <a:off x="53597" y="2549824"/>
              <a:ext cx="944379" cy="944379"/>
            </a:xfrm>
            <a:prstGeom prst="ellipse">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21" name="Google Shape;321;p52"/>
          <p:cNvSpPr/>
          <p:nvPr/>
        </p:nvSpPr>
        <p:spPr>
          <a:xfrm>
            <a:off x="-1" y="5911873"/>
            <a:ext cx="12192000" cy="830997"/>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Se debe entender la nivelación como un proceso durante todo el año escolar que se desprende del diagnóstico y la evaluación. no solo debe estar centrada en el proceso cognitivo, sino también de las demás dimensiones. La retroalimentación en el aula es el valor agregado para orientar a los estudiantes al bienestar y mejores desempeños.</a:t>
            </a:r>
            <a:endParaRPr sz="1400" b="0" i="0" u="none" strike="noStrike" cap="none">
              <a:solidFill>
                <a:schemeClr val="lt1"/>
              </a:solidFill>
              <a:latin typeface="Arial"/>
              <a:ea typeface="Arial"/>
              <a:cs typeface="Arial"/>
              <a:sym typeface="Arial"/>
            </a:endParaRPr>
          </a:p>
        </p:txBody>
      </p:sp>
      <p:sp>
        <p:nvSpPr>
          <p:cNvPr id="322" name="Google Shape;322;p52"/>
          <p:cNvSpPr/>
          <p:nvPr/>
        </p:nvSpPr>
        <p:spPr>
          <a:xfrm>
            <a:off x="1092600" y="3304307"/>
            <a:ext cx="4422371" cy="1070256"/>
          </a:xfrm>
          <a:prstGeom prst="rect">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a:solidFill>
                  <a:schemeClr val="lt1"/>
                </a:solidFill>
                <a:latin typeface="Calibri"/>
                <a:ea typeface="Calibri"/>
                <a:cs typeface="Calibri"/>
                <a:sym typeface="Calibri"/>
              </a:rPr>
              <a:t>Seguimiento y retroalimentación</a:t>
            </a:r>
            <a:endParaRPr sz="1800" b="1"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6"/>
        <p:cNvGrpSpPr/>
        <p:nvPr/>
      </p:nvGrpSpPr>
      <p:grpSpPr>
        <a:xfrm>
          <a:off x="0" y="0"/>
          <a:ext cx="0" cy="0"/>
          <a:chOff x="0" y="0"/>
          <a:chExt cx="0" cy="0"/>
        </a:xfrm>
      </p:grpSpPr>
      <p:sp>
        <p:nvSpPr>
          <p:cNvPr id="327" name="Google Shape;327;p53"/>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28" name="Google Shape;328;p53"/>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329" name="Google Shape;329;p53"/>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30" name="Google Shape;330;p53"/>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331" name="Google Shape;331;p53"/>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32" name="Google Shape;332;p53"/>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333" name="Google Shape;333;p53"/>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34" name="Google Shape;334;p53"/>
          <p:cNvSpPr/>
          <p:nvPr/>
        </p:nvSpPr>
        <p:spPr>
          <a:xfrm>
            <a:off x="0" y="1546197"/>
            <a:ext cx="12192000" cy="646331"/>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7.	Las acciones para garantizar que los directivos docentes y docentes del establecimiento educativo cumplan con los procesos evaluativos estipulados en el sistema institucional de evaluación.</a:t>
            </a:r>
            <a:endParaRPr sz="1400" b="0" i="0" u="none" strike="noStrike" cap="none">
              <a:solidFill>
                <a:srgbClr val="002060"/>
              </a:solidFill>
              <a:latin typeface="Arial"/>
              <a:ea typeface="Arial"/>
              <a:cs typeface="Arial"/>
              <a:sym typeface="Arial"/>
            </a:endParaRPr>
          </a:p>
        </p:txBody>
      </p:sp>
      <p:sp>
        <p:nvSpPr>
          <p:cNvPr id="335" name="Google Shape;335;p53"/>
          <p:cNvSpPr/>
          <p:nvPr/>
        </p:nvSpPr>
        <p:spPr>
          <a:xfrm>
            <a:off x="2967748" y="2696995"/>
            <a:ext cx="8706511" cy="63868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El SIEE debe definir y explicar las acciones y funciones de los diferentes actores del establecimiento educativo.</a:t>
            </a:r>
            <a:endParaRPr sz="1600" b="0" i="0" u="none" strike="noStrike" cap="none">
              <a:solidFill>
                <a:srgbClr val="002060"/>
              </a:solidFill>
              <a:latin typeface="Calibri"/>
              <a:ea typeface="Calibri"/>
              <a:cs typeface="Calibri"/>
              <a:sym typeface="Calibri"/>
            </a:endParaRPr>
          </a:p>
        </p:txBody>
      </p:sp>
      <p:sp>
        <p:nvSpPr>
          <p:cNvPr id="336" name="Google Shape;336;p53"/>
          <p:cNvSpPr/>
          <p:nvPr/>
        </p:nvSpPr>
        <p:spPr>
          <a:xfrm>
            <a:off x="3001306" y="3502311"/>
            <a:ext cx="8672953" cy="515736"/>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Reglamento de cómo, cuándo y qué evaluar.</a:t>
            </a:r>
            <a:endParaRPr sz="1400" b="0" i="0" u="none" strike="noStrike" cap="none">
              <a:solidFill>
                <a:srgbClr val="002060"/>
              </a:solidFill>
              <a:latin typeface="Arial"/>
              <a:ea typeface="Arial"/>
              <a:cs typeface="Arial"/>
              <a:sym typeface="Arial"/>
            </a:endParaRPr>
          </a:p>
        </p:txBody>
      </p:sp>
      <p:cxnSp>
        <p:nvCxnSpPr>
          <p:cNvPr id="337" name="Google Shape;337;p53"/>
          <p:cNvCxnSpPr/>
          <p:nvPr/>
        </p:nvCxnSpPr>
        <p:spPr>
          <a:xfrm rot="-5400000">
            <a:off x="1076401" y="4611150"/>
            <a:ext cx="3215400" cy="600"/>
          </a:xfrm>
          <a:prstGeom prst="bentConnector3">
            <a:avLst>
              <a:gd name="adj1" fmla="val 49999"/>
            </a:avLst>
          </a:prstGeom>
          <a:noFill/>
          <a:ln w="9525" cap="flat" cmpd="sng">
            <a:solidFill>
              <a:srgbClr val="7030A0"/>
            </a:solidFill>
            <a:prstDash val="dash"/>
            <a:miter lim="800000"/>
            <a:headEnd type="none" w="sm" len="sm"/>
            <a:tailEnd type="none" w="sm" len="sm"/>
          </a:ln>
        </p:spPr>
      </p:cxnSp>
      <p:cxnSp>
        <p:nvCxnSpPr>
          <p:cNvPr id="338" name="Google Shape;338;p53"/>
          <p:cNvCxnSpPr/>
          <p:nvPr/>
        </p:nvCxnSpPr>
        <p:spPr>
          <a:xfrm>
            <a:off x="2683799" y="3003812"/>
            <a:ext cx="224333" cy="0"/>
          </a:xfrm>
          <a:prstGeom prst="straightConnector1">
            <a:avLst/>
          </a:prstGeom>
          <a:noFill/>
          <a:ln w="9525" cap="flat" cmpd="sng">
            <a:solidFill>
              <a:srgbClr val="7030A0"/>
            </a:solidFill>
            <a:prstDash val="dash"/>
            <a:miter lim="800000"/>
            <a:headEnd type="none" w="sm" len="sm"/>
            <a:tailEnd type="none" w="sm" len="sm"/>
          </a:ln>
        </p:spPr>
      </p:cxnSp>
      <p:cxnSp>
        <p:nvCxnSpPr>
          <p:cNvPr id="339" name="Google Shape;339;p53"/>
          <p:cNvCxnSpPr/>
          <p:nvPr/>
        </p:nvCxnSpPr>
        <p:spPr>
          <a:xfrm>
            <a:off x="4301724" y="4683388"/>
            <a:ext cx="332864" cy="0"/>
          </a:xfrm>
          <a:prstGeom prst="straightConnector1">
            <a:avLst/>
          </a:prstGeom>
          <a:noFill/>
          <a:ln w="9525" cap="flat" cmpd="sng">
            <a:solidFill>
              <a:srgbClr val="7030A0"/>
            </a:solidFill>
            <a:prstDash val="dash"/>
            <a:miter lim="800000"/>
            <a:headEnd type="none" w="sm" len="sm"/>
            <a:tailEnd type="none" w="sm" len="sm"/>
          </a:ln>
        </p:spPr>
      </p:cxnSp>
      <p:sp>
        <p:nvSpPr>
          <p:cNvPr id="340" name="Google Shape;340;p53"/>
          <p:cNvSpPr/>
          <p:nvPr/>
        </p:nvSpPr>
        <p:spPr>
          <a:xfrm>
            <a:off x="3012493" y="4177325"/>
            <a:ext cx="8661765" cy="657312"/>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El SIEE debe advertir y establecer la responsabilidad de la sistematización y registro de la evaluación interna y del seguimiento de los estudiantes.</a:t>
            </a:r>
            <a:endParaRPr sz="1600" b="0" i="0" u="none" strike="noStrike" cap="none">
              <a:solidFill>
                <a:srgbClr val="002060"/>
              </a:solidFill>
              <a:latin typeface="Arial"/>
              <a:ea typeface="Arial"/>
              <a:cs typeface="Arial"/>
              <a:sym typeface="Arial"/>
            </a:endParaRPr>
          </a:p>
        </p:txBody>
      </p:sp>
      <p:sp>
        <p:nvSpPr>
          <p:cNvPr id="341" name="Google Shape;341;p53"/>
          <p:cNvSpPr/>
          <p:nvPr/>
        </p:nvSpPr>
        <p:spPr>
          <a:xfrm>
            <a:off x="3006247" y="4979083"/>
            <a:ext cx="8668012" cy="63868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Definir las funciones, competencias, conformación o elección de los miembros, de las comisiones u órganos que se establezcan para procesos evaluativos.</a:t>
            </a:r>
            <a:endParaRPr sz="1400" b="0" i="0" u="none" strike="noStrike" cap="none">
              <a:solidFill>
                <a:srgbClr val="002060"/>
              </a:solidFill>
              <a:latin typeface="Arial"/>
              <a:ea typeface="Arial"/>
              <a:cs typeface="Arial"/>
              <a:sym typeface="Arial"/>
            </a:endParaRPr>
          </a:p>
        </p:txBody>
      </p:sp>
      <p:cxnSp>
        <p:nvCxnSpPr>
          <p:cNvPr id="342" name="Google Shape;342;p53"/>
          <p:cNvCxnSpPr/>
          <p:nvPr/>
        </p:nvCxnSpPr>
        <p:spPr>
          <a:xfrm>
            <a:off x="2683799" y="6194097"/>
            <a:ext cx="224333" cy="1"/>
          </a:xfrm>
          <a:prstGeom prst="straightConnector1">
            <a:avLst/>
          </a:prstGeom>
          <a:noFill/>
          <a:ln w="9525" cap="flat" cmpd="sng">
            <a:solidFill>
              <a:srgbClr val="7030A0"/>
            </a:solidFill>
            <a:prstDash val="dash"/>
            <a:miter lim="800000"/>
            <a:headEnd type="none" w="sm" len="sm"/>
            <a:tailEnd type="none" w="sm" len="sm"/>
          </a:ln>
        </p:spPr>
      </p:cxnSp>
      <p:sp>
        <p:nvSpPr>
          <p:cNvPr id="343" name="Google Shape;343;p53"/>
          <p:cNvSpPr/>
          <p:nvPr/>
        </p:nvSpPr>
        <p:spPr>
          <a:xfrm>
            <a:off x="2967748" y="5799795"/>
            <a:ext cx="8706511" cy="788604"/>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Definir los canales y medios para reclamaciones, segundo evaluador, o revisión de casos especiales.</a:t>
            </a:r>
            <a:endParaRPr sz="1400" b="0" i="0" u="none" strike="noStrike" cap="none">
              <a:solidFill>
                <a:srgbClr val="002060"/>
              </a:solidFill>
              <a:latin typeface="Arial"/>
              <a:ea typeface="Arial"/>
              <a:cs typeface="Arial"/>
              <a:sym typeface="Arial"/>
            </a:endParaRPr>
          </a:p>
        </p:txBody>
      </p:sp>
      <p:cxnSp>
        <p:nvCxnSpPr>
          <p:cNvPr id="344" name="Google Shape;344;p53"/>
          <p:cNvCxnSpPr/>
          <p:nvPr/>
        </p:nvCxnSpPr>
        <p:spPr>
          <a:xfrm>
            <a:off x="2701073" y="5308195"/>
            <a:ext cx="157330" cy="0"/>
          </a:xfrm>
          <a:prstGeom prst="straightConnector1">
            <a:avLst/>
          </a:prstGeom>
          <a:noFill/>
          <a:ln w="9525" cap="flat" cmpd="sng">
            <a:solidFill>
              <a:srgbClr val="7030A0"/>
            </a:solidFill>
            <a:prstDash val="dash"/>
            <a:miter lim="800000"/>
            <a:headEnd type="none" w="sm" len="sm"/>
            <a:tailEnd type="none" w="sm" len="sm"/>
          </a:ln>
        </p:spPr>
      </p:cxnSp>
      <p:cxnSp>
        <p:nvCxnSpPr>
          <p:cNvPr id="345" name="Google Shape;345;p53"/>
          <p:cNvCxnSpPr/>
          <p:nvPr/>
        </p:nvCxnSpPr>
        <p:spPr>
          <a:xfrm>
            <a:off x="2704774" y="3772705"/>
            <a:ext cx="157330" cy="0"/>
          </a:xfrm>
          <a:prstGeom prst="straightConnector1">
            <a:avLst/>
          </a:prstGeom>
          <a:noFill/>
          <a:ln w="9525" cap="flat" cmpd="sng">
            <a:solidFill>
              <a:srgbClr val="7030A0"/>
            </a:solidFill>
            <a:prstDash val="dash"/>
            <a:miter lim="800000"/>
            <a:headEnd type="none" w="sm" len="sm"/>
            <a:tailEnd type="none" w="sm" len="sm"/>
          </a:ln>
        </p:spPr>
      </p:cxnSp>
      <p:cxnSp>
        <p:nvCxnSpPr>
          <p:cNvPr id="346" name="Google Shape;346;p53"/>
          <p:cNvCxnSpPr/>
          <p:nvPr/>
        </p:nvCxnSpPr>
        <p:spPr>
          <a:xfrm>
            <a:off x="2704774" y="4482348"/>
            <a:ext cx="157330" cy="0"/>
          </a:xfrm>
          <a:prstGeom prst="straightConnector1">
            <a:avLst/>
          </a:prstGeom>
          <a:noFill/>
          <a:ln w="9525" cap="flat" cmpd="sng">
            <a:solidFill>
              <a:srgbClr val="7030A0"/>
            </a:solidFill>
            <a:prstDash val="dash"/>
            <a:miter lim="800000"/>
            <a:headEnd type="none" w="sm" len="sm"/>
            <a:tailEnd type="none" w="sm" len="sm"/>
          </a:ln>
        </p:spPr>
      </p:cxnSp>
      <p:sp>
        <p:nvSpPr>
          <p:cNvPr id="347" name="Google Shape;347;p53"/>
          <p:cNvSpPr/>
          <p:nvPr/>
        </p:nvSpPr>
        <p:spPr>
          <a:xfrm>
            <a:off x="395201" y="3966914"/>
            <a:ext cx="2213405" cy="1012169"/>
          </a:xfrm>
          <a:prstGeom prst="roundRect">
            <a:avLst>
              <a:gd name="adj" fmla="val 16667"/>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CO" sz="1600" b="1" i="0" u="none" strike="noStrike" cap="none">
                <a:solidFill>
                  <a:schemeClr val="lt1"/>
                </a:solidFill>
                <a:latin typeface="Arial"/>
                <a:ea typeface="Arial"/>
                <a:cs typeface="Arial"/>
                <a:sym typeface="Arial"/>
              </a:rPr>
              <a:t>Administración de la evaluación</a:t>
            </a:r>
            <a:endParaRPr sz="1600" b="1"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1"/>
        <p:cNvGrpSpPr/>
        <p:nvPr/>
      </p:nvGrpSpPr>
      <p:grpSpPr>
        <a:xfrm>
          <a:off x="0" y="0"/>
          <a:ext cx="0" cy="0"/>
          <a:chOff x="0" y="0"/>
          <a:chExt cx="0" cy="0"/>
        </a:xfrm>
      </p:grpSpPr>
      <p:sp>
        <p:nvSpPr>
          <p:cNvPr id="352" name="Google Shape;352;p54"/>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53" name="Google Shape;353;p54"/>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354" name="Google Shape;354;p54"/>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55" name="Google Shape;355;p54"/>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356" name="Google Shape;356;p54"/>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57" name="Google Shape;357;p54"/>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358" name="Google Shape;358;p54"/>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59" name="Google Shape;359;p54"/>
          <p:cNvSpPr/>
          <p:nvPr/>
        </p:nvSpPr>
        <p:spPr>
          <a:xfrm>
            <a:off x="0" y="1655627"/>
            <a:ext cx="12192000" cy="369332"/>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8.	La periodicidad de entrega de informes a los padres de familia.</a:t>
            </a:r>
            <a:endParaRPr sz="1400" b="0" i="0" u="none" strike="noStrike" cap="none">
              <a:solidFill>
                <a:srgbClr val="002060"/>
              </a:solidFill>
              <a:latin typeface="Arial"/>
              <a:ea typeface="Arial"/>
              <a:cs typeface="Arial"/>
              <a:sym typeface="Arial"/>
            </a:endParaRPr>
          </a:p>
        </p:txBody>
      </p:sp>
      <p:sp>
        <p:nvSpPr>
          <p:cNvPr id="360" name="Google Shape;360;p54"/>
          <p:cNvSpPr/>
          <p:nvPr/>
        </p:nvSpPr>
        <p:spPr>
          <a:xfrm>
            <a:off x="3124201" y="3433769"/>
            <a:ext cx="8672953" cy="515736"/>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Los informes o boletines de calificaciones no deben ser la única herramienta de retroalimentación del desempeño o desarrollo de los estudiantes.</a:t>
            </a:r>
            <a:endParaRPr sz="1400" b="0" i="0" u="none" strike="noStrike" cap="none">
              <a:solidFill>
                <a:srgbClr val="002060"/>
              </a:solidFill>
              <a:latin typeface="Arial"/>
              <a:ea typeface="Arial"/>
              <a:cs typeface="Arial"/>
              <a:sym typeface="Arial"/>
            </a:endParaRPr>
          </a:p>
        </p:txBody>
      </p:sp>
      <p:cxnSp>
        <p:nvCxnSpPr>
          <p:cNvPr id="361" name="Google Shape;361;p54"/>
          <p:cNvCxnSpPr>
            <a:endCxn id="360" idx="1"/>
          </p:cNvCxnSpPr>
          <p:nvPr/>
        </p:nvCxnSpPr>
        <p:spPr>
          <a:xfrm rot="-5400000">
            <a:off x="2227501" y="4326137"/>
            <a:ext cx="1531200" cy="262200"/>
          </a:xfrm>
          <a:prstGeom prst="bentConnector2">
            <a:avLst/>
          </a:prstGeom>
          <a:noFill/>
          <a:ln w="9525" cap="flat" cmpd="sng">
            <a:solidFill>
              <a:srgbClr val="7030A0"/>
            </a:solidFill>
            <a:prstDash val="dash"/>
            <a:miter lim="800000"/>
            <a:headEnd type="none" w="sm" len="sm"/>
            <a:tailEnd type="none" w="sm" len="sm"/>
          </a:ln>
        </p:spPr>
      </p:cxnSp>
      <p:sp>
        <p:nvSpPr>
          <p:cNvPr id="362" name="Google Shape;362;p54"/>
          <p:cNvSpPr/>
          <p:nvPr/>
        </p:nvSpPr>
        <p:spPr>
          <a:xfrm>
            <a:off x="3107421" y="4112693"/>
            <a:ext cx="8661765" cy="657312"/>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Los períodos académicos no son procesos independientes, son cohortes para apreciar el desempeño.</a:t>
            </a:r>
            <a:endParaRPr sz="1400" b="0" i="0" u="none" strike="noStrike" cap="none">
              <a:solidFill>
                <a:srgbClr val="002060"/>
              </a:solidFill>
              <a:latin typeface="Arial"/>
              <a:ea typeface="Arial"/>
              <a:cs typeface="Arial"/>
              <a:sym typeface="Arial"/>
            </a:endParaRPr>
          </a:p>
        </p:txBody>
      </p:sp>
      <p:sp>
        <p:nvSpPr>
          <p:cNvPr id="363" name="Google Shape;363;p54"/>
          <p:cNvSpPr/>
          <p:nvPr/>
        </p:nvSpPr>
        <p:spPr>
          <a:xfrm>
            <a:off x="3129142" y="4903628"/>
            <a:ext cx="8668012" cy="63868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El número de períodos puede responder a las necesidades de los grados, los niveles educativos, regionales, entre otras.</a:t>
            </a:r>
            <a:endParaRPr sz="1400" b="0" i="0" u="none" strike="noStrike" cap="none">
              <a:solidFill>
                <a:srgbClr val="002060"/>
              </a:solidFill>
              <a:latin typeface="Arial"/>
              <a:ea typeface="Arial"/>
              <a:cs typeface="Arial"/>
              <a:sym typeface="Arial"/>
            </a:endParaRPr>
          </a:p>
        </p:txBody>
      </p:sp>
      <p:cxnSp>
        <p:nvCxnSpPr>
          <p:cNvPr id="364" name="Google Shape;364;p54"/>
          <p:cNvCxnSpPr>
            <a:endCxn id="363" idx="1"/>
          </p:cNvCxnSpPr>
          <p:nvPr/>
        </p:nvCxnSpPr>
        <p:spPr>
          <a:xfrm>
            <a:off x="2862142" y="5222972"/>
            <a:ext cx="267000" cy="0"/>
          </a:xfrm>
          <a:prstGeom prst="straightConnector1">
            <a:avLst/>
          </a:prstGeom>
          <a:noFill/>
          <a:ln w="9525" cap="flat" cmpd="sng">
            <a:solidFill>
              <a:srgbClr val="7030A0"/>
            </a:solidFill>
            <a:prstDash val="dash"/>
            <a:miter lim="800000"/>
            <a:headEnd type="none" w="sm" len="sm"/>
            <a:tailEnd type="none" w="sm" len="sm"/>
          </a:ln>
        </p:spPr>
      </p:cxnSp>
      <p:cxnSp>
        <p:nvCxnSpPr>
          <p:cNvPr id="365" name="Google Shape;365;p54"/>
          <p:cNvCxnSpPr>
            <a:endCxn id="362" idx="1"/>
          </p:cNvCxnSpPr>
          <p:nvPr/>
        </p:nvCxnSpPr>
        <p:spPr>
          <a:xfrm rot="10800000" flipH="1">
            <a:off x="2856921" y="4441349"/>
            <a:ext cx="250500" cy="9900"/>
          </a:xfrm>
          <a:prstGeom prst="straightConnector1">
            <a:avLst/>
          </a:prstGeom>
          <a:noFill/>
          <a:ln w="9525" cap="flat" cmpd="sng">
            <a:solidFill>
              <a:srgbClr val="7030A0"/>
            </a:solidFill>
            <a:prstDash val="dash"/>
            <a:miter lim="800000"/>
            <a:headEnd type="none" w="sm" len="sm"/>
            <a:tailEnd type="none" w="sm" len="sm"/>
          </a:ln>
        </p:spPr>
      </p:cxnSp>
      <p:sp>
        <p:nvSpPr>
          <p:cNvPr id="366" name="Google Shape;366;p54"/>
          <p:cNvSpPr/>
          <p:nvPr/>
        </p:nvSpPr>
        <p:spPr>
          <a:xfrm>
            <a:off x="173287" y="3631658"/>
            <a:ext cx="2448274" cy="1609316"/>
          </a:xfrm>
          <a:prstGeom prst="roundRect">
            <a:avLst>
              <a:gd name="adj" fmla="val 16667"/>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chemeClr val="lt1"/>
                </a:solidFill>
                <a:latin typeface="Arial"/>
                <a:ea typeface="Arial"/>
                <a:cs typeface="Arial"/>
                <a:sym typeface="Arial"/>
              </a:rPr>
              <a:t>Mínimo dos entregas al año. </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0"/>
        <p:cNvGrpSpPr/>
        <p:nvPr/>
      </p:nvGrpSpPr>
      <p:grpSpPr>
        <a:xfrm>
          <a:off x="0" y="0"/>
          <a:ext cx="0" cy="0"/>
          <a:chOff x="0" y="0"/>
          <a:chExt cx="0" cy="0"/>
        </a:xfrm>
      </p:grpSpPr>
      <p:sp>
        <p:nvSpPr>
          <p:cNvPr id="371" name="Google Shape;371;p55"/>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72" name="Google Shape;372;p55"/>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373" name="Google Shape;373;p55"/>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74" name="Google Shape;374;p55"/>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375" name="Google Shape;375;p55"/>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76" name="Google Shape;376;p55"/>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377" name="Google Shape;377;p55"/>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78" name="Google Shape;378;p55"/>
          <p:cNvSpPr/>
          <p:nvPr/>
        </p:nvSpPr>
        <p:spPr>
          <a:xfrm>
            <a:off x="0" y="1360266"/>
            <a:ext cx="12192000" cy="646331"/>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9.	La estructura de los informes de los estudiantes, para que sean claros, comprensibles y den información integral del avance en la formación.</a:t>
            </a:r>
            <a:endParaRPr sz="1400" b="0" i="0" u="none" strike="noStrike" cap="none">
              <a:solidFill>
                <a:srgbClr val="002060"/>
              </a:solidFill>
              <a:latin typeface="Arial"/>
              <a:ea typeface="Arial"/>
              <a:cs typeface="Arial"/>
              <a:sym typeface="Arial"/>
            </a:endParaRPr>
          </a:p>
        </p:txBody>
      </p:sp>
      <p:sp>
        <p:nvSpPr>
          <p:cNvPr id="379" name="Google Shape;379;p55"/>
          <p:cNvSpPr/>
          <p:nvPr/>
        </p:nvSpPr>
        <p:spPr>
          <a:xfrm>
            <a:off x="217447" y="3613177"/>
            <a:ext cx="2204761" cy="893808"/>
          </a:xfrm>
          <a:prstGeom prst="rect">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chemeClr val="lt1"/>
                </a:solidFill>
                <a:latin typeface="Arial"/>
                <a:ea typeface="Arial"/>
                <a:cs typeface="Arial"/>
                <a:sym typeface="Arial"/>
              </a:rPr>
              <a:t>Recomendaciones para los informes</a:t>
            </a:r>
            <a:endParaRPr sz="1400" b="1" i="0" u="none" strike="noStrike" cap="none">
              <a:solidFill>
                <a:schemeClr val="lt1"/>
              </a:solidFill>
              <a:latin typeface="Arial"/>
              <a:ea typeface="Arial"/>
              <a:cs typeface="Arial"/>
              <a:sym typeface="Arial"/>
            </a:endParaRPr>
          </a:p>
        </p:txBody>
      </p:sp>
      <p:sp>
        <p:nvSpPr>
          <p:cNvPr id="380" name="Google Shape;380;p55"/>
          <p:cNvSpPr/>
          <p:nvPr/>
        </p:nvSpPr>
        <p:spPr>
          <a:xfrm>
            <a:off x="2880065" y="2157098"/>
            <a:ext cx="8706512" cy="421199"/>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CO" sz="1600" b="1" i="0" u="none" strike="noStrike" cap="none">
                <a:solidFill>
                  <a:srgbClr val="002060"/>
                </a:solidFill>
                <a:latin typeface="Arial"/>
                <a:ea typeface="Arial"/>
                <a:cs typeface="Arial"/>
                <a:sym typeface="Arial"/>
              </a:rPr>
              <a:t>Identificación </a:t>
            </a:r>
            <a:r>
              <a:rPr lang="es-CO" sz="1600" b="0" i="0" u="none" strike="noStrike" cap="none">
                <a:solidFill>
                  <a:srgbClr val="002060"/>
                </a:solidFill>
                <a:latin typeface="Arial"/>
                <a:ea typeface="Arial"/>
                <a:cs typeface="Arial"/>
                <a:sym typeface="Arial"/>
              </a:rPr>
              <a:t>clara del estudiante y de las áreas o asignaturas.</a:t>
            </a:r>
            <a:endParaRPr sz="16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p:txBody>
      </p:sp>
      <p:sp>
        <p:nvSpPr>
          <p:cNvPr id="381" name="Google Shape;381;p55"/>
          <p:cNvSpPr/>
          <p:nvPr/>
        </p:nvSpPr>
        <p:spPr>
          <a:xfrm>
            <a:off x="2880065" y="2665159"/>
            <a:ext cx="8706511" cy="63868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Las valoraciones o los valores de la escala acompañados de una </a:t>
            </a:r>
            <a:r>
              <a:rPr lang="es-CO" sz="1600" b="1" i="0" u="none" strike="noStrike" cap="none">
                <a:solidFill>
                  <a:srgbClr val="002060"/>
                </a:solidFill>
                <a:latin typeface="Arial"/>
                <a:ea typeface="Arial"/>
                <a:cs typeface="Arial"/>
                <a:sym typeface="Arial"/>
              </a:rPr>
              <a:t>descripción cualitativa </a:t>
            </a:r>
            <a:r>
              <a:rPr lang="es-CO" sz="1600" b="0" i="0" u="none" strike="noStrike" cap="none">
                <a:solidFill>
                  <a:srgbClr val="002060"/>
                </a:solidFill>
                <a:latin typeface="Arial"/>
                <a:ea typeface="Arial"/>
                <a:cs typeface="Arial"/>
                <a:sym typeface="Arial"/>
              </a:rPr>
              <a:t>del desempeño del estudiante. </a:t>
            </a:r>
            <a:endParaRPr sz="1400" b="0" i="0" u="none" strike="noStrike" cap="none">
              <a:solidFill>
                <a:srgbClr val="002060"/>
              </a:solidFill>
              <a:latin typeface="Arial"/>
              <a:ea typeface="Arial"/>
              <a:cs typeface="Arial"/>
              <a:sym typeface="Arial"/>
            </a:endParaRPr>
          </a:p>
        </p:txBody>
      </p:sp>
      <p:sp>
        <p:nvSpPr>
          <p:cNvPr id="382" name="Google Shape;382;p55"/>
          <p:cNvSpPr/>
          <p:nvPr/>
        </p:nvSpPr>
        <p:spPr>
          <a:xfrm>
            <a:off x="2880064" y="3382793"/>
            <a:ext cx="8706513" cy="421199"/>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Los valores de la escala en relación evidente con la </a:t>
            </a:r>
            <a:r>
              <a:rPr lang="es-CO" sz="1600" b="1" i="0" u="none" strike="noStrike" cap="none">
                <a:solidFill>
                  <a:srgbClr val="002060"/>
                </a:solidFill>
                <a:latin typeface="Arial"/>
                <a:ea typeface="Arial"/>
                <a:cs typeface="Arial"/>
                <a:sym typeface="Arial"/>
              </a:rPr>
              <a:t>escala nacional</a:t>
            </a:r>
            <a:r>
              <a:rPr lang="es-CO" sz="1600" b="0" i="0" u="none" strike="noStrike" cap="none">
                <a:solidFill>
                  <a:srgbClr val="002060"/>
                </a:solidFill>
                <a:latin typeface="Arial"/>
                <a:ea typeface="Arial"/>
                <a:cs typeface="Arial"/>
                <a:sym typeface="Arial"/>
              </a:rPr>
              <a:t>.</a:t>
            </a:r>
            <a:endParaRPr sz="1400" b="0" i="0" u="none" strike="noStrike" cap="none">
              <a:solidFill>
                <a:srgbClr val="002060"/>
              </a:solidFill>
              <a:latin typeface="Arial"/>
              <a:ea typeface="Arial"/>
              <a:cs typeface="Arial"/>
              <a:sym typeface="Arial"/>
            </a:endParaRPr>
          </a:p>
        </p:txBody>
      </p:sp>
      <p:cxnSp>
        <p:nvCxnSpPr>
          <p:cNvPr id="383" name="Google Shape;383;p55"/>
          <p:cNvCxnSpPr>
            <a:endCxn id="380" idx="1"/>
          </p:cNvCxnSpPr>
          <p:nvPr/>
        </p:nvCxnSpPr>
        <p:spPr>
          <a:xfrm rot="-5400000">
            <a:off x="753215" y="4210748"/>
            <a:ext cx="3969900" cy="283800"/>
          </a:xfrm>
          <a:prstGeom prst="bentConnector2">
            <a:avLst/>
          </a:prstGeom>
          <a:noFill/>
          <a:ln w="9525" cap="flat" cmpd="sng">
            <a:solidFill>
              <a:srgbClr val="7030A0"/>
            </a:solidFill>
            <a:prstDash val="dash"/>
            <a:miter lim="800000"/>
            <a:headEnd type="none" w="sm" len="sm"/>
            <a:tailEnd type="none" w="sm" len="sm"/>
          </a:ln>
        </p:spPr>
      </p:cxnSp>
      <p:cxnSp>
        <p:nvCxnSpPr>
          <p:cNvPr id="384" name="Google Shape;384;p55"/>
          <p:cNvCxnSpPr/>
          <p:nvPr/>
        </p:nvCxnSpPr>
        <p:spPr>
          <a:xfrm>
            <a:off x="2596116" y="2984502"/>
            <a:ext cx="224333" cy="0"/>
          </a:xfrm>
          <a:prstGeom prst="straightConnector1">
            <a:avLst/>
          </a:prstGeom>
          <a:noFill/>
          <a:ln w="9525" cap="flat" cmpd="sng">
            <a:solidFill>
              <a:srgbClr val="7030A0"/>
            </a:solidFill>
            <a:prstDash val="dash"/>
            <a:miter lim="800000"/>
            <a:headEnd type="none" w="sm" len="sm"/>
            <a:tailEnd type="none" w="sm" len="sm"/>
          </a:ln>
        </p:spPr>
      </p:cxnSp>
      <p:sp>
        <p:nvSpPr>
          <p:cNvPr id="385" name="Google Shape;385;p55"/>
          <p:cNvSpPr/>
          <p:nvPr/>
        </p:nvSpPr>
        <p:spPr>
          <a:xfrm>
            <a:off x="2880066" y="3894969"/>
            <a:ext cx="8706509" cy="657312"/>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1" i="0" u="none" strike="noStrike" cap="none">
                <a:solidFill>
                  <a:srgbClr val="002060"/>
                </a:solidFill>
                <a:latin typeface="Arial"/>
                <a:ea typeface="Arial"/>
                <a:cs typeface="Arial"/>
                <a:sym typeface="Arial"/>
              </a:rPr>
              <a:t>Precisiones del período académico </a:t>
            </a:r>
            <a:r>
              <a:rPr lang="es-CO" sz="1600" b="0" i="0" u="none" strike="noStrike" cap="none">
                <a:solidFill>
                  <a:srgbClr val="002060"/>
                </a:solidFill>
                <a:latin typeface="Arial"/>
                <a:ea typeface="Arial"/>
                <a:cs typeface="Arial"/>
                <a:sym typeface="Arial"/>
              </a:rPr>
              <a:t>al que se refieren y del número de períodos académicos evaluados durante el grado escolar.</a:t>
            </a:r>
            <a:endParaRPr sz="1400" b="0" i="0" u="none" strike="noStrike" cap="none">
              <a:solidFill>
                <a:srgbClr val="002060"/>
              </a:solidFill>
              <a:latin typeface="Arial"/>
              <a:ea typeface="Arial"/>
              <a:cs typeface="Arial"/>
              <a:sym typeface="Arial"/>
            </a:endParaRPr>
          </a:p>
        </p:txBody>
      </p:sp>
      <p:sp>
        <p:nvSpPr>
          <p:cNvPr id="386" name="Google Shape;386;p55"/>
          <p:cNvSpPr/>
          <p:nvPr/>
        </p:nvSpPr>
        <p:spPr>
          <a:xfrm>
            <a:off x="2880067" y="4646623"/>
            <a:ext cx="8706509" cy="421199"/>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Una sección con los </a:t>
            </a:r>
            <a:r>
              <a:rPr lang="es-CO" sz="1600" b="1" i="0" u="none" strike="noStrike" cap="none">
                <a:solidFill>
                  <a:srgbClr val="002060"/>
                </a:solidFill>
                <a:latin typeface="Arial"/>
                <a:ea typeface="Arial"/>
                <a:cs typeface="Arial"/>
                <a:sym typeface="Arial"/>
              </a:rPr>
              <a:t>criterios de promoción</a:t>
            </a:r>
            <a:r>
              <a:rPr lang="es-CO" sz="1600" b="0" i="0" u="none" strike="noStrike" cap="none">
                <a:solidFill>
                  <a:srgbClr val="002060"/>
                </a:solidFill>
                <a:latin typeface="Arial"/>
                <a:ea typeface="Arial"/>
                <a:cs typeface="Arial"/>
                <a:sym typeface="Arial"/>
              </a:rPr>
              <a:t> del grado. </a:t>
            </a:r>
            <a:endParaRPr sz="1400" b="0" i="0" u="none" strike="noStrike" cap="none">
              <a:solidFill>
                <a:srgbClr val="002060"/>
              </a:solidFill>
              <a:latin typeface="Arial"/>
              <a:ea typeface="Arial"/>
              <a:cs typeface="Arial"/>
              <a:sym typeface="Arial"/>
            </a:endParaRPr>
          </a:p>
        </p:txBody>
      </p:sp>
      <p:cxnSp>
        <p:nvCxnSpPr>
          <p:cNvPr id="387" name="Google Shape;387;p55"/>
          <p:cNvCxnSpPr/>
          <p:nvPr/>
        </p:nvCxnSpPr>
        <p:spPr>
          <a:xfrm>
            <a:off x="2596116" y="6337625"/>
            <a:ext cx="224333" cy="1"/>
          </a:xfrm>
          <a:prstGeom prst="straightConnector1">
            <a:avLst/>
          </a:prstGeom>
          <a:noFill/>
          <a:ln w="9525" cap="flat" cmpd="sng">
            <a:solidFill>
              <a:srgbClr val="7030A0"/>
            </a:solidFill>
            <a:prstDash val="dash"/>
            <a:miter lim="800000"/>
            <a:headEnd type="none" w="sm" len="sm"/>
            <a:tailEnd type="none" w="sm" len="sm"/>
          </a:ln>
        </p:spPr>
      </p:cxnSp>
      <p:sp>
        <p:nvSpPr>
          <p:cNvPr id="388" name="Google Shape;388;p55"/>
          <p:cNvSpPr/>
          <p:nvPr/>
        </p:nvSpPr>
        <p:spPr>
          <a:xfrm>
            <a:off x="2897339" y="5166711"/>
            <a:ext cx="8689237" cy="63868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Se debe señalar en caso de reprobación qué desempeños no se evidencian y, en el caso de aprobación, describir el desarrollo alcanzado</a:t>
            </a:r>
            <a:endParaRPr sz="1400" b="0" i="0" u="none" strike="noStrike" cap="none">
              <a:solidFill>
                <a:srgbClr val="002060"/>
              </a:solidFill>
              <a:latin typeface="Arial"/>
              <a:ea typeface="Arial"/>
              <a:cs typeface="Arial"/>
              <a:sym typeface="Arial"/>
            </a:endParaRPr>
          </a:p>
        </p:txBody>
      </p:sp>
      <p:cxnSp>
        <p:nvCxnSpPr>
          <p:cNvPr id="389" name="Google Shape;389;p55"/>
          <p:cNvCxnSpPr/>
          <p:nvPr/>
        </p:nvCxnSpPr>
        <p:spPr>
          <a:xfrm>
            <a:off x="2613390" y="5476775"/>
            <a:ext cx="157330" cy="0"/>
          </a:xfrm>
          <a:prstGeom prst="straightConnector1">
            <a:avLst/>
          </a:prstGeom>
          <a:noFill/>
          <a:ln w="9525" cap="flat" cmpd="sng">
            <a:solidFill>
              <a:srgbClr val="7030A0"/>
            </a:solidFill>
            <a:prstDash val="dash"/>
            <a:miter lim="800000"/>
            <a:headEnd type="none" w="sm" len="sm"/>
            <a:tailEnd type="none" w="sm" len="sm"/>
          </a:ln>
        </p:spPr>
      </p:cxnSp>
      <p:cxnSp>
        <p:nvCxnSpPr>
          <p:cNvPr id="390" name="Google Shape;390;p55"/>
          <p:cNvCxnSpPr/>
          <p:nvPr/>
        </p:nvCxnSpPr>
        <p:spPr>
          <a:xfrm>
            <a:off x="2617091" y="3640661"/>
            <a:ext cx="157330" cy="0"/>
          </a:xfrm>
          <a:prstGeom prst="straightConnector1">
            <a:avLst/>
          </a:prstGeom>
          <a:noFill/>
          <a:ln w="9525" cap="flat" cmpd="sng">
            <a:solidFill>
              <a:srgbClr val="7030A0"/>
            </a:solidFill>
            <a:prstDash val="dash"/>
            <a:miter lim="800000"/>
            <a:headEnd type="none" w="sm" len="sm"/>
            <a:tailEnd type="none" w="sm" len="sm"/>
          </a:ln>
        </p:spPr>
      </p:cxnSp>
      <p:cxnSp>
        <p:nvCxnSpPr>
          <p:cNvPr id="391" name="Google Shape;391;p55"/>
          <p:cNvCxnSpPr/>
          <p:nvPr/>
        </p:nvCxnSpPr>
        <p:spPr>
          <a:xfrm>
            <a:off x="2617091" y="4225044"/>
            <a:ext cx="157330" cy="0"/>
          </a:xfrm>
          <a:prstGeom prst="straightConnector1">
            <a:avLst/>
          </a:prstGeom>
          <a:noFill/>
          <a:ln w="9525" cap="flat" cmpd="sng">
            <a:solidFill>
              <a:srgbClr val="7030A0"/>
            </a:solidFill>
            <a:prstDash val="dash"/>
            <a:miter lim="800000"/>
            <a:headEnd type="none" w="sm" len="sm"/>
            <a:tailEnd type="none" w="sm" len="sm"/>
          </a:ln>
        </p:spPr>
      </p:cxnSp>
      <p:sp>
        <p:nvSpPr>
          <p:cNvPr id="392" name="Google Shape;392;p55"/>
          <p:cNvSpPr/>
          <p:nvPr/>
        </p:nvSpPr>
        <p:spPr>
          <a:xfrm>
            <a:off x="2897339" y="5912777"/>
            <a:ext cx="8689236" cy="788604"/>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1" i="0" u="none" strike="noStrike" cap="none">
                <a:solidFill>
                  <a:srgbClr val="002060"/>
                </a:solidFill>
                <a:latin typeface="Arial"/>
                <a:ea typeface="Arial"/>
                <a:cs typeface="Arial"/>
                <a:sym typeface="Arial"/>
              </a:rPr>
              <a:t>Precisión en torno a las calificaciones</a:t>
            </a:r>
            <a:r>
              <a:rPr lang="es-CO" sz="1600" b="0" i="0" u="none" strike="noStrike" cap="none">
                <a:solidFill>
                  <a:srgbClr val="002060"/>
                </a:solidFill>
                <a:latin typeface="Arial"/>
                <a:ea typeface="Arial"/>
                <a:cs typeface="Arial"/>
                <a:sym typeface="Arial"/>
              </a:rPr>
              <a:t>: si se generan por áreas, asignaturas o grupos de áreas y si hay ponderaciones entre estas. </a:t>
            </a:r>
            <a:endParaRPr sz="1600" b="0" i="0" u="none" strike="noStrike" cap="none">
              <a:solidFill>
                <a:srgbClr val="002060"/>
              </a:solidFill>
              <a:latin typeface="Arial"/>
              <a:ea typeface="Arial"/>
              <a:cs typeface="Arial"/>
              <a:sym typeface="Arial"/>
            </a:endParaRPr>
          </a:p>
        </p:txBody>
      </p:sp>
      <p:cxnSp>
        <p:nvCxnSpPr>
          <p:cNvPr id="393" name="Google Shape;393;p55"/>
          <p:cNvCxnSpPr/>
          <p:nvPr/>
        </p:nvCxnSpPr>
        <p:spPr>
          <a:xfrm>
            <a:off x="2619179" y="4853432"/>
            <a:ext cx="157330" cy="0"/>
          </a:xfrm>
          <a:prstGeom prst="straightConnector1">
            <a:avLst/>
          </a:prstGeom>
          <a:noFill/>
          <a:ln w="9525" cap="flat" cmpd="sng">
            <a:solidFill>
              <a:srgbClr val="7030A0"/>
            </a:solidFill>
            <a:prstDash val="dash"/>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7"/>
        <p:cNvGrpSpPr/>
        <p:nvPr/>
      </p:nvGrpSpPr>
      <p:grpSpPr>
        <a:xfrm>
          <a:off x="0" y="0"/>
          <a:ext cx="0" cy="0"/>
          <a:chOff x="0" y="0"/>
          <a:chExt cx="0" cy="0"/>
        </a:xfrm>
      </p:grpSpPr>
      <p:sp>
        <p:nvSpPr>
          <p:cNvPr id="398" name="Google Shape;398;p56"/>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99" name="Google Shape;399;p56"/>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400" name="Google Shape;400;p56"/>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01" name="Google Shape;401;p56"/>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402" name="Google Shape;402;p56"/>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03" name="Google Shape;403;p56"/>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404" name="Google Shape;404;p56"/>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05" name="Google Shape;405;p56"/>
          <p:cNvSpPr/>
          <p:nvPr/>
        </p:nvSpPr>
        <p:spPr>
          <a:xfrm>
            <a:off x="0" y="1714273"/>
            <a:ext cx="12192000" cy="646331"/>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10.	Las instancias, procedimientos y mecanismos de atención y resolución de reclamaciones de padres de familia y estudiantes sobre la evaluación y promoción.</a:t>
            </a:r>
            <a:endParaRPr sz="1400" b="0" i="0" u="none" strike="noStrike" cap="none">
              <a:solidFill>
                <a:srgbClr val="002060"/>
              </a:solidFill>
              <a:latin typeface="Arial"/>
              <a:ea typeface="Arial"/>
              <a:cs typeface="Arial"/>
              <a:sym typeface="Arial"/>
            </a:endParaRPr>
          </a:p>
        </p:txBody>
      </p:sp>
      <p:grpSp>
        <p:nvGrpSpPr>
          <p:cNvPr id="406" name="Google Shape;406;p56"/>
          <p:cNvGrpSpPr/>
          <p:nvPr/>
        </p:nvGrpSpPr>
        <p:grpSpPr>
          <a:xfrm>
            <a:off x="434789" y="2141408"/>
            <a:ext cx="10056934" cy="5087784"/>
            <a:chOff x="-4270215" y="-655133"/>
            <a:chExt cx="10056934" cy="5087784"/>
          </a:xfrm>
        </p:grpSpPr>
        <p:sp>
          <p:nvSpPr>
            <p:cNvPr id="407" name="Google Shape;407;p56"/>
            <p:cNvSpPr/>
            <p:nvPr/>
          </p:nvSpPr>
          <p:spPr>
            <a:xfrm>
              <a:off x="-4270215" y="-655133"/>
              <a:ext cx="5087784" cy="5087784"/>
            </a:xfrm>
            <a:prstGeom prst="blockArc">
              <a:avLst>
                <a:gd name="adj1" fmla="val 18900000"/>
                <a:gd name="adj2" fmla="val 2700000"/>
                <a:gd name="adj3" fmla="val 425"/>
              </a:avLst>
            </a:prstGeom>
            <a:no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408" name="Google Shape;408;p56"/>
            <p:cNvSpPr/>
            <p:nvPr/>
          </p:nvSpPr>
          <p:spPr>
            <a:xfrm>
              <a:off x="428327" y="290415"/>
              <a:ext cx="5358392" cy="581133"/>
            </a:xfrm>
            <a:prstGeom prst="rect">
              <a:avLst/>
            </a:prstGeom>
            <a:solidFill>
              <a:srgbClr val="4372C3"/>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409" name="Google Shape;409;p56"/>
            <p:cNvSpPr txBox="1"/>
            <p:nvPr/>
          </p:nvSpPr>
          <p:spPr>
            <a:xfrm>
              <a:off x="428327" y="290415"/>
              <a:ext cx="5358392" cy="581133"/>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461275" tIns="50800" rIns="50800" bIns="508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CO" sz="2000" b="0" i="1" u="none" strike="noStrike" cap="none">
                  <a:solidFill>
                    <a:schemeClr val="lt1"/>
                  </a:solidFill>
                  <a:latin typeface="Calibri"/>
                  <a:ea typeface="Calibri"/>
                  <a:cs typeface="Calibri"/>
                  <a:sym typeface="Calibri"/>
                </a:rPr>
                <a:t>Instancias: </a:t>
              </a:r>
              <a:r>
                <a:rPr lang="es-CO" sz="2000" b="0" i="0" u="none" strike="noStrike" cap="none">
                  <a:solidFill>
                    <a:schemeClr val="lt1"/>
                  </a:solidFill>
                  <a:latin typeface="Calibri"/>
                  <a:ea typeface="Calibri"/>
                  <a:cs typeface="Calibri"/>
                  <a:sym typeface="Calibri"/>
                </a:rPr>
                <a:t>docente, director de grupo, coordinador, consejo académico o directivo.</a:t>
              </a:r>
              <a:endParaRPr sz="2000" b="0" i="1" u="none" strike="noStrike" cap="none">
                <a:solidFill>
                  <a:schemeClr val="lt1"/>
                </a:solidFill>
                <a:latin typeface="Calibri"/>
                <a:ea typeface="Calibri"/>
                <a:cs typeface="Calibri"/>
                <a:sym typeface="Calibri"/>
              </a:endParaRPr>
            </a:p>
          </p:txBody>
        </p:sp>
        <p:sp>
          <p:nvSpPr>
            <p:cNvPr id="410" name="Google Shape;410;p56"/>
            <p:cNvSpPr/>
            <p:nvPr/>
          </p:nvSpPr>
          <p:spPr>
            <a:xfrm>
              <a:off x="65119" y="217773"/>
              <a:ext cx="726416" cy="726416"/>
            </a:xfrm>
            <a:prstGeom prst="ellipse">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411" name="Google Shape;411;p56"/>
            <p:cNvSpPr/>
            <p:nvPr/>
          </p:nvSpPr>
          <p:spPr>
            <a:xfrm>
              <a:off x="761504" y="1162266"/>
              <a:ext cx="5025215" cy="581133"/>
            </a:xfrm>
            <a:prstGeom prst="rect">
              <a:avLst/>
            </a:prstGeom>
            <a:solidFill>
              <a:srgbClr val="4372C3"/>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412" name="Google Shape;412;p56"/>
            <p:cNvSpPr txBox="1"/>
            <p:nvPr/>
          </p:nvSpPr>
          <p:spPr>
            <a:xfrm>
              <a:off x="761504" y="1162266"/>
              <a:ext cx="5025215" cy="581133"/>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461275" tIns="50800" rIns="50800" bIns="508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CO" sz="2000" b="0" i="0" u="none" strike="noStrike" cap="none">
                  <a:solidFill>
                    <a:schemeClr val="lt1"/>
                  </a:solidFill>
                  <a:latin typeface="Calibri"/>
                  <a:ea typeface="Calibri"/>
                  <a:cs typeface="Calibri"/>
                  <a:sym typeface="Calibri"/>
                </a:rPr>
                <a:t>Corresponsabilidad de los padres y estudiantes.</a:t>
              </a:r>
              <a:endParaRPr sz="1400" b="0" i="0" u="none" strike="noStrike" cap="none">
                <a:solidFill>
                  <a:schemeClr val="lt1"/>
                </a:solidFill>
                <a:latin typeface="Arial"/>
                <a:ea typeface="Arial"/>
                <a:cs typeface="Arial"/>
                <a:sym typeface="Arial"/>
              </a:endParaRPr>
            </a:p>
          </p:txBody>
        </p:sp>
        <p:sp>
          <p:nvSpPr>
            <p:cNvPr id="413" name="Google Shape;413;p56"/>
            <p:cNvSpPr/>
            <p:nvPr/>
          </p:nvSpPr>
          <p:spPr>
            <a:xfrm>
              <a:off x="398296" y="1089625"/>
              <a:ext cx="726416" cy="726416"/>
            </a:xfrm>
            <a:prstGeom prst="ellipse">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414" name="Google Shape;414;p56"/>
            <p:cNvSpPr/>
            <p:nvPr/>
          </p:nvSpPr>
          <p:spPr>
            <a:xfrm>
              <a:off x="761504" y="2034117"/>
              <a:ext cx="5025215" cy="581133"/>
            </a:xfrm>
            <a:prstGeom prst="rect">
              <a:avLst/>
            </a:prstGeom>
            <a:solidFill>
              <a:srgbClr val="4372C3"/>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415" name="Google Shape;415;p56"/>
            <p:cNvSpPr txBox="1"/>
            <p:nvPr/>
          </p:nvSpPr>
          <p:spPr>
            <a:xfrm>
              <a:off x="761504" y="2034117"/>
              <a:ext cx="5025215" cy="581133"/>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461275" tIns="50800" rIns="50800" bIns="508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CO" sz="2000" b="0" i="0" u="none" strike="noStrike" cap="none">
                  <a:solidFill>
                    <a:schemeClr val="lt1"/>
                  </a:solidFill>
                  <a:latin typeface="Calibri"/>
                  <a:ea typeface="Calibri"/>
                  <a:cs typeface="Calibri"/>
                  <a:sym typeface="Calibri"/>
                </a:rPr>
                <a:t>Estudiante centro del proceso educativo.</a:t>
              </a:r>
              <a:endParaRPr sz="1400" b="0" i="0" u="none" strike="noStrike" cap="none">
                <a:solidFill>
                  <a:schemeClr val="lt1"/>
                </a:solidFill>
                <a:latin typeface="Arial"/>
                <a:ea typeface="Arial"/>
                <a:cs typeface="Arial"/>
                <a:sym typeface="Arial"/>
              </a:endParaRPr>
            </a:p>
          </p:txBody>
        </p:sp>
        <p:sp>
          <p:nvSpPr>
            <p:cNvPr id="416" name="Google Shape;416;p56"/>
            <p:cNvSpPr/>
            <p:nvPr/>
          </p:nvSpPr>
          <p:spPr>
            <a:xfrm>
              <a:off x="398296" y="1961476"/>
              <a:ext cx="726416" cy="726416"/>
            </a:xfrm>
            <a:prstGeom prst="ellipse">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417" name="Google Shape;417;p56"/>
            <p:cNvSpPr/>
            <p:nvPr/>
          </p:nvSpPr>
          <p:spPr>
            <a:xfrm>
              <a:off x="428327" y="2905969"/>
              <a:ext cx="5358392" cy="581133"/>
            </a:xfrm>
            <a:prstGeom prst="rect">
              <a:avLst/>
            </a:prstGeom>
            <a:solidFill>
              <a:srgbClr val="4372C3"/>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418" name="Google Shape;418;p56"/>
            <p:cNvSpPr txBox="1"/>
            <p:nvPr/>
          </p:nvSpPr>
          <p:spPr>
            <a:xfrm>
              <a:off x="428327" y="2905969"/>
              <a:ext cx="5358392" cy="581133"/>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461275" tIns="50800" rIns="50800" bIns="508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CO" sz="2000" b="0" i="0" u="none" strike="noStrike" cap="none">
                  <a:solidFill>
                    <a:schemeClr val="lt1"/>
                  </a:solidFill>
                  <a:latin typeface="Calibri"/>
                  <a:ea typeface="Calibri"/>
                  <a:cs typeface="Calibri"/>
                  <a:sym typeface="Calibri"/>
                </a:rPr>
                <a:t>Divulgación  de medios  y socialización de procedimientos.</a:t>
              </a:r>
              <a:endParaRPr sz="1400" b="0" i="0" u="none" strike="noStrike" cap="none">
                <a:solidFill>
                  <a:schemeClr val="lt1"/>
                </a:solidFill>
                <a:latin typeface="Arial"/>
                <a:ea typeface="Arial"/>
                <a:cs typeface="Arial"/>
                <a:sym typeface="Arial"/>
              </a:endParaRPr>
            </a:p>
          </p:txBody>
        </p:sp>
        <p:sp>
          <p:nvSpPr>
            <p:cNvPr id="419" name="Google Shape;419;p56"/>
            <p:cNvSpPr/>
            <p:nvPr/>
          </p:nvSpPr>
          <p:spPr>
            <a:xfrm>
              <a:off x="65119" y="2833327"/>
              <a:ext cx="726416" cy="726416"/>
            </a:xfrm>
            <a:prstGeom prst="ellipse">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grpSp>
      <p:sp>
        <p:nvSpPr>
          <p:cNvPr id="420" name="Google Shape;420;p56"/>
          <p:cNvSpPr/>
          <p:nvPr/>
        </p:nvSpPr>
        <p:spPr>
          <a:xfrm>
            <a:off x="282633" y="4088751"/>
            <a:ext cx="4422371" cy="1070256"/>
          </a:xfrm>
          <a:prstGeom prst="rect">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CO" sz="2800" b="1" i="0" u="none" strike="noStrike" cap="none">
                <a:solidFill>
                  <a:schemeClr val="lt1"/>
                </a:solidFill>
                <a:latin typeface="Calibri"/>
                <a:ea typeface="Calibri"/>
                <a:cs typeface="Calibri"/>
                <a:sym typeface="Calibri"/>
              </a:rPr>
              <a:t>Reclamaciones</a:t>
            </a:r>
            <a:endParaRPr sz="1800" b="1"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4"/>
        <p:cNvGrpSpPr/>
        <p:nvPr/>
      </p:nvGrpSpPr>
      <p:grpSpPr>
        <a:xfrm>
          <a:off x="0" y="0"/>
          <a:ext cx="0" cy="0"/>
          <a:chOff x="0" y="0"/>
          <a:chExt cx="0" cy="0"/>
        </a:xfrm>
      </p:grpSpPr>
      <p:sp>
        <p:nvSpPr>
          <p:cNvPr id="425" name="Google Shape;425;p57"/>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26" name="Google Shape;426;p57"/>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427" name="Google Shape;427;p57"/>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28" name="Google Shape;428;p57"/>
          <p:cNvSpPr txBox="1"/>
          <p:nvPr/>
        </p:nvSpPr>
        <p:spPr>
          <a:xfrm>
            <a:off x="1263618" y="34229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429" name="Google Shape;429;p57"/>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30" name="Google Shape;430;p57"/>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431" name="Google Shape;431;p57"/>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32" name="Google Shape;432;p57"/>
          <p:cNvSpPr/>
          <p:nvPr/>
        </p:nvSpPr>
        <p:spPr>
          <a:xfrm>
            <a:off x="-1054" y="1594868"/>
            <a:ext cx="12192000" cy="646331"/>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11.	Los mecanismos de participación de la comunidad educativa en la construcción del sistema institucional de evaluación de los estudiantes.</a:t>
            </a:r>
            <a:endParaRPr sz="1400" b="0" i="0" u="none" strike="noStrike" cap="none">
              <a:solidFill>
                <a:srgbClr val="002060"/>
              </a:solidFill>
              <a:latin typeface="Arial"/>
              <a:ea typeface="Arial"/>
              <a:cs typeface="Arial"/>
              <a:sym typeface="Arial"/>
            </a:endParaRPr>
          </a:p>
        </p:txBody>
      </p:sp>
      <p:pic>
        <p:nvPicPr>
          <p:cNvPr id="433" name="Google Shape;433;p57" descr="Maestro"/>
          <p:cNvPicPr preferRelativeResize="0"/>
          <p:nvPr/>
        </p:nvPicPr>
        <p:blipFill rotWithShape="1">
          <a:blip r:embed="rId4">
            <a:alphaModFix/>
          </a:blip>
          <a:srcRect/>
          <a:stretch/>
        </p:blipFill>
        <p:spPr>
          <a:xfrm>
            <a:off x="1653436" y="2675662"/>
            <a:ext cx="914400" cy="914400"/>
          </a:xfrm>
          <a:prstGeom prst="rect">
            <a:avLst/>
          </a:prstGeom>
          <a:noFill/>
          <a:ln w="9525" cap="flat" cmpd="sng">
            <a:solidFill>
              <a:srgbClr val="7030A0"/>
            </a:solidFill>
            <a:prstDash val="solid"/>
            <a:round/>
            <a:headEnd type="none" w="sm" len="sm"/>
            <a:tailEnd type="none" w="sm" len="sm"/>
          </a:ln>
        </p:spPr>
      </p:pic>
      <p:sp>
        <p:nvSpPr>
          <p:cNvPr id="434" name="Google Shape;434;p57"/>
          <p:cNvSpPr/>
          <p:nvPr/>
        </p:nvSpPr>
        <p:spPr>
          <a:xfrm>
            <a:off x="356728" y="3730991"/>
            <a:ext cx="3556000" cy="1815882"/>
          </a:xfrm>
          <a:prstGeom prst="rect">
            <a:avLst/>
          </a:prstGeom>
          <a:solidFill>
            <a:schemeClr val="lt1"/>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3F65AA"/>
              </a:buClr>
              <a:buSzPts val="1600"/>
              <a:buFont typeface="Arial"/>
              <a:buChar char="•"/>
            </a:pPr>
            <a:r>
              <a:rPr lang="es-CO" sz="1600" b="0" i="0" u="none" strike="noStrike" cap="none">
                <a:solidFill>
                  <a:srgbClr val="002060"/>
                </a:solidFill>
                <a:latin typeface="Arial"/>
                <a:ea typeface="Arial"/>
                <a:cs typeface="Arial"/>
                <a:sym typeface="Arial"/>
              </a:rPr>
              <a:t>Resocialización del SIEE con la comunidad educativa.</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3F65AA"/>
              </a:buClr>
              <a:buSzPts val="1600"/>
              <a:buFont typeface="Arial"/>
              <a:buChar char="•"/>
            </a:pPr>
            <a:r>
              <a:rPr lang="es-CO" sz="1600" b="0" i="0" u="none" strike="noStrike" cap="none">
                <a:solidFill>
                  <a:srgbClr val="002060"/>
                </a:solidFill>
                <a:latin typeface="Arial"/>
                <a:ea typeface="Arial"/>
                <a:cs typeface="Arial"/>
                <a:sym typeface="Arial"/>
              </a:rPr>
              <a:t>Recepción de observaciones y propuestas.</a:t>
            </a:r>
            <a:endParaRPr sz="1400" b="0" i="0" u="none" strike="noStrike" cap="none">
              <a:solidFill>
                <a:srgbClr val="002060"/>
              </a:solidFill>
              <a:latin typeface="Arial"/>
              <a:ea typeface="Arial"/>
              <a:cs typeface="Arial"/>
              <a:sym typeface="Arial"/>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rgbClr val="002060"/>
              </a:solidFill>
              <a:latin typeface="Arial"/>
              <a:ea typeface="Arial"/>
              <a:cs typeface="Arial"/>
              <a:sym typeface="Arial"/>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a:solidFill>
                <a:srgbClr val="002060"/>
              </a:solidFill>
              <a:latin typeface="Arial"/>
              <a:ea typeface="Arial"/>
              <a:cs typeface="Arial"/>
              <a:sym typeface="Arial"/>
            </a:endParaRPr>
          </a:p>
        </p:txBody>
      </p:sp>
      <p:pic>
        <p:nvPicPr>
          <p:cNvPr id="435" name="Google Shape;435;p57" descr="Investigación"/>
          <p:cNvPicPr preferRelativeResize="0"/>
          <p:nvPr/>
        </p:nvPicPr>
        <p:blipFill rotWithShape="1">
          <a:blip r:embed="rId5">
            <a:alphaModFix/>
          </a:blip>
          <a:srcRect/>
          <a:stretch/>
        </p:blipFill>
        <p:spPr>
          <a:xfrm>
            <a:off x="5774140" y="2656854"/>
            <a:ext cx="914400" cy="914400"/>
          </a:xfrm>
          <a:prstGeom prst="rect">
            <a:avLst/>
          </a:prstGeom>
          <a:noFill/>
          <a:ln w="9525" cap="flat" cmpd="sng">
            <a:solidFill>
              <a:srgbClr val="7030A0"/>
            </a:solidFill>
            <a:prstDash val="solid"/>
            <a:round/>
            <a:headEnd type="none" w="sm" len="sm"/>
            <a:tailEnd type="none" w="sm" len="sm"/>
          </a:ln>
        </p:spPr>
      </p:pic>
      <p:sp>
        <p:nvSpPr>
          <p:cNvPr id="436" name="Google Shape;436;p57"/>
          <p:cNvSpPr/>
          <p:nvPr/>
        </p:nvSpPr>
        <p:spPr>
          <a:xfrm>
            <a:off x="4679596" y="3730991"/>
            <a:ext cx="3151673" cy="1815882"/>
          </a:xfrm>
          <a:prstGeom prst="rect">
            <a:avLst/>
          </a:prstGeom>
          <a:solidFill>
            <a:schemeClr val="lt1"/>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CO" sz="1600" b="1" i="0" u="none" strike="noStrike" cap="none">
                <a:solidFill>
                  <a:srgbClr val="002060"/>
                </a:solidFill>
                <a:latin typeface="Arial"/>
                <a:ea typeface="Arial"/>
                <a:cs typeface="Arial"/>
                <a:sym typeface="Arial"/>
              </a:rPr>
              <a:t>Consejo Académico</a:t>
            </a:r>
            <a:endParaRPr sz="14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3F65AA"/>
              </a:buClr>
              <a:buSzPts val="1600"/>
              <a:buFont typeface="Arial"/>
              <a:buChar char="•"/>
            </a:pPr>
            <a:r>
              <a:rPr lang="es-CO" sz="1600" b="0" i="0" u="none" strike="noStrike" cap="none">
                <a:solidFill>
                  <a:srgbClr val="002060"/>
                </a:solidFill>
                <a:latin typeface="Arial"/>
                <a:ea typeface="Arial"/>
                <a:cs typeface="Arial"/>
                <a:sym typeface="Arial"/>
              </a:rPr>
              <a:t>Revisión y ajuste – en lo pertinente – al proyecto del SIEE.</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3F65AA"/>
              </a:buClr>
              <a:buSzPts val="1600"/>
              <a:buFont typeface="Arial"/>
              <a:buChar char="•"/>
            </a:pPr>
            <a:r>
              <a:rPr lang="es-CO" sz="1600" b="0" i="0" u="none" strike="noStrike" cap="none">
                <a:solidFill>
                  <a:srgbClr val="002060"/>
                </a:solidFill>
                <a:latin typeface="Arial"/>
                <a:ea typeface="Arial"/>
                <a:cs typeface="Arial"/>
                <a:sym typeface="Arial"/>
              </a:rPr>
              <a:t>Aprobación previa</a:t>
            </a:r>
            <a:endParaRPr sz="1400" b="0" i="0" u="none" strike="noStrike" cap="none">
              <a:solidFill>
                <a:srgbClr val="002060"/>
              </a:solidFill>
              <a:latin typeface="Arial"/>
              <a:ea typeface="Arial"/>
              <a:cs typeface="Arial"/>
              <a:sym typeface="Arial"/>
            </a:endParaRPr>
          </a:p>
        </p:txBody>
      </p:sp>
      <p:pic>
        <p:nvPicPr>
          <p:cNvPr id="437" name="Google Shape;437;p57" descr="Apretón de manos"/>
          <p:cNvPicPr preferRelativeResize="0"/>
          <p:nvPr/>
        </p:nvPicPr>
        <p:blipFill rotWithShape="1">
          <a:blip r:embed="rId6">
            <a:alphaModFix/>
          </a:blip>
          <a:srcRect/>
          <a:stretch/>
        </p:blipFill>
        <p:spPr>
          <a:xfrm>
            <a:off x="9894844" y="2662775"/>
            <a:ext cx="914400" cy="914400"/>
          </a:xfrm>
          <a:prstGeom prst="rect">
            <a:avLst/>
          </a:prstGeom>
          <a:noFill/>
          <a:ln w="9525" cap="flat" cmpd="sng">
            <a:solidFill>
              <a:srgbClr val="7030A0"/>
            </a:solidFill>
            <a:prstDash val="solid"/>
            <a:round/>
            <a:headEnd type="none" w="sm" len="sm"/>
            <a:tailEnd type="none" w="sm" len="sm"/>
          </a:ln>
        </p:spPr>
      </p:pic>
      <p:sp>
        <p:nvSpPr>
          <p:cNvPr id="438" name="Google Shape;438;p57"/>
          <p:cNvSpPr/>
          <p:nvPr/>
        </p:nvSpPr>
        <p:spPr>
          <a:xfrm>
            <a:off x="8788570" y="3730991"/>
            <a:ext cx="3181120" cy="1815882"/>
          </a:xfrm>
          <a:prstGeom prst="rect">
            <a:avLst/>
          </a:prstGeom>
          <a:solidFill>
            <a:schemeClr val="lt1"/>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CO" sz="1600" b="1" i="0" u="none" strike="noStrike" cap="none">
                <a:solidFill>
                  <a:srgbClr val="002060"/>
                </a:solidFill>
                <a:latin typeface="Arial"/>
                <a:ea typeface="Arial"/>
                <a:cs typeface="Arial"/>
                <a:sym typeface="Arial"/>
              </a:rPr>
              <a:t>Consejo Directivo</a:t>
            </a:r>
            <a:endParaRPr sz="14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Aprobación y adopción dentro del PEI/PEC y dar las pautas para su </a:t>
            </a:r>
            <a:r>
              <a:rPr lang="es-CO" sz="1600" b="1" i="0" u="none" strike="noStrike" cap="none">
                <a:solidFill>
                  <a:srgbClr val="002060"/>
                </a:solidFill>
                <a:latin typeface="Arial"/>
                <a:ea typeface="Arial"/>
                <a:cs typeface="Arial"/>
                <a:sym typeface="Arial"/>
              </a:rPr>
              <a:t>divulgación</a:t>
            </a:r>
            <a:r>
              <a:rPr lang="es-CO" sz="1600" b="0" i="0" u="none" strike="noStrike" cap="none">
                <a:solidFill>
                  <a:srgbClr val="002060"/>
                </a:solidFill>
                <a:latin typeface="Arial"/>
                <a:ea typeface="Arial"/>
                <a:cs typeface="Arial"/>
                <a:sym typeface="Arial"/>
              </a:rPr>
              <a:t>.</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p:txBody>
      </p:sp>
      <p:sp>
        <p:nvSpPr>
          <p:cNvPr id="439" name="Google Shape;439;p57"/>
          <p:cNvSpPr/>
          <p:nvPr/>
        </p:nvSpPr>
        <p:spPr>
          <a:xfrm>
            <a:off x="0" y="6152432"/>
            <a:ext cx="12192000" cy="584775"/>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La </a:t>
            </a:r>
            <a:r>
              <a:rPr lang="es-CO" sz="1600" b="1" i="0" u="none" strike="noStrike" cap="none">
                <a:solidFill>
                  <a:schemeClr val="lt1"/>
                </a:solidFill>
                <a:latin typeface="Arial"/>
                <a:ea typeface="Arial"/>
                <a:cs typeface="Arial"/>
                <a:sym typeface="Arial"/>
              </a:rPr>
              <a:t>divulgación</a:t>
            </a:r>
            <a:r>
              <a:rPr lang="es-CO" sz="1600" b="0" i="0" u="none" strike="noStrike" cap="none">
                <a:solidFill>
                  <a:schemeClr val="lt1"/>
                </a:solidFill>
                <a:latin typeface="Arial"/>
                <a:ea typeface="Arial"/>
                <a:cs typeface="Arial"/>
                <a:sym typeface="Arial"/>
              </a:rPr>
              <a:t> del SIEE tiene una doble connotación, esto es, como deber y como derecho, el primero, a cargo del Establecimiento Educativo, y el segundo, en favor de la comunidad. </a:t>
            </a:r>
            <a:endParaRPr sz="1400" b="0" i="0" u="none" strike="noStrike" cap="none">
              <a:solidFill>
                <a:schemeClr val="lt1"/>
              </a:solidFill>
              <a:latin typeface="Arial"/>
              <a:ea typeface="Arial"/>
              <a:cs typeface="Arial"/>
              <a:sym typeface="Arial"/>
            </a:endParaRPr>
          </a:p>
        </p:txBody>
      </p:sp>
      <p:sp>
        <p:nvSpPr>
          <p:cNvPr id="440" name="Google Shape;440;p57"/>
          <p:cNvSpPr txBox="1"/>
          <p:nvPr/>
        </p:nvSpPr>
        <p:spPr>
          <a:xfrm>
            <a:off x="287368" y="2876914"/>
            <a:ext cx="356188" cy="338554"/>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0" u="none" strike="noStrike" cap="none">
                <a:solidFill>
                  <a:srgbClr val="002060"/>
                </a:solidFill>
                <a:latin typeface="Arial"/>
                <a:ea typeface="Arial"/>
                <a:cs typeface="Arial"/>
                <a:sym typeface="Arial"/>
              </a:rPr>
              <a:t>1.</a:t>
            </a:r>
            <a:endParaRPr sz="1400" b="0" i="0" u="none" strike="noStrike" cap="none">
              <a:solidFill>
                <a:srgbClr val="002060"/>
              </a:solidFill>
              <a:latin typeface="Arial"/>
              <a:ea typeface="Arial"/>
              <a:cs typeface="Arial"/>
              <a:sym typeface="Arial"/>
            </a:endParaRPr>
          </a:p>
        </p:txBody>
      </p:sp>
      <p:sp>
        <p:nvSpPr>
          <p:cNvPr id="441" name="Google Shape;441;p57"/>
          <p:cNvSpPr txBox="1"/>
          <p:nvPr/>
        </p:nvSpPr>
        <p:spPr>
          <a:xfrm>
            <a:off x="4448922" y="2876914"/>
            <a:ext cx="356188" cy="338554"/>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0" u="none" strike="noStrike" cap="none">
                <a:solidFill>
                  <a:srgbClr val="002060"/>
                </a:solidFill>
                <a:latin typeface="Arial"/>
                <a:ea typeface="Arial"/>
                <a:cs typeface="Arial"/>
                <a:sym typeface="Arial"/>
              </a:rPr>
              <a:t>2.</a:t>
            </a:r>
            <a:endParaRPr sz="1400" b="0" i="0" u="none" strike="noStrike" cap="none">
              <a:solidFill>
                <a:srgbClr val="002060"/>
              </a:solidFill>
              <a:latin typeface="Arial"/>
              <a:ea typeface="Arial"/>
              <a:cs typeface="Arial"/>
              <a:sym typeface="Arial"/>
            </a:endParaRPr>
          </a:p>
        </p:txBody>
      </p:sp>
      <p:sp>
        <p:nvSpPr>
          <p:cNvPr id="442" name="Google Shape;442;p57"/>
          <p:cNvSpPr txBox="1"/>
          <p:nvPr/>
        </p:nvSpPr>
        <p:spPr>
          <a:xfrm>
            <a:off x="8610476" y="2891027"/>
            <a:ext cx="356188" cy="338554"/>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0" u="none" strike="noStrike" cap="none">
                <a:solidFill>
                  <a:srgbClr val="002060"/>
                </a:solidFill>
                <a:latin typeface="Arial"/>
                <a:ea typeface="Arial"/>
                <a:cs typeface="Arial"/>
                <a:sym typeface="Arial"/>
              </a:rPr>
              <a:t>3.</a:t>
            </a:r>
            <a:endParaRPr sz="1400" b="0" i="0" u="none" strike="noStrike" cap="none">
              <a:solidFill>
                <a:srgbClr val="00206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pic>
        <p:nvPicPr>
          <p:cNvPr id="447" name="Google Shape;447;p58" descr="Un grupo de jóvenes posando para una foto&#10;&#10;Descripción generada automáticamente"/>
          <p:cNvPicPr preferRelativeResize="0"/>
          <p:nvPr/>
        </p:nvPicPr>
        <p:blipFill rotWithShape="1">
          <a:blip r:embed="rId3">
            <a:alphaModFix/>
          </a:blip>
          <a:srcRect/>
          <a:stretch/>
        </p:blipFill>
        <p:spPr>
          <a:xfrm flipH="1">
            <a:off x="-1" y="0"/>
            <a:ext cx="12622527" cy="6857999"/>
          </a:xfrm>
          <a:prstGeom prst="rect">
            <a:avLst/>
          </a:prstGeom>
          <a:noFill/>
          <a:ln>
            <a:noFill/>
          </a:ln>
        </p:spPr>
      </p:pic>
      <p:pic>
        <p:nvPicPr>
          <p:cNvPr id="448" name="Google Shape;448;p58" descr="Un dibujo de un animal&#10;&#10;Descripción generada automáticamente con confianza baja"/>
          <p:cNvPicPr preferRelativeResize="0"/>
          <p:nvPr/>
        </p:nvPicPr>
        <p:blipFill rotWithShape="1">
          <a:blip r:embed="rId4">
            <a:alphaModFix/>
          </a:blip>
          <a:srcRect/>
          <a:stretch/>
        </p:blipFill>
        <p:spPr>
          <a:xfrm>
            <a:off x="1" y="-242171"/>
            <a:ext cx="12622525" cy="7100171"/>
          </a:xfrm>
          <a:prstGeom prst="rect">
            <a:avLst/>
          </a:prstGeom>
          <a:noFill/>
          <a:ln>
            <a:noFill/>
          </a:ln>
        </p:spPr>
      </p:pic>
      <p:sp>
        <p:nvSpPr>
          <p:cNvPr id="449" name="Google Shape;449;p58"/>
          <p:cNvSpPr txBox="1"/>
          <p:nvPr/>
        </p:nvSpPr>
        <p:spPr>
          <a:xfrm>
            <a:off x="9107857" y="4559959"/>
            <a:ext cx="2881644" cy="1690524"/>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2060"/>
              </a:buClr>
              <a:buSzPts val="2800"/>
              <a:buFont typeface="Arial"/>
              <a:buNone/>
            </a:pPr>
            <a:r>
              <a:rPr lang="es-CO" sz="1600" b="0" i="0" u="none" strike="noStrike" cap="none">
                <a:solidFill>
                  <a:srgbClr val="00206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450" name="Google Shape;450;p58" descr="Icono, Rectángulo&#10;&#10;Descripción generada automáticamente"/>
          <p:cNvPicPr preferRelativeResize="0"/>
          <p:nvPr/>
        </p:nvPicPr>
        <p:blipFill rotWithShape="1">
          <a:blip r:embed="rId5">
            <a:alphaModFix/>
          </a:blip>
          <a:srcRect/>
          <a:stretch/>
        </p:blipFill>
        <p:spPr>
          <a:xfrm>
            <a:off x="3632333" y="5046792"/>
            <a:ext cx="4064026" cy="1136838"/>
          </a:xfrm>
          <a:prstGeom prst="rect">
            <a:avLst/>
          </a:prstGeom>
          <a:noFill/>
          <a:ln>
            <a:noFill/>
          </a:ln>
        </p:spPr>
      </p:pic>
      <p:sp>
        <p:nvSpPr>
          <p:cNvPr id="451" name="Google Shape;451;p58"/>
          <p:cNvSpPr txBox="1"/>
          <p:nvPr/>
        </p:nvSpPr>
        <p:spPr>
          <a:xfrm>
            <a:off x="6549002" y="4984852"/>
            <a:ext cx="6073524" cy="1507802"/>
          </a:xfrm>
          <a:prstGeom prst="rect">
            <a:avLst/>
          </a:prstGeom>
          <a:noFill/>
          <a:ln>
            <a:noFill/>
          </a:ln>
        </p:spPr>
        <p:txBody>
          <a:bodyPr spcFirstLastPara="1" wrap="square" lIns="121900" tIns="121900" rIns="121900" bIns="121900" anchor="t" anchorCtr="0">
            <a:noAutofit/>
          </a:bodyPr>
          <a:lstStyle/>
          <a:p>
            <a:pPr marL="228600" marR="0" lvl="0" indent="-228600" algn="l" rtl="0">
              <a:lnSpc>
                <a:spcPct val="100000"/>
              </a:lnSpc>
              <a:spcBef>
                <a:spcPts val="0"/>
              </a:spcBef>
              <a:spcAft>
                <a:spcPts val="0"/>
              </a:spcAft>
              <a:buClr>
                <a:srgbClr val="002060"/>
              </a:buClr>
              <a:buSzPts val="2800"/>
              <a:buFont typeface="Arial"/>
              <a:buNone/>
            </a:pPr>
            <a:r>
              <a:rPr lang="es-CO" sz="2400" b="1" i="0" u="none" strike="noStrike" cap="none">
                <a:solidFill>
                  <a:srgbClr val="002060"/>
                </a:solidFill>
                <a:latin typeface="Work Sans"/>
                <a:ea typeface="Work Sans"/>
                <a:cs typeface="Work Sans"/>
                <a:sym typeface="Work Sans"/>
              </a:rPr>
              <a:t>Ficha para establecer el estado de los elementos constitutivos del Sistema institucional de Evaluación de los Estudiantes - SIEE</a:t>
            </a:r>
            <a:endParaRPr sz="2400" b="0" i="0" u="none" strike="noStrike" cap="none">
              <a:solidFill>
                <a:srgbClr val="002060"/>
              </a:solidFill>
              <a:latin typeface="Work Sans"/>
              <a:ea typeface="Work Sans"/>
              <a:cs typeface="Work Sans"/>
              <a:sym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
        <p:cNvGrpSpPr/>
        <p:nvPr/>
      </p:nvGrpSpPr>
      <p:grpSpPr>
        <a:xfrm>
          <a:off x="0" y="0"/>
          <a:ext cx="0" cy="0"/>
          <a:chOff x="0" y="0"/>
          <a:chExt cx="0" cy="0"/>
        </a:xfrm>
      </p:grpSpPr>
      <p:sp>
        <p:nvSpPr>
          <p:cNvPr id="40" name="Google Shape;40;p41"/>
          <p:cNvSpPr txBox="1"/>
          <p:nvPr/>
        </p:nvSpPr>
        <p:spPr>
          <a:xfrm>
            <a:off x="1292189" y="399085"/>
            <a:ext cx="695223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Arial"/>
              <a:buNone/>
            </a:pPr>
            <a:r>
              <a:rPr lang="es-CO" sz="28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41" name="Google Shape;41;p41"/>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2" name="Google Shape;42;p41"/>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43" name="Google Shape;43;p41"/>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4" name="Google Shape;44;p41"/>
          <p:cNvSpPr/>
          <p:nvPr/>
        </p:nvSpPr>
        <p:spPr>
          <a:xfrm>
            <a:off x="300152" y="2532847"/>
            <a:ext cx="5346546" cy="2569345"/>
          </a:xfrm>
          <a:prstGeom prst="roundRect">
            <a:avLst>
              <a:gd name="adj" fmla="val 16667"/>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5" name="Google Shape;45;p41"/>
          <p:cNvSpPr txBox="1"/>
          <p:nvPr/>
        </p:nvSpPr>
        <p:spPr>
          <a:xfrm>
            <a:off x="975735" y="2940356"/>
            <a:ext cx="4347169"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CO" sz="3600" b="1" i="0" u="none" strike="noStrike" cap="none">
                <a:solidFill>
                  <a:srgbClr val="002060"/>
                </a:solidFill>
                <a:latin typeface="Work Sans"/>
                <a:ea typeface="Work Sans"/>
                <a:cs typeface="Work Sans"/>
                <a:sym typeface="Work Sans"/>
              </a:rPr>
              <a:t>Escanee el código para acceder al material</a:t>
            </a:r>
            <a:endParaRPr sz="1400" b="0" i="0" u="none" strike="noStrike" cap="none">
              <a:solidFill>
                <a:srgbClr val="000000"/>
              </a:solidFill>
              <a:latin typeface="Arial"/>
              <a:ea typeface="Arial"/>
              <a:cs typeface="Arial"/>
              <a:sym typeface="Arial"/>
            </a:endParaRPr>
          </a:p>
        </p:txBody>
      </p:sp>
      <p:pic>
        <p:nvPicPr>
          <p:cNvPr id="46" name="Google Shape;46;p41"/>
          <p:cNvPicPr preferRelativeResize="0"/>
          <p:nvPr/>
        </p:nvPicPr>
        <p:blipFill rotWithShape="1">
          <a:blip r:embed="rId4">
            <a:alphaModFix/>
          </a:blip>
          <a:srcRect/>
          <a:stretch/>
        </p:blipFill>
        <p:spPr>
          <a:xfrm>
            <a:off x="6425403" y="1199848"/>
            <a:ext cx="5466445" cy="53794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5"/>
        <p:cNvGrpSpPr/>
        <p:nvPr/>
      </p:nvGrpSpPr>
      <p:grpSpPr>
        <a:xfrm>
          <a:off x="0" y="0"/>
          <a:ext cx="0" cy="0"/>
          <a:chOff x="0" y="0"/>
          <a:chExt cx="0" cy="0"/>
        </a:xfrm>
      </p:grpSpPr>
      <p:sp>
        <p:nvSpPr>
          <p:cNvPr id="456" name="Google Shape;456;p59"/>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57" name="Google Shape;457;p59"/>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458" name="Google Shape;458;p59"/>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59" name="Google Shape;459;p59"/>
          <p:cNvSpPr txBox="1"/>
          <p:nvPr/>
        </p:nvSpPr>
        <p:spPr>
          <a:xfrm>
            <a:off x="1263618" y="34229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460" name="Google Shape;460;p59"/>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61" name="Google Shape;461;p59"/>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462" name="Google Shape;462;p59"/>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63" name="Google Shape;463;p59"/>
          <p:cNvSpPr/>
          <p:nvPr/>
        </p:nvSpPr>
        <p:spPr>
          <a:xfrm>
            <a:off x="0" y="6172541"/>
            <a:ext cx="12192000" cy="584775"/>
          </a:xfrm>
          <a:prstGeom prst="rect">
            <a:avLst/>
          </a:prstGeom>
          <a:solidFill>
            <a:srgbClr val="7030A0"/>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Resultados del diagn</a:t>
            </a:r>
            <a:r>
              <a:rPr lang="es-CO" sz="1600">
                <a:solidFill>
                  <a:schemeClr val="lt1"/>
                </a:solidFill>
              </a:rPr>
              <a:t>ó</a:t>
            </a:r>
            <a:r>
              <a:rPr lang="es-CO" sz="1600" b="0" i="0" u="none" strike="noStrike" cap="none">
                <a:solidFill>
                  <a:schemeClr val="lt1"/>
                </a:solidFill>
                <a:latin typeface="Arial"/>
                <a:ea typeface="Arial"/>
                <a:cs typeface="Arial"/>
                <a:sym typeface="Arial"/>
              </a:rPr>
              <a:t>stico: El EE tiene establecido el SIEE, si cumple con todos los elementos constitutivos, si se el SIEE se aplica según lo establecido en el documento, si se hicieron ajustes transitorios. </a:t>
            </a:r>
            <a:endParaRPr sz="1400" b="0" i="0" u="none" strike="noStrike" cap="none">
              <a:solidFill>
                <a:schemeClr val="lt1"/>
              </a:solidFill>
              <a:latin typeface="Arial"/>
              <a:ea typeface="Arial"/>
              <a:cs typeface="Arial"/>
              <a:sym typeface="Arial"/>
            </a:endParaRPr>
          </a:p>
        </p:txBody>
      </p:sp>
      <p:sp>
        <p:nvSpPr>
          <p:cNvPr id="464" name="Google Shape;464;p59"/>
          <p:cNvSpPr txBox="1"/>
          <p:nvPr/>
        </p:nvSpPr>
        <p:spPr>
          <a:xfrm>
            <a:off x="3669450" y="1822833"/>
            <a:ext cx="4853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0" u="none" strike="noStrike" cap="none">
                <a:solidFill>
                  <a:srgbClr val="002060"/>
                </a:solidFill>
                <a:latin typeface="Arial"/>
                <a:ea typeface="Arial"/>
                <a:cs typeface="Arial"/>
                <a:sym typeface="Arial"/>
              </a:rPr>
              <a:t>Instrumento de estado del SIEE</a:t>
            </a:r>
            <a:endParaRPr sz="1400" b="0" i="0" u="none" strike="noStrike" cap="none">
              <a:solidFill>
                <a:srgbClr val="002060"/>
              </a:solidFill>
              <a:latin typeface="Arial"/>
              <a:ea typeface="Arial"/>
              <a:cs typeface="Arial"/>
              <a:sym typeface="Arial"/>
            </a:endParaRPr>
          </a:p>
        </p:txBody>
      </p:sp>
      <p:pic>
        <p:nvPicPr>
          <p:cNvPr id="465" name="Google Shape;465;p59"/>
          <p:cNvPicPr preferRelativeResize="0"/>
          <p:nvPr/>
        </p:nvPicPr>
        <p:blipFill rotWithShape="1">
          <a:blip r:embed="rId4">
            <a:alphaModFix/>
          </a:blip>
          <a:srcRect/>
          <a:stretch/>
        </p:blipFill>
        <p:spPr>
          <a:xfrm>
            <a:off x="147107" y="2528445"/>
            <a:ext cx="11887200" cy="3485252"/>
          </a:xfrm>
          <a:prstGeom prst="rect">
            <a:avLst/>
          </a:prstGeom>
          <a:noFill/>
          <a:ln w="9525" cap="flat" cmpd="sng">
            <a:solidFill>
              <a:srgbClr val="7030A0"/>
            </a:solidFill>
            <a:prstDash val="solid"/>
            <a:round/>
            <a:headEnd type="none" w="sm" len="sm"/>
            <a:tailEnd type="none" w="sm" len="sm"/>
          </a:ln>
        </p:spPr>
      </p:pic>
      <p:sp>
        <p:nvSpPr>
          <p:cNvPr id="466" name="Google Shape;466;p59"/>
          <p:cNvSpPr txBox="1"/>
          <p:nvPr/>
        </p:nvSpPr>
        <p:spPr>
          <a:xfrm>
            <a:off x="1109447" y="1258582"/>
            <a:ext cx="671658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0" u="none" strike="noStrike" cap="none">
                <a:solidFill>
                  <a:srgbClr val="002060"/>
                </a:solidFill>
                <a:latin typeface="Arial"/>
                <a:ea typeface="Arial"/>
                <a:cs typeface="Arial"/>
                <a:sym typeface="Arial"/>
              </a:rPr>
              <a:t>Objetivo: Establecer, implementar, actualizar</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60"/>
              </a:solidFill>
              <a:latin typeface="Arial"/>
              <a:ea typeface="Arial"/>
              <a:cs typeface="Arial"/>
              <a:sym typeface="Arial"/>
            </a:endParaRPr>
          </a:p>
        </p:txBody>
      </p:sp>
      <p:sp>
        <p:nvSpPr>
          <p:cNvPr id="467" name="Google Shape;467;p59"/>
          <p:cNvSpPr/>
          <p:nvPr/>
        </p:nvSpPr>
        <p:spPr>
          <a:xfrm rot="10800000" flipH="1">
            <a:off x="1165285" y="1739652"/>
            <a:ext cx="1996208" cy="45719"/>
          </a:xfrm>
          <a:prstGeom prst="rect">
            <a:avLst/>
          </a:prstGeom>
          <a:solidFill>
            <a:srgbClr val="7030A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1"/>
        <p:cNvGrpSpPr/>
        <p:nvPr/>
      </p:nvGrpSpPr>
      <p:grpSpPr>
        <a:xfrm>
          <a:off x="0" y="0"/>
          <a:ext cx="0" cy="0"/>
          <a:chOff x="0" y="0"/>
          <a:chExt cx="0" cy="0"/>
        </a:xfrm>
      </p:grpSpPr>
      <p:sp>
        <p:nvSpPr>
          <p:cNvPr id="472" name="Google Shape;472;p60"/>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73" name="Google Shape;473;p60"/>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474" name="Google Shape;474;p60"/>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75" name="Google Shape;475;p60"/>
          <p:cNvSpPr txBox="1"/>
          <p:nvPr/>
        </p:nvSpPr>
        <p:spPr>
          <a:xfrm>
            <a:off x="1263618" y="34229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476" name="Google Shape;476;p60"/>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77" name="Google Shape;477;p60"/>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478" name="Google Shape;478;p60"/>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79" name="Google Shape;479;p60"/>
          <p:cNvSpPr txBox="1"/>
          <p:nvPr/>
        </p:nvSpPr>
        <p:spPr>
          <a:xfrm>
            <a:off x="874736" y="1556497"/>
            <a:ext cx="459452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0" u="none" strike="noStrike" cap="none">
                <a:solidFill>
                  <a:srgbClr val="002060"/>
                </a:solidFill>
                <a:latin typeface="Arial"/>
                <a:ea typeface="Arial"/>
                <a:cs typeface="Arial"/>
                <a:sym typeface="Arial"/>
              </a:rPr>
              <a:t>Enfoque: ¿Qué se va a hacer?</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060"/>
              </a:solidFill>
              <a:latin typeface="Arial"/>
              <a:ea typeface="Arial"/>
              <a:cs typeface="Arial"/>
              <a:sym typeface="Arial"/>
            </a:endParaRPr>
          </a:p>
        </p:txBody>
      </p:sp>
      <p:graphicFrame>
        <p:nvGraphicFramePr>
          <p:cNvPr id="480" name="Google Shape;480;p60"/>
          <p:cNvGraphicFramePr/>
          <p:nvPr/>
        </p:nvGraphicFramePr>
        <p:xfrm>
          <a:off x="1109447" y="2371059"/>
          <a:ext cx="3000000" cy="3000000"/>
        </p:xfrm>
        <a:graphic>
          <a:graphicData uri="http://schemas.openxmlformats.org/drawingml/2006/table">
            <a:tbl>
              <a:tblPr firstRow="1" bandRow="1">
                <a:noFill/>
                <a:tableStyleId>{C89E8E79-2762-4FEA-BECF-2553B7B4FC05}</a:tableStyleId>
              </a:tblPr>
              <a:tblGrid>
                <a:gridCol w="5083375">
                  <a:extLst>
                    <a:ext uri="{9D8B030D-6E8A-4147-A177-3AD203B41FA5}">
                      <a16:colId xmlns:a16="http://schemas.microsoft.com/office/drawing/2014/main" val="20000"/>
                    </a:ext>
                  </a:extLst>
                </a:gridCol>
                <a:gridCol w="5237150">
                  <a:extLst>
                    <a:ext uri="{9D8B030D-6E8A-4147-A177-3AD203B41FA5}">
                      <a16:colId xmlns:a16="http://schemas.microsoft.com/office/drawing/2014/main" val="20001"/>
                    </a:ext>
                  </a:extLst>
                </a:gridCol>
              </a:tblGrid>
              <a:tr h="457450">
                <a:tc>
                  <a:txBody>
                    <a:bodyPr/>
                    <a:lstStyle/>
                    <a:p>
                      <a:pPr marL="0" marR="0" lvl="0" indent="0" algn="ctr" rtl="0">
                        <a:lnSpc>
                          <a:spcPct val="100000"/>
                        </a:lnSpc>
                        <a:spcBef>
                          <a:spcPts val="0"/>
                        </a:spcBef>
                        <a:spcAft>
                          <a:spcPts val="0"/>
                        </a:spcAft>
                        <a:buClr>
                          <a:schemeClr val="lt1"/>
                        </a:buClr>
                        <a:buSzPts val="1700"/>
                        <a:buFont typeface="Arial"/>
                        <a:buNone/>
                      </a:pPr>
                      <a:r>
                        <a:rPr lang="es-CO" sz="1700" u="none" strike="noStrike" cap="none">
                          <a:solidFill>
                            <a:schemeClr val="lt1"/>
                          </a:solidFill>
                          <a:latin typeface="Arial"/>
                          <a:ea typeface="Arial"/>
                          <a:cs typeface="Arial"/>
                          <a:sym typeface="Arial"/>
                        </a:rPr>
                        <a:t>Posibles escenarios</a:t>
                      </a:r>
                      <a:endParaRPr sz="1700" u="none" strike="noStrike" cap="none">
                        <a:solidFill>
                          <a:schemeClr val="lt1"/>
                        </a:solidFill>
                        <a:latin typeface="Arial"/>
                        <a:ea typeface="Arial"/>
                        <a:cs typeface="Arial"/>
                        <a:sym typeface="Arial"/>
                      </a:endParaRPr>
                    </a:p>
                  </a:txBody>
                  <a:tcPr marL="91450" marR="91450" marT="45725" marB="45725">
                    <a:solidFill>
                      <a:srgbClr val="7030A0"/>
                    </a:solidFill>
                  </a:tcPr>
                </a:tc>
                <a:tc>
                  <a:txBody>
                    <a:bodyPr/>
                    <a:lstStyle/>
                    <a:p>
                      <a:pPr marL="0" marR="0" lvl="0" indent="0" algn="ctr" rtl="0">
                        <a:lnSpc>
                          <a:spcPct val="100000"/>
                        </a:lnSpc>
                        <a:spcBef>
                          <a:spcPts val="0"/>
                        </a:spcBef>
                        <a:spcAft>
                          <a:spcPts val="0"/>
                        </a:spcAft>
                        <a:buClr>
                          <a:schemeClr val="lt1"/>
                        </a:buClr>
                        <a:buSzPts val="1700"/>
                        <a:buFont typeface="Arial"/>
                        <a:buNone/>
                      </a:pPr>
                      <a:r>
                        <a:rPr lang="es-CO" sz="1700" u="none" strike="noStrike" cap="none">
                          <a:solidFill>
                            <a:schemeClr val="lt1"/>
                          </a:solidFill>
                          <a:latin typeface="Arial"/>
                          <a:ea typeface="Arial"/>
                          <a:cs typeface="Arial"/>
                          <a:sym typeface="Arial"/>
                        </a:rPr>
                        <a:t>Acciones</a:t>
                      </a:r>
                      <a:endParaRPr sz="1800" u="none" strike="noStrike" cap="none">
                        <a:solidFill>
                          <a:schemeClr val="lt1"/>
                        </a:solidFill>
                      </a:endParaRPr>
                    </a:p>
                  </a:txBody>
                  <a:tcPr marL="91450" marR="91450" marT="45725" marB="45725">
                    <a:solidFill>
                      <a:srgbClr val="7030A0"/>
                    </a:solidFill>
                  </a:tcPr>
                </a:tc>
                <a:extLst>
                  <a:ext uri="{0D108BD9-81ED-4DB2-BD59-A6C34878D82A}">
                    <a16:rowId xmlns:a16="http://schemas.microsoft.com/office/drawing/2014/main" val="10000"/>
                  </a:ext>
                </a:extLst>
              </a:tr>
              <a:tr h="457450">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1. El SIEE está establecido según los elementos constitutivos y se aplica de acuerdo con el decreto</a:t>
                      </a:r>
                      <a:endParaRPr sz="1700" u="none" strike="noStrike" cap="none">
                        <a:solidFill>
                          <a:srgbClr val="002060"/>
                        </a:solidFill>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Se actualizará según las necesidades.</a:t>
                      </a:r>
                      <a:endParaRPr sz="1700" u="none" strike="noStrike" cap="none">
                        <a:solidFill>
                          <a:srgbClr val="002060"/>
                        </a:solidFill>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1"/>
                  </a:ext>
                </a:extLst>
              </a:tr>
              <a:tr h="457450">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2. El EE no cuenta con el SIEE. </a:t>
                      </a:r>
                      <a:endParaRPr sz="1700" u="none" strike="noStrike" cap="none">
                        <a:solidFill>
                          <a:srgbClr val="002060"/>
                        </a:solidFill>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Se iniciará el proceso para el establecimiento del SIEE.</a:t>
                      </a:r>
                      <a:endParaRPr sz="1700" u="none" strike="noStrike" cap="none">
                        <a:solidFill>
                          <a:srgbClr val="002060"/>
                        </a:solidFill>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2"/>
                  </a:ext>
                </a:extLst>
              </a:tr>
              <a:tr h="457450">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3. El SIEE no cuenta con la totalidad de los elementos constitutivos.</a:t>
                      </a:r>
                      <a:endParaRPr sz="1700" u="none" strike="noStrike" cap="none">
                        <a:solidFill>
                          <a:srgbClr val="002060"/>
                        </a:solidFill>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Se actualizará el SIEE con la inclusión de los elementos faltantes.</a:t>
                      </a:r>
                      <a:endParaRPr sz="1700" u="none" strike="noStrike" cap="none">
                        <a:solidFill>
                          <a:srgbClr val="002060"/>
                        </a:solidFill>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3"/>
                  </a:ext>
                </a:extLst>
              </a:tr>
              <a:tr h="457450">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4. El SIEE cuenta con todos los elementos constitutivos pero algunos de ellos o todos no se están aplicando en la práctica.</a:t>
                      </a:r>
                      <a:endParaRPr sz="1700" u="none" strike="noStrike" cap="none">
                        <a:solidFill>
                          <a:srgbClr val="002060"/>
                        </a:solidFill>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Se iniciará  el proceso de aplicación.</a:t>
                      </a:r>
                      <a:endParaRPr sz="1700" u="none" strike="noStrike" cap="none">
                        <a:solidFill>
                          <a:srgbClr val="002060"/>
                        </a:solidFill>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4"/>
                  </a:ext>
                </a:extLst>
              </a:tr>
              <a:tr h="457450">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5. El SIEE cuenta con ajustes transitorios.</a:t>
                      </a:r>
                      <a:endParaRPr sz="1700" u="none" strike="noStrike" cap="none">
                        <a:solidFill>
                          <a:srgbClr val="002060"/>
                        </a:solidFill>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Se evaluará si los ajustes o algunos de ellos siguen siendo transitorios o si se incorporarán de manera permanente en el SIEE del EE.</a:t>
                      </a:r>
                      <a:endParaRPr sz="1700" u="none" strike="noStrike" cap="none">
                        <a:solidFill>
                          <a:srgbClr val="002060"/>
                        </a:solidFill>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5"/>
                  </a:ext>
                </a:extLst>
              </a:tr>
            </a:tbl>
          </a:graphicData>
        </a:graphic>
      </p:graphicFrame>
      <p:sp>
        <p:nvSpPr>
          <p:cNvPr id="481" name="Google Shape;481;p60"/>
          <p:cNvSpPr/>
          <p:nvPr/>
        </p:nvSpPr>
        <p:spPr>
          <a:xfrm rot="10800000" flipH="1">
            <a:off x="874736" y="1987854"/>
            <a:ext cx="1996208" cy="45719"/>
          </a:xfrm>
          <a:prstGeom prst="rect">
            <a:avLst/>
          </a:prstGeom>
          <a:solidFill>
            <a:srgbClr val="7030A0"/>
          </a:solidFill>
          <a:ln w="952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5"/>
        <p:cNvGrpSpPr/>
        <p:nvPr/>
      </p:nvGrpSpPr>
      <p:grpSpPr>
        <a:xfrm>
          <a:off x="0" y="0"/>
          <a:ext cx="0" cy="0"/>
          <a:chOff x="0" y="0"/>
          <a:chExt cx="0" cy="0"/>
        </a:xfrm>
      </p:grpSpPr>
      <p:sp>
        <p:nvSpPr>
          <p:cNvPr id="486" name="Google Shape;486;p61"/>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87" name="Google Shape;487;p61"/>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488" name="Google Shape;488;p61"/>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89" name="Google Shape;489;p61"/>
          <p:cNvSpPr txBox="1"/>
          <p:nvPr/>
        </p:nvSpPr>
        <p:spPr>
          <a:xfrm>
            <a:off x="1263618" y="34229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490" name="Google Shape;490;p61"/>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91" name="Google Shape;491;p61"/>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492" name="Google Shape;492;p61"/>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93" name="Google Shape;493;p61"/>
          <p:cNvSpPr txBox="1"/>
          <p:nvPr/>
        </p:nvSpPr>
        <p:spPr>
          <a:xfrm>
            <a:off x="701026" y="1714572"/>
            <a:ext cx="36904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0" u="none" strike="noStrike" cap="none">
                <a:solidFill>
                  <a:srgbClr val="002060"/>
                </a:solidFill>
                <a:latin typeface="Arial"/>
                <a:ea typeface="Arial"/>
                <a:cs typeface="Arial"/>
                <a:sym typeface="Arial"/>
              </a:rPr>
              <a:t>Desarrollo: Paso a paso</a:t>
            </a:r>
            <a:endParaRPr sz="1400" b="0" i="0" u="none" strike="noStrike" cap="none">
              <a:solidFill>
                <a:srgbClr val="002060"/>
              </a:solidFill>
              <a:latin typeface="Arial"/>
              <a:ea typeface="Arial"/>
              <a:cs typeface="Arial"/>
              <a:sym typeface="Arial"/>
            </a:endParaRPr>
          </a:p>
        </p:txBody>
      </p:sp>
      <p:graphicFrame>
        <p:nvGraphicFramePr>
          <p:cNvPr id="494" name="Google Shape;494;p61"/>
          <p:cNvGraphicFramePr/>
          <p:nvPr/>
        </p:nvGraphicFramePr>
        <p:xfrm>
          <a:off x="935737" y="2647541"/>
          <a:ext cx="3000000" cy="3000000"/>
        </p:xfrm>
        <a:graphic>
          <a:graphicData uri="http://schemas.openxmlformats.org/drawingml/2006/table">
            <a:tbl>
              <a:tblPr firstRow="1" bandRow="1">
                <a:noFill/>
                <a:tableStyleId>{1120D296-6F81-433D-9B0F-4039398F59C8}</a:tableStyleId>
              </a:tblPr>
              <a:tblGrid>
                <a:gridCol w="3888575">
                  <a:extLst>
                    <a:ext uri="{9D8B030D-6E8A-4147-A177-3AD203B41FA5}">
                      <a16:colId xmlns:a16="http://schemas.microsoft.com/office/drawing/2014/main" val="20000"/>
                    </a:ext>
                  </a:extLst>
                </a:gridCol>
                <a:gridCol w="6431950">
                  <a:extLst>
                    <a:ext uri="{9D8B030D-6E8A-4147-A177-3AD203B41FA5}">
                      <a16:colId xmlns:a16="http://schemas.microsoft.com/office/drawing/2014/main" val="20001"/>
                    </a:ext>
                  </a:extLst>
                </a:gridCol>
              </a:tblGrid>
              <a:tr h="457450">
                <a:tc gridSpan="2">
                  <a:txBody>
                    <a:bodyPr/>
                    <a:lstStyle/>
                    <a:p>
                      <a:pPr marL="0" marR="0" lvl="0" indent="0" algn="l" rtl="0">
                        <a:lnSpc>
                          <a:spcPct val="100000"/>
                        </a:lnSpc>
                        <a:spcBef>
                          <a:spcPts val="0"/>
                        </a:spcBef>
                        <a:spcAft>
                          <a:spcPts val="0"/>
                        </a:spcAft>
                        <a:buClr>
                          <a:schemeClr val="lt1"/>
                        </a:buClr>
                        <a:buSzPts val="1700"/>
                        <a:buFont typeface="Arial"/>
                        <a:buNone/>
                      </a:pPr>
                      <a:r>
                        <a:rPr lang="es-CO" sz="1700" u="none" strike="noStrike" cap="none">
                          <a:solidFill>
                            <a:schemeClr val="lt1"/>
                          </a:solidFill>
                          <a:latin typeface="Arial"/>
                          <a:ea typeface="Arial"/>
                          <a:cs typeface="Arial"/>
                          <a:sym typeface="Arial"/>
                        </a:rPr>
                        <a:t>2. El EE no cuenta con el SIEE. </a:t>
                      </a:r>
                      <a:endParaRPr sz="1700" u="none" strike="noStrike" cap="none">
                        <a:solidFill>
                          <a:schemeClr val="lt1"/>
                        </a:solidFill>
                        <a:latin typeface="Arial"/>
                        <a:ea typeface="Arial"/>
                        <a:cs typeface="Arial"/>
                        <a:sym typeface="Arial"/>
                      </a:endParaRPr>
                    </a:p>
                  </a:txBody>
                  <a:tcPr marL="91450" marR="91450" marT="45725" marB="45725">
                    <a:solidFill>
                      <a:srgbClr val="7030A0"/>
                    </a:solidFill>
                  </a:tcPr>
                </a:tc>
                <a:tc hMerge="1">
                  <a:txBody>
                    <a:bodyPr/>
                    <a:lstStyle/>
                    <a:p>
                      <a:endParaRPr lang="es-US"/>
                    </a:p>
                  </a:txBody>
                  <a:tcPr/>
                </a:tc>
                <a:extLst>
                  <a:ext uri="{0D108BD9-81ED-4DB2-BD59-A6C34878D82A}">
                    <a16:rowId xmlns:a16="http://schemas.microsoft.com/office/drawing/2014/main" val="10000"/>
                  </a:ext>
                </a:extLst>
              </a:tr>
              <a:tr h="457450">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1. Revisión documental</a:t>
                      </a:r>
                      <a:endParaRPr sz="1700" b="0" u="none" strike="noStrike" cap="none">
                        <a:solidFill>
                          <a:srgbClr val="002060"/>
                        </a:solidFill>
                        <a:latin typeface="Arial"/>
                        <a:ea typeface="Arial"/>
                        <a:cs typeface="Arial"/>
                        <a:sym typeface="Aria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Decreto 1290 de 2009</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Documento 11. Fundamentaciones y orientaciones para la implementación del Decreto 1290 </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Orientaciones para el fortalecimiento del SIEE</a:t>
                      </a:r>
                      <a:endParaRPr sz="1800" u="none" strike="noStrike" cap="none">
                        <a:solidFill>
                          <a:srgbClr val="002060"/>
                        </a:solidFill>
                      </a:endParaRPr>
                    </a:p>
                    <a:p>
                      <a:pPr marL="0" marR="0" lvl="0" indent="0" algn="l" rtl="0">
                        <a:lnSpc>
                          <a:spcPct val="100000"/>
                        </a:lnSpc>
                        <a:spcBef>
                          <a:spcPts val="0"/>
                        </a:spcBef>
                        <a:spcAft>
                          <a:spcPts val="0"/>
                        </a:spcAft>
                        <a:buClr>
                          <a:schemeClr val="dk1"/>
                        </a:buClr>
                        <a:buSzPts val="1700"/>
                        <a:buFont typeface="Arial"/>
                        <a:buNone/>
                      </a:pPr>
                      <a:endParaRPr sz="1700" b="0" u="none" strike="noStrike" cap="none">
                        <a:solidFill>
                          <a:srgbClr val="002060"/>
                        </a:solidFill>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1"/>
                  </a:ext>
                </a:extLst>
              </a:tr>
              <a:tr h="457450">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2. Elaboración del documento borrador de SIEE </a:t>
                      </a:r>
                      <a:endParaRPr sz="1700" b="0" u="none" strike="noStrike" cap="none">
                        <a:solidFill>
                          <a:srgbClr val="002060"/>
                        </a:solidFill>
                        <a:latin typeface="Arial"/>
                        <a:ea typeface="Arial"/>
                        <a:cs typeface="Arial"/>
                        <a:sym typeface="Aria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Incluir en el documento cada uno de los elementos constitutivos del SIEE según lo establecido en el Decreto 1290.</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Se pueden incluir las pautas de evaluación con las que cuenta el EE y que ya han sido aprobadas por el consejo académico.</a:t>
                      </a:r>
                      <a:endParaRPr sz="1700" b="0" u="none" strike="noStrike" cap="none">
                        <a:solidFill>
                          <a:srgbClr val="002060"/>
                        </a:solidFill>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2"/>
                  </a:ext>
                </a:extLst>
              </a:tr>
            </a:tbl>
          </a:graphicData>
        </a:graphic>
      </p:graphicFrame>
      <p:sp>
        <p:nvSpPr>
          <p:cNvPr id="495" name="Google Shape;495;p61"/>
          <p:cNvSpPr/>
          <p:nvPr/>
        </p:nvSpPr>
        <p:spPr>
          <a:xfrm rot="10800000" flipH="1">
            <a:off x="701026" y="2175496"/>
            <a:ext cx="1996208" cy="45719"/>
          </a:xfrm>
          <a:prstGeom prst="rect">
            <a:avLst/>
          </a:prstGeom>
          <a:solidFill>
            <a:srgbClr val="7030A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9"/>
        <p:cNvGrpSpPr/>
        <p:nvPr/>
      </p:nvGrpSpPr>
      <p:grpSpPr>
        <a:xfrm>
          <a:off x="0" y="0"/>
          <a:ext cx="0" cy="0"/>
          <a:chOff x="0" y="0"/>
          <a:chExt cx="0" cy="0"/>
        </a:xfrm>
      </p:grpSpPr>
      <p:sp>
        <p:nvSpPr>
          <p:cNvPr id="500" name="Google Shape;500;p62"/>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01" name="Google Shape;501;p62"/>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502" name="Google Shape;502;p62"/>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03" name="Google Shape;503;p62"/>
          <p:cNvSpPr txBox="1"/>
          <p:nvPr/>
        </p:nvSpPr>
        <p:spPr>
          <a:xfrm>
            <a:off x="1263618" y="34229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504" name="Google Shape;504;p62"/>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05" name="Google Shape;505;p62"/>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506" name="Google Shape;506;p62"/>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07" name="Google Shape;507;p62"/>
          <p:cNvSpPr txBox="1"/>
          <p:nvPr/>
        </p:nvSpPr>
        <p:spPr>
          <a:xfrm>
            <a:off x="650859" y="1350303"/>
            <a:ext cx="36904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0" u="none" strike="noStrike" cap="none">
                <a:solidFill>
                  <a:srgbClr val="002060"/>
                </a:solidFill>
                <a:latin typeface="Arial"/>
                <a:ea typeface="Arial"/>
                <a:cs typeface="Arial"/>
                <a:sym typeface="Arial"/>
              </a:rPr>
              <a:t>Desarrollo: Paso a paso</a:t>
            </a:r>
            <a:endParaRPr sz="1400" b="0" i="0" u="none" strike="noStrike" cap="none">
              <a:solidFill>
                <a:srgbClr val="002060"/>
              </a:solidFill>
              <a:latin typeface="Arial"/>
              <a:ea typeface="Arial"/>
              <a:cs typeface="Arial"/>
              <a:sym typeface="Arial"/>
            </a:endParaRPr>
          </a:p>
        </p:txBody>
      </p:sp>
      <p:graphicFrame>
        <p:nvGraphicFramePr>
          <p:cNvPr id="508" name="Google Shape;508;p62"/>
          <p:cNvGraphicFramePr/>
          <p:nvPr/>
        </p:nvGraphicFramePr>
        <p:xfrm>
          <a:off x="935736" y="2142407"/>
          <a:ext cx="3000000" cy="3000000"/>
        </p:xfrm>
        <a:graphic>
          <a:graphicData uri="http://schemas.openxmlformats.org/drawingml/2006/table">
            <a:tbl>
              <a:tblPr firstRow="1" bandRow="1">
                <a:noFill/>
                <a:tableStyleId>{C89E8E79-2762-4FEA-BECF-2553B7B4FC05}</a:tableStyleId>
              </a:tblPr>
              <a:tblGrid>
                <a:gridCol w="3888575">
                  <a:extLst>
                    <a:ext uri="{9D8B030D-6E8A-4147-A177-3AD203B41FA5}">
                      <a16:colId xmlns:a16="http://schemas.microsoft.com/office/drawing/2014/main" val="20000"/>
                    </a:ext>
                  </a:extLst>
                </a:gridCol>
                <a:gridCol w="6431950">
                  <a:extLst>
                    <a:ext uri="{9D8B030D-6E8A-4147-A177-3AD203B41FA5}">
                      <a16:colId xmlns:a16="http://schemas.microsoft.com/office/drawing/2014/main" val="20001"/>
                    </a:ext>
                  </a:extLst>
                </a:gridCol>
              </a:tblGrid>
              <a:tr h="457450">
                <a:tc gridSpan="2">
                  <a:txBody>
                    <a:bodyPr/>
                    <a:lstStyle/>
                    <a:p>
                      <a:pPr marL="0" marR="0" lvl="0" indent="0" algn="l" rtl="0">
                        <a:lnSpc>
                          <a:spcPct val="100000"/>
                        </a:lnSpc>
                        <a:spcBef>
                          <a:spcPts val="0"/>
                        </a:spcBef>
                        <a:spcAft>
                          <a:spcPts val="0"/>
                        </a:spcAft>
                        <a:buClr>
                          <a:schemeClr val="lt1"/>
                        </a:buClr>
                        <a:buSzPts val="1700"/>
                        <a:buFont typeface="Arial"/>
                        <a:buNone/>
                      </a:pPr>
                      <a:r>
                        <a:rPr lang="es-CO" sz="1700" u="none" strike="noStrike" cap="none">
                          <a:solidFill>
                            <a:schemeClr val="lt1"/>
                          </a:solidFill>
                          <a:latin typeface="Arial"/>
                          <a:ea typeface="Arial"/>
                          <a:cs typeface="Arial"/>
                          <a:sym typeface="Arial"/>
                        </a:rPr>
                        <a:t>2. El EE no cuenta con el SIEE. </a:t>
                      </a:r>
                      <a:endParaRPr sz="1700" u="none" strike="noStrike" cap="none">
                        <a:solidFill>
                          <a:schemeClr val="lt1"/>
                        </a:solidFill>
                        <a:latin typeface="Arial"/>
                        <a:ea typeface="Arial"/>
                        <a:cs typeface="Arial"/>
                        <a:sym typeface="Arial"/>
                      </a:endParaRPr>
                    </a:p>
                  </a:txBody>
                  <a:tcPr marL="91450" marR="91450" marT="45725" marB="45725">
                    <a:solidFill>
                      <a:srgbClr val="7030A0"/>
                    </a:solidFill>
                  </a:tcPr>
                </a:tc>
                <a:tc hMerge="1">
                  <a:txBody>
                    <a:bodyPr/>
                    <a:lstStyle/>
                    <a:p>
                      <a:endParaRPr lang="es-US"/>
                    </a:p>
                  </a:txBody>
                  <a:tcPr/>
                </a:tc>
                <a:extLst>
                  <a:ext uri="{0D108BD9-81ED-4DB2-BD59-A6C34878D82A}">
                    <a16:rowId xmlns:a16="http://schemas.microsoft.com/office/drawing/2014/main" val="10000"/>
                  </a:ext>
                </a:extLst>
              </a:tr>
              <a:tr h="457450">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3. Ajustes y validación del documento </a:t>
                      </a:r>
                      <a:endParaRPr sz="1700" u="none" strike="noStrike" cap="none">
                        <a:solidFill>
                          <a:srgbClr val="002060"/>
                        </a:solidFill>
                        <a:latin typeface="Arial"/>
                        <a:ea typeface="Arial"/>
                        <a:cs typeface="Arial"/>
                        <a:sym typeface="Aria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Socializar la evaluación diagnóstica del SIEE.</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Socializar los documentos de referencia.</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Capacitar para unificar conceptos (criterios, desempeños, niveles).</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Socialización del documento borrador.</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Mesas de trabajo por estamentos de la comunidad educativa (directivos, docentes, administrativos, estudiantes, padres).</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Reuniones del consejo académico para validar los aportes y definir cuales quedarán incluidos dentro del sistema*.</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Generar el documento final que debe ser revisado y aprobado por el consejo académico.</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Revisar y aprobar por parte del consejo directivo.</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Socialización del documento frente a la comunidad educativa.</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Implementación</a:t>
                      </a:r>
                      <a:endParaRPr sz="1700" b="0" u="none" strike="noStrike" cap="none">
                        <a:solidFill>
                          <a:srgbClr val="002060"/>
                        </a:solidFill>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sp>
        <p:nvSpPr>
          <p:cNvPr id="509" name="Google Shape;509;p62"/>
          <p:cNvSpPr/>
          <p:nvPr/>
        </p:nvSpPr>
        <p:spPr>
          <a:xfrm rot="10800000" flipH="1">
            <a:off x="650859" y="1868267"/>
            <a:ext cx="1996208" cy="45719"/>
          </a:xfrm>
          <a:prstGeom prst="rect">
            <a:avLst/>
          </a:prstGeom>
          <a:solidFill>
            <a:srgbClr val="7030A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3"/>
        <p:cNvGrpSpPr/>
        <p:nvPr/>
      </p:nvGrpSpPr>
      <p:grpSpPr>
        <a:xfrm>
          <a:off x="0" y="0"/>
          <a:ext cx="0" cy="0"/>
          <a:chOff x="0" y="0"/>
          <a:chExt cx="0" cy="0"/>
        </a:xfrm>
      </p:grpSpPr>
      <p:sp>
        <p:nvSpPr>
          <p:cNvPr id="514" name="Google Shape;514;p63"/>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15" name="Google Shape;515;p63"/>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516" name="Google Shape;516;p63"/>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17" name="Google Shape;517;p63"/>
          <p:cNvSpPr txBox="1"/>
          <p:nvPr/>
        </p:nvSpPr>
        <p:spPr>
          <a:xfrm>
            <a:off x="1263618" y="34229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518" name="Google Shape;518;p63"/>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19" name="Google Shape;519;p63"/>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520" name="Google Shape;520;p63"/>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21" name="Google Shape;521;p63"/>
          <p:cNvSpPr txBox="1"/>
          <p:nvPr/>
        </p:nvSpPr>
        <p:spPr>
          <a:xfrm>
            <a:off x="595022" y="1374326"/>
            <a:ext cx="36904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0" u="none" strike="noStrike" cap="none">
                <a:solidFill>
                  <a:srgbClr val="002060"/>
                </a:solidFill>
                <a:latin typeface="Arial"/>
                <a:ea typeface="Arial"/>
                <a:cs typeface="Arial"/>
                <a:sym typeface="Arial"/>
              </a:rPr>
              <a:t>Desarrollo: Paso a paso</a:t>
            </a:r>
            <a:endParaRPr sz="1400" b="0" i="0" u="none" strike="noStrike" cap="none">
              <a:solidFill>
                <a:srgbClr val="002060"/>
              </a:solidFill>
              <a:latin typeface="Arial"/>
              <a:ea typeface="Arial"/>
              <a:cs typeface="Arial"/>
              <a:sym typeface="Arial"/>
            </a:endParaRPr>
          </a:p>
        </p:txBody>
      </p:sp>
      <p:graphicFrame>
        <p:nvGraphicFramePr>
          <p:cNvPr id="522" name="Google Shape;522;p63"/>
          <p:cNvGraphicFramePr/>
          <p:nvPr/>
        </p:nvGraphicFramePr>
        <p:xfrm>
          <a:off x="935736" y="2245844"/>
          <a:ext cx="3000000" cy="3000000"/>
        </p:xfrm>
        <a:graphic>
          <a:graphicData uri="http://schemas.openxmlformats.org/drawingml/2006/table">
            <a:tbl>
              <a:tblPr firstRow="1" bandRow="1">
                <a:noFill/>
                <a:tableStyleId>{C89E8E79-2762-4FEA-BECF-2553B7B4FC05}</a:tableStyleId>
              </a:tblPr>
              <a:tblGrid>
                <a:gridCol w="3888575">
                  <a:extLst>
                    <a:ext uri="{9D8B030D-6E8A-4147-A177-3AD203B41FA5}">
                      <a16:colId xmlns:a16="http://schemas.microsoft.com/office/drawing/2014/main" val="20000"/>
                    </a:ext>
                  </a:extLst>
                </a:gridCol>
                <a:gridCol w="6431950">
                  <a:extLst>
                    <a:ext uri="{9D8B030D-6E8A-4147-A177-3AD203B41FA5}">
                      <a16:colId xmlns:a16="http://schemas.microsoft.com/office/drawing/2014/main" val="20001"/>
                    </a:ext>
                  </a:extLst>
                </a:gridCol>
              </a:tblGrid>
              <a:tr h="457450">
                <a:tc gridSpan="2">
                  <a:txBody>
                    <a:bodyPr/>
                    <a:lstStyle/>
                    <a:p>
                      <a:pPr marL="0" marR="0" lvl="0" indent="0" algn="l" rtl="0">
                        <a:lnSpc>
                          <a:spcPct val="100000"/>
                        </a:lnSpc>
                        <a:spcBef>
                          <a:spcPts val="0"/>
                        </a:spcBef>
                        <a:spcAft>
                          <a:spcPts val="0"/>
                        </a:spcAft>
                        <a:buClr>
                          <a:schemeClr val="lt1"/>
                        </a:buClr>
                        <a:buSzPts val="1700"/>
                        <a:buFont typeface="Arial"/>
                        <a:buNone/>
                      </a:pPr>
                      <a:r>
                        <a:rPr lang="es-CO" sz="1700" u="none" strike="noStrike" cap="none">
                          <a:solidFill>
                            <a:schemeClr val="lt1"/>
                          </a:solidFill>
                          <a:latin typeface="Arial"/>
                          <a:ea typeface="Arial"/>
                          <a:cs typeface="Arial"/>
                          <a:sym typeface="Arial"/>
                        </a:rPr>
                        <a:t>2. El EE no cuenta con el SIEE. </a:t>
                      </a:r>
                      <a:endParaRPr sz="1700" u="none" strike="noStrike" cap="none">
                        <a:solidFill>
                          <a:schemeClr val="lt1"/>
                        </a:solidFill>
                        <a:latin typeface="Arial"/>
                        <a:ea typeface="Arial"/>
                        <a:cs typeface="Arial"/>
                        <a:sym typeface="Arial"/>
                      </a:endParaRPr>
                    </a:p>
                  </a:txBody>
                  <a:tcPr marL="91450" marR="91450" marT="45725" marB="45725">
                    <a:solidFill>
                      <a:srgbClr val="7030A0"/>
                    </a:solidFill>
                  </a:tcPr>
                </a:tc>
                <a:tc hMerge="1">
                  <a:txBody>
                    <a:bodyPr/>
                    <a:lstStyle/>
                    <a:p>
                      <a:endParaRPr lang="es-US"/>
                    </a:p>
                  </a:txBody>
                  <a:tcPr/>
                </a:tc>
                <a:extLst>
                  <a:ext uri="{0D108BD9-81ED-4DB2-BD59-A6C34878D82A}">
                    <a16:rowId xmlns:a16="http://schemas.microsoft.com/office/drawing/2014/main" val="10000"/>
                  </a:ext>
                </a:extLst>
              </a:tr>
              <a:tr h="457450">
                <a:tc>
                  <a:txBody>
                    <a:bodyPr/>
                    <a:lstStyle/>
                    <a:p>
                      <a:pPr marL="0" marR="0" lvl="0" indent="0" algn="l" rtl="0">
                        <a:lnSpc>
                          <a:spcPct val="100000"/>
                        </a:lnSpc>
                        <a:spcBef>
                          <a:spcPts val="0"/>
                        </a:spcBef>
                        <a:spcAft>
                          <a:spcPts val="0"/>
                        </a:spcAft>
                        <a:buClr>
                          <a:srgbClr val="002060"/>
                        </a:buClr>
                        <a:buSzPts val="1700"/>
                        <a:buFont typeface="Arial"/>
                        <a:buNone/>
                      </a:pPr>
                      <a:r>
                        <a:rPr lang="es-CO" sz="1700" u="none" strike="noStrike" cap="none">
                          <a:solidFill>
                            <a:srgbClr val="002060"/>
                          </a:solidFill>
                          <a:latin typeface="Arial"/>
                          <a:ea typeface="Arial"/>
                          <a:cs typeface="Arial"/>
                          <a:sym typeface="Arial"/>
                        </a:rPr>
                        <a:t>4. Responsables</a:t>
                      </a:r>
                      <a:endParaRPr sz="1700" u="none" strike="noStrike" cap="none">
                        <a:solidFill>
                          <a:srgbClr val="002060"/>
                        </a:solidFill>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3F65AA"/>
                        </a:buClr>
                        <a:buSzPts val="1700"/>
                        <a:buFont typeface="Arial"/>
                        <a:buNone/>
                      </a:pPr>
                      <a:r>
                        <a:rPr lang="es-CO" sz="1700" u="none" strike="noStrike" cap="none">
                          <a:solidFill>
                            <a:srgbClr val="002060"/>
                          </a:solidFill>
                          <a:latin typeface="Arial"/>
                          <a:ea typeface="Arial"/>
                          <a:cs typeface="Arial"/>
                          <a:sym typeface="Arial"/>
                        </a:rPr>
                        <a:t>Definir qui</a:t>
                      </a:r>
                      <a:r>
                        <a:rPr lang="es-CO" sz="1700">
                          <a:solidFill>
                            <a:srgbClr val="002060"/>
                          </a:solidFill>
                          <a:latin typeface="Arial"/>
                          <a:ea typeface="Arial"/>
                          <a:cs typeface="Arial"/>
                          <a:sym typeface="Arial"/>
                        </a:rPr>
                        <a:t>é</a:t>
                      </a:r>
                      <a:r>
                        <a:rPr lang="es-CO" sz="1700" u="none" strike="noStrike" cap="none">
                          <a:solidFill>
                            <a:srgbClr val="002060"/>
                          </a:solidFill>
                          <a:latin typeface="Arial"/>
                          <a:ea typeface="Arial"/>
                          <a:cs typeface="Arial"/>
                          <a:sym typeface="Arial"/>
                        </a:rPr>
                        <a:t>n(es) serán los responsables de liderar la:</a:t>
                      </a:r>
                      <a:endParaRPr sz="1800" u="none" strike="noStrike" cap="none">
                        <a:solidFill>
                          <a:srgbClr val="002060"/>
                        </a:solidFill>
                      </a:endParaRPr>
                    </a:p>
                    <a:p>
                      <a:pPr marL="0" marR="0" lvl="0" indent="0" algn="l" rtl="0">
                        <a:lnSpc>
                          <a:spcPct val="100000"/>
                        </a:lnSpc>
                        <a:spcBef>
                          <a:spcPts val="0"/>
                        </a:spcBef>
                        <a:spcAft>
                          <a:spcPts val="0"/>
                        </a:spcAft>
                        <a:buClr>
                          <a:schemeClr val="dk1"/>
                        </a:buClr>
                        <a:buSzPts val="1700"/>
                        <a:buFont typeface="Arial"/>
                        <a:buNone/>
                      </a:pPr>
                      <a:endParaRPr sz="170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Realización y aplicación de la plantilla de evaluación </a:t>
                      </a:r>
                      <a:r>
                        <a:rPr lang="es-CO" sz="1700">
                          <a:solidFill>
                            <a:srgbClr val="002060"/>
                          </a:solidFill>
                          <a:latin typeface="Arial"/>
                          <a:ea typeface="Arial"/>
                          <a:cs typeface="Arial"/>
                          <a:sym typeface="Arial"/>
                        </a:rPr>
                        <a:t>diagnóstica</a:t>
                      </a:r>
                      <a:r>
                        <a:rPr lang="es-CO" sz="1700" u="none" strike="noStrike" cap="none">
                          <a:solidFill>
                            <a:srgbClr val="002060"/>
                          </a:solidFill>
                          <a:latin typeface="Arial"/>
                          <a:ea typeface="Arial"/>
                          <a:cs typeface="Arial"/>
                          <a:sym typeface="Arial"/>
                        </a:rPr>
                        <a:t>.</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Elaboración del documento borrador del SIEE.</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Capacitación de SIEE</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Liderar las mesas de trabajo para aportes al documento.</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Implementación.</a:t>
                      </a:r>
                      <a:endParaRPr sz="1800" u="none" strike="noStrike" cap="none">
                        <a:solidFill>
                          <a:srgbClr val="002060"/>
                        </a:solidFill>
                      </a:endParaRPr>
                    </a:p>
                    <a:p>
                      <a:pPr marL="285750" marR="0" lvl="0" indent="-285750" algn="l" rtl="0">
                        <a:lnSpc>
                          <a:spcPct val="100000"/>
                        </a:lnSpc>
                        <a:spcBef>
                          <a:spcPts val="0"/>
                        </a:spcBef>
                        <a:spcAft>
                          <a:spcPts val="0"/>
                        </a:spcAft>
                        <a:buClr>
                          <a:srgbClr val="3F65AA"/>
                        </a:buClr>
                        <a:buSzPts val="1700"/>
                        <a:buFont typeface="Arial"/>
                        <a:buChar char="•"/>
                      </a:pPr>
                      <a:r>
                        <a:rPr lang="es-CO" sz="1700" u="none" strike="noStrike" cap="none">
                          <a:solidFill>
                            <a:srgbClr val="002060"/>
                          </a:solidFill>
                          <a:latin typeface="Arial"/>
                          <a:ea typeface="Arial"/>
                          <a:cs typeface="Arial"/>
                          <a:sym typeface="Arial"/>
                        </a:rPr>
                        <a:t>Socialización.</a:t>
                      </a:r>
                      <a:endParaRPr sz="1800" u="none" strike="noStrike" cap="none">
                        <a:solidFill>
                          <a:srgbClr val="002060"/>
                        </a:solidFill>
                      </a:endParaRPr>
                    </a:p>
                    <a:p>
                      <a:pPr marL="0" marR="0" lvl="0" indent="0" algn="l" rtl="0">
                        <a:lnSpc>
                          <a:spcPct val="100000"/>
                        </a:lnSpc>
                        <a:spcBef>
                          <a:spcPts val="0"/>
                        </a:spcBef>
                        <a:spcAft>
                          <a:spcPts val="0"/>
                        </a:spcAft>
                        <a:buClr>
                          <a:schemeClr val="dk1"/>
                        </a:buClr>
                        <a:buSzPts val="1700"/>
                        <a:buFont typeface="Arial"/>
                        <a:buNone/>
                      </a:pPr>
                      <a:endParaRPr sz="1700" u="none" strike="noStrike" cap="none">
                        <a:solidFill>
                          <a:srgbClr val="002060"/>
                        </a:solidFill>
                        <a:latin typeface="Arial"/>
                        <a:ea typeface="Arial"/>
                        <a:cs typeface="Arial"/>
                        <a:sym typeface="Arial"/>
                      </a:endParaRPr>
                    </a:p>
                    <a:p>
                      <a:pPr marL="285750" marR="0" lvl="0" indent="-177800" algn="l" rtl="0">
                        <a:lnSpc>
                          <a:spcPct val="100000"/>
                        </a:lnSpc>
                        <a:spcBef>
                          <a:spcPts val="0"/>
                        </a:spcBef>
                        <a:spcAft>
                          <a:spcPts val="0"/>
                        </a:spcAft>
                        <a:buClr>
                          <a:schemeClr val="dk1"/>
                        </a:buClr>
                        <a:buSzPts val="1700"/>
                        <a:buFont typeface="Arial"/>
                        <a:buNone/>
                      </a:pPr>
                      <a:endParaRPr sz="1700" u="none" strike="noStrike" cap="none">
                        <a:solidFill>
                          <a:srgbClr val="002060"/>
                        </a:solidFill>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sp>
        <p:nvSpPr>
          <p:cNvPr id="523" name="Google Shape;523;p63"/>
          <p:cNvSpPr/>
          <p:nvPr/>
        </p:nvSpPr>
        <p:spPr>
          <a:xfrm>
            <a:off x="0" y="6397162"/>
            <a:ext cx="12192000" cy="338554"/>
          </a:xfrm>
          <a:prstGeom prst="rect">
            <a:avLst/>
          </a:prstGeom>
          <a:solidFill>
            <a:srgbClr val="7030A0"/>
          </a:solidFill>
          <a:ln w="1905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Las responsabilidades pueden establecerse por medio de comités en cabeza del rector del EE.</a:t>
            </a:r>
            <a:endParaRPr sz="1400" b="0" i="0" u="none" strike="noStrike" cap="none">
              <a:solidFill>
                <a:schemeClr val="lt1"/>
              </a:solidFill>
              <a:latin typeface="Arial"/>
              <a:ea typeface="Arial"/>
              <a:cs typeface="Arial"/>
              <a:sym typeface="Arial"/>
            </a:endParaRPr>
          </a:p>
        </p:txBody>
      </p:sp>
      <p:sp>
        <p:nvSpPr>
          <p:cNvPr id="524" name="Google Shape;524;p63"/>
          <p:cNvSpPr/>
          <p:nvPr/>
        </p:nvSpPr>
        <p:spPr>
          <a:xfrm rot="10800000" flipH="1">
            <a:off x="653904" y="1866507"/>
            <a:ext cx="1996208" cy="45719"/>
          </a:xfrm>
          <a:prstGeom prst="rect">
            <a:avLst/>
          </a:prstGeom>
          <a:solidFill>
            <a:srgbClr val="7030A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8"/>
        <p:cNvGrpSpPr/>
        <p:nvPr/>
      </p:nvGrpSpPr>
      <p:grpSpPr>
        <a:xfrm>
          <a:off x="0" y="0"/>
          <a:ext cx="0" cy="0"/>
          <a:chOff x="0" y="0"/>
          <a:chExt cx="0" cy="0"/>
        </a:xfrm>
      </p:grpSpPr>
      <p:sp>
        <p:nvSpPr>
          <p:cNvPr id="529" name="Google Shape;529;p64"/>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30" name="Google Shape;530;p64"/>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531" name="Google Shape;531;p64"/>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32" name="Google Shape;532;p64"/>
          <p:cNvSpPr txBox="1"/>
          <p:nvPr/>
        </p:nvSpPr>
        <p:spPr>
          <a:xfrm>
            <a:off x="1263618" y="314160"/>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533" name="Google Shape;533;p64"/>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34" name="Google Shape;534;p64"/>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535" name="Google Shape;535;p64"/>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36" name="Google Shape;536;p64"/>
          <p:cNvSpPr txBox="1"/>
          <p:nvPr/>
        </p:nvSpPr>
        <p:spPr>
          <a:xfrm>
            <a:off x="650859" y="1479598"/>
            <a:ext cx="321113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0" u="none" strike="noStrike" cap="none">
                <a:solidFill>
                  <a:srgbClr val="002060"/>
                </a:solidFill>
                <a:latin typeface="Arial"/>
                <a:ea typeface="Arial"/>
                <a:cs typeface="Arial"/>
                <a:sym typeface="Arial"/>
              </a:rPr>
              <a:t>Evaluación y ajustes</a:t>
            </a:r>
            <a:endParaRPr sz="1400" b="0" i="0" u="none" strike="noStrike" cap="none">
              <a:solidFill>
                <a:srgbClr val="002060"/>
              </a:solidFill>
              <a:latin typeface="Arial"/>
              <a:ea typeface="Arial"/>
              <a:cs typeface="Arial"/>
              <a:sym typeface="Arial"/>
            </a:endParaRPr>
          </a:p>
        </p:txBody>
      </p:sp>
      <p:sp>
        <p:nvSpPr>
          <p:cNvPr id="537" name="Google Shape;537;p64"/>
          <p:cNvSpPr txBox="1"/>
          <p:nvPr/>
        </p:nvSpPr>
        <p:spPr>
          <a:xfrm>
            <a:off x="595022" y="2333453"/>
            <a:ext cx="11079528" cy="3424925"/>
          </a:xfrm>
          <a:prstGeom prst="rect">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CO" sz="2000" b="1" i="0" u="none" strike="noStrike" cap="none">
                <a:solidFill>
                  <a:srgbClr val="002060"/>
                </a:solidFill>
                <a:latin typeface="Arial"/>
                <a:ea typeface="Arial"/>
                <a:cs typeface="Arial"/>
                <a:sym typeface="Arial"/>
              </a:rPr>
              <a:t>Evaluación</a:t>
            </a:r>
            <a:endParaRPr sz="1400" b="0" i="0" u="none" strike="noStrike" cap="none">
              <a:solidFill>
                <a:srgbClr val="002060"/>
              </a:solidFill>
              <a:latin typeface="Arial"/>
              <a:ea typeface="Arial"/>
              <a:cs typeface="Arial"/>
              <a:sym typeface="Arial"/>
            </a:endParaRPr>
          </a:p>
          <a:p>
            <a:pPr marL="342900" marR="0" lvl="0" indent="-342900" algn="l" rtl="0">
              <a:lnSpc>
                <a:spcPct val="100000"/>
              </a:lnSpc>
              <a:spcBef>
                <a:spcPts val="0"/>
              </a:spcBef>
              <a:spcAft>
                <a:spcPts val="0"/>
              </a:spcAft>
              <a:buClr>
                <a:srgbClr val="436CB7"/>
              </a:buClr>
              <a:buSzPts val="2000"/>
              <a:buFont typeface="Arial"/>
              <a:buChar char="•"/>
            </a:pPr>
            <a:r>
              <a:rPr lang="es-CO" sz="2000" b="0" i="0" u="none" strike="noStrike" cap="none">
                <a:solidFill>
                  <a:srgbClr val="002060"/>
                </a:solidFill>
                <a:latin typeface="Arial"/>
                <a:ea typeface="Arial"/>
                <a:cs typeface="Arial"/>
                <a:sym typeface="Arial"/>
              </a:rPr>
              <a:t>Se puede establecer el seguimiento por medio de indicadores de cumplimiento:</a:t>
            </a:r>
            <a:endParaRPr sz="1400" b="0" i="0" u="none" strike="noStrike" cap="none">
              <a:solidFill>
                <a:srgbClr val="00206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rgbClr val="00206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rgbClr val="00206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rgbClr val="00206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rgbClr val="002060"/>
              </a:solidFill>
              <a:latin typeface="Arial"/>
              <a:ea typeface="Arial"/>
              <a:cs typeface="Arial"/>
              <a:sym typeface="Arial"/>
            </a:endParaRPr>
          </a:p>
          <a:p>
            <a:pPr marL="342900" marR="0" lvl="0" indent="-342900" algn="l" rtl="0">
              <a:lnSpc>
                <a:spcPct val="100000"/>
              </a:lnSpc>
              <a:spcBef>
                <a:spcPts val="0"/>
              </a:spcBef>
              <a:spcAft>
                <a:spcPts val="0"/>
              </a:spcAft>
              <a:buClr>
                <a:srgbClr val="436CB7"/>
              </a:buClr>
              <a:buSzPts val="2000"/>
              <a:buFont typeface="Arial"/>
              <a:buChar char="•"/>
            </a:pPr>
            <a:r>
              <a:rPr lang="es-CO" sz="2000" b="0" i="0" u="none" strike="noStrike" cap="none">
                <a:solidFill>
                  <a:srgbClr val="002060"/>
                </a:solidFill>
                <a:latin typeface="Arial"/>
                <a:ea typeface="Arial"/>
                <a:cs typeface="Arial"/>
                <a:sym typeface="Arial"/>
              </a:rPr>
              <a:t>Misma plantilla diagnóstica</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CO" sz="2000" b="1" i="0" u="none" strike="noStrike" cap="none">
                <a:solidFill>
                  <a:srgbClr val="002060"/>
                </a:solidFill>
                <a:latin typeface="Arial"/>
                <a:ea typeface="Arial"/>
                <a:cs typeface="Arial"/>
                <a:sym typeface="Arial"/>
              </a:rPr>
              <a:t>Ajustes </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CO" sz="2000" b="0" i="0" u="none" strike="noStrike" cap="none">
                <a:solidFill>
                  <a:srgbClr val="002060"/>
                </a:solidFill>
                <a:latin typeface="Arial"/>
                <a:ea typeface="Arial"/>
                <a:cs typeface="Arial"/>
                <a:sym typeface="Arial"/>
              </a:rPr>
              <a:t>Establecer acciones de mejora frente  a los resultados que arrojó la evaluación final</a:t>
            </a:r>
            <a:r>
              <a:rPr lang="es-CO" sz="2000" b="0" i="0" u="none" strike="noStrike" cap="none">
                <a:solidFill>
                  <a:srgbClr val="436CB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rgbClr val="436CB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3F3F3F"/>
              </a:solidFill>
              <a:latin typeface="Arial"/>
              <a:ea typeface="Arial"/>
              <a:cs typeface="Arial"/>
              <a:sym typeface="Arial"/>
            </a:endParaRPr>
          </a:p>
        </p:txBody>
      </p:sp>
      <p:pic>
        <p:nvPicPr>
          <p:cNvPr id="538" name="Google Shape;538;p64"/>
          <p:cNvPicPr preferRelativeResize="0"/>
          <p:nvPr/>
        </p:nvPicPr>
        <p:blipFill rotWithShape="1">
          <a:blip r:embed="rId4">
            <a:alphaModFix/>
          </a:blip>
          <a:srcRect/>
          <a:stretch/>
        </p:blipFill>
        <p:spPr>
          <a:xfrm>
            <a:off x="2750248" y="3200342"/>
            <a:ext cx="5813502" cy="609982"/>
          </a:xfrm>
          <a:prstGeom prst="rect">
            <a:avLst/>
          </a:prstGeom>
          <a:noFill/>
          <a:ln w="9525" cap="flat" cmpd="sng">
            <a:solidFill>
              <a:srgbClr val="002060"/>
            </a:solidFill>
            <a:prstDash val="solid"/>
            <a:round/>
            <a:headEnd type="none" w="sm" len="sm"/>
            <a:tailEnd type="none" w="sm" len="sm"/>
          </a:ln>
        </p:spPr>
      </p:pic>
      <p:sp>
        <p:nvSpPr>
          <p:cNvPr id="539" name="Google Shape;539;p64"/>
          <p:cNvSpPr/>
          <p:nvPr/>
        </p:nvSpPr>
        <p:spPr>
          <a:xfrm>
            <a:off x="0" y="6383559"/>
            <a:ext cx="12192000" cy="338554"/>
          </a:xfrm>
          <a:prstGeom prst="rect">
            <a:avLst/>
          </a:prstGeom>
          <a:solidFill>
            <a:srgbClr val="7030A0"/>
          </a:solidFill>
          <a:ln w="1905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El proceso es cíclico.</a:t>
            </a:r>
            <a:endParaRPr sz="1400" b="0" i="0" u="none" strike="noStrike" cap="none">
              <a:solidFill>
                <a:srgbClr val="000000"/>
              </a:solidFill>
              <a:latin typeface="Arial"/>
              <a:ea typeface="Arial"/>
              <a:cs typeface="Arial"/>
              <a:sym typeface="Arial"/>
            </a:endParaRPr>
          </a:p>
        </p:txBody>
      </p:sp>
      <p:sp>
        <p:nvSpPr>
          <p:cNvPr id="540" name="Google Shape;540;p64"/>
          <p:cNvSpPr/>
          <p:nvPr/>
        </p:nvSpPr>
        <p:spPr>
          <a:xfrm rot="10800000" flipH="1">
            <a:off x="650860" y="1941263"/>
            <a:ext cx="1996208" cy="45719"/>
          </a:xfrm>
          <a:prstGeom prst="rect">
            <a:avLst/>
          </a:prstGeom>
          <a:solidFill>
            <a:srgbClr val="7030A0"/>
          </a:solidFill>
          <a:ln w="952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3" descr="Un grupo de niños posando para la cámara&#10;&#10;Descripción generada automáticamente con confianza media"/>
          <p:cNvPicPr preferRelativeResize="0"/>
          <p:nvPr/>
        </p:nvPicPr>
        <p:blipFill rotWithShape="1">
          <a:blip r:embed="rId3">
            <a:alphaModFix/>
          </a:blip>
          <a:srcRect r="-2031"/>
          <a:stretch/>
        </p:blipFill>
        <p:spPr>
          <a:xfrm>
            <a:off x="0" y="0"/>
            <a:ext cx="12439650" cy="6858000"/>
          </a:xfrm>
          <a:prstGeom prst="rect">
            <a:avLst/>
          </a:prstGeom>
          <a:noFill/>
          <a:ln>
            <a:noFill/>
          </a:ln>
        </p:spPr>
      </p:pic>
      <p:sp>
        <p:nvSpPr>
          <p:cNvPr id="546" name="Google Shape;546;p3"/>
          <p:cNvSpPr/>
          <p:nvPr/>
        </p:nvSpPr>
        <p:spPr>
          <a:xfrm>
            <a:off x="2217420" y="3429000"/>
            <a:ext cx="7566660" cy="60579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7" name="Google Shape;547;p3"/>
          <p:cNvSpPr txBox="1"/>
          <p:nvPr/>
        </p:nvSpPr>
        <p:spPr>
          <a:xfrm>
            <a:off x="2807530" y="3544338"/>
            <a:ext cx="170946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Arial"/>
              <a:buNone/>
            </a:pPr>
            <a:r>
              <a:rPr lang="es-CO" sz="1800" b="0" i="0" u="none" strike="noStrike" cap="none">
                <a:solidFill>
                  <a:srgbClr val="002060"/>
                </a:solidFill>
                <a:latin typeface="Arial"/>
                <a:ea typeface="Arial"/>
                <a:cs typeface="Arial"/>
                <a:sym typeface="Arial"/>
              </a:rPr>
              <a:t>Mineducacion</a:t>
            </a:r>
            <a:endParaRPr sz="1400" b="0" i="0" u="none" strike="noStrike" cap="none">
              <a:solidFill>
                <a:srgbClr val="000000"/>
              </a:solidFill>
              <a:latin typeface="Arial"/>
              <a:ea typeface="Arial"/>
              <a:cs typeface="Arial"/>
              <a:sym typeface="Arial"/>
            </a:endParaRPr>
          </a:p>
        </p:txBody>
      </p:sp>
      <p:sp>
        <p:nvSpPr>
          <p:cNvPr id="548" name="Google Shape;548;p3"/>
          <p:cNvSpPr txBox="1"/>
          <p:nvPr/>
        </p:nvSpPr>
        <p:spPr>
          <a:xfrm>
            <a:off x="5203397" y="3544338"/>
            <a:ext cx="211888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Arial"/>
              <a:buNone/>
            </a:pPr>
            <a:r>
              <a:rPr lang="es-CO" sz="1800" b="0" i="0" u="none" strike="noStrike" cap="none">
                <a:solidFill>
                  <a:srgbClr val="002060"/>
                </a:solidFill>
                <a:latin typeface="Arial"/>
                <a:ea typeface="Arial"/>
                <a:cs typeface="Arial"/>
                <a:sym typeface="Arial"/>
              </a:rPr>
              <a:t>@Mineducacion</a:t>
            </a:r>
            <a:endParaRPr sz="1400" b="0" i="0" u="none" strike="noStrike" cap="none">
              <a:solidFill>
                <a:srgbClr val="000000"/>
              </a:solidFill>
              <a:latin typeface="Arial"/>
              <a:ea typeface="Arial"/>
              <a:cs typeface="Arial"/>
              <a:sym typeface="Arial"/>
            </a:endParaRPr>
          </a:p>
        </p:txBody>
      </p:sp>
      <p:sp>
        <p:nvSpPr>
          <p:cNvPr id="549" name="Google Shape;549;p3"/>
          <p:cNvSpPr txBox="1"/>
          <p:nvPr/>
        </p:nvSpPr>
        <p:spPr>
          <a:xfrm>
            <a:off x="7783568" y="3544338"/>
            <a:ext cx="211888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Arial"/>
              <a:buNone/>
            </a:pPr>
            <a:r>
              <a:rPr lang="es-CO" sz="1800" b="0" i="0" u="none" strike="noStrike" cap="none">
                <a:solidFill>
                  <a:srgbClr val="002060"/>
                </a:solidFill>
                <a:latin typeface="Arial"/>
                <a:ea typeface="Arial"/>
                <a:cs typeface="Arial"/>
                <a:sym typeface="Arial"/>
              </a:rPr>
              <a:t>@Mineducacion</a:t>
            </a:r>
            <a:endParaRPr sz="1400" b="0" i="0" u="none" strike="noStrike" cap="none">
              <a:solidFill>
                <a:srgbClr val="000000"/>
              </a:solidFill>
              <a:latin typeface="Arial"/>
              <a:ea typeface="Arial"/>
              <a:cs typeface="Arial"/>
              <a:sym typeface="Arial"/>
            </a:endParaRPr>
          </a:p>
        </p:txBody>
      </p:sp>
      <p:pic>
        <p:nvPicPr>
          <p:cNvPr id="550" name="Google Shape;550;p3"/>
          <p:cNvPicPr preferRelativeResize="0"/>
          <p:nvPr/>
        </p:nvPicPr>
        <p:blipFill rotWithShape="1">
          <a:blip r:embed="rId4">
            <a:alphaModFix/>
          </a:blip>
          <a:srcRect/>
          <a:stretch/>
        </p:blipFill>
        <p:spPr>
          <a:xfrm>
            <a:off x="2488403" y="3621054"/>
            <a:ext cx="304800" cy="215900"/>
          </a:xfrm>
          <a:prstGeom prst="rect">
            <a:avLst/>
          </a:prstGeom>
          <a:noFill/>
          <a:ln>
            <a:noFill/>
          </a:ln>
        </p:spPr>
      </p:pic>
      <p:pic>
        <p:nvPicPr>
          <p:cNvPr id="551" name="Google Shape;551;p3"/>
          <p:cNvPicPr preferRelativeResize="0"/>
          <p:nvPr/>
        </p:nvPicPr>
        <p:blipFill rotWithShape="1">
          <a:blip r:embed="rId5">
            <a:alphaModFix/>
          </a:blip>
          <a:srcRect/>
          <a:stretch/>
        </p:blipFill>
        <p:spPr>
          <a:xfrm>
            <a:off x="4943990" y="3614704"/>
            <a:ext cx="266700" cy="228600"/>
          </a:xfrm>
          <a:prstGeom prst="rect">
            <a:avLst/>
          </a:prstGeom>
          <a:noFill/>
          <a:ln>
            <a:noFill/>
          </a:ln>
        </p:spPr>
      </p:pic>
      <p:pic>
        <p:nvPicPr>
          <p:cNvPr id="552" name="Google Shape;552;p3"/>
          <p:cNvPicPr preferRelativeResize="0"/>
          <p:nvPr/>
        </p:nvPicPr>
        <p:blipFill rotWithShape="1">
          <a:blip r:embed="rId6">
            <a:alphaModFix/>
          </a:blip>
          <a:srcRect/>
          <a:stretch/>
        </p:blipFill>
        <p:spPr>
          <a:xfrm>
            <a:off x="7569144" y="3608354"/>
            <a:ext cx="228600" cy="241300"/>
          </a:xfrm>
          <a:prstGeom prst="rect">
            <a:avLst/>
          </a:prstGeom>
          <a:noFill/>
          <a:ln>
            <a:noFill/>
          </a:ln>
        </p:spPr>
      </p:pic>
      <p:pic>
        <p:nvPicPr>
          <p:cNvPr id="553" name="Google Shape;553;p3" descr="Imagen que contiene Forma&#10;&#10;Descripción generada automáticamente"/>
          <p:cNvPicPr preferRelativeResize="0"/>
          <p:nvPr/>
        </p:nvPicPr>
        <p:blipFill rotWithShape="1">
          <a:blip r:embed="rId7">
            <a:alphaModFix/>
          </a:blip>
          <a:srcRect/>
          <a:stretch/>
        </p:blipFill>
        <p:spPr>
          <a:xfrm>
            <a:off x="1" y="0"/>
            <a:ext cx="12191999" cy="6858000"/>
          </a:xfrm>
          <a:prstGeom prst="rect">
            <a:avLst/>
          </a:prstGeom>
          <a:noFill/>
          <a:ln>
            <a:noFill/>
          </a:ln>
        </p:spPr>
      </p:pic>
      <p:sp>
        <p:nvSpPr>
          <p:cNvPr id="554" name="Google Shape;554;p3"/>
          <p:cNvSpPr txBox="1"/>
          <p:nvPr/>
        </p:nvSpPr>
        <p:spPr>
          <a:xfrm>
            <a:off x="2217420" y="2538439"/>
            <a:ext cx="748255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400"/>
              <a:buFont typeface="Arial"/>
              <a:buNone/>
            </a:pPr>
            <a:r>
              <a:rPr lang="es-CO" sz="4400" b="1" i="0" u="none" strike="noStrike" cap="none">
                <a:solidFill>
                  <a:srgbClr val="002060"/>
                </a:solidFill>
                <a:latin typeface="Arial"/>
                <a:ea typeface="Arial"/>
                <a:cs typeface="Arial"/>
                <a:sym typeface="Arial"/>
              </a:rPr>
              <a:t>www.mineducacion.gov.co</a:t>
            </a:r>
            <a:endParaRPr sz="1400" b="0" i="0" u="none" strike="noStrike" cap="none">
              <a:solidFill>
                <a:srgbClr val="000000"/>
              </a:solidFill>
              <a:latin typeface="Arial"/>
              <a:ea typeface="Arial"/>
              <a:cs typeface="Arial"/>
              <a:sym typeface="Arial"/>
            </a:endParaRPr>
          </a:p>
        </p:txBody>
      </p:sp>
      <p:cxnSp>
        <p:nvCxnSpPr>
          <p:cNvPr id="555" name="Google Shape;555;p3"/>
          <p:cNvCxnSpPr/>
          <p:nvPr/>
        </p:nvCxnSpPr>
        <p:spPr>
          <a:xfrm>
            <a:off x="4638156" y="3307880"/>
            <a:ext cx="0" cy="875500"/>
          </a:xfrm>
          <a:prstGeom prst="straightConnector1">
            <a:avLst/>
          </a:prstGeom>
          <a:noFill/>
          <a:ln w="28575" cap="flat" cmpd="sng">
            <a:solidFill>
              <a:srgbClr val="3F65AA"/>
            </a:solidFill>
            <a:prstDash val="solid"/>
            <a:miter lim="800000"/>
            <a:headEnd type="none" w="sm" len="sm"/>
            <a:tailEnd type="none" w="sm" len="sm"/>
          </a:ln>
        </p:spPr>
      </p:cxnSp>
      <p:cxnSp>
        <p:nvCxnSpPr>
          <p:cNvPr id="556" name="Google Shape;556;p3"/>
          <p:cNvCxnSpPr/>
          <p:nvPr/>
        </p:nvCxnSpPr>
        <p:spPr>
          <a:xfrm>
            <a:off x="7179426" y="3316300"/>
            <a:ext cx="0" cy="875500"/>
          </a:xfrm>
          <a:prstGeom prst="straightConnector1">
            <a:avLst/>
          </a:prstGeom>
          <a:noFill/>
          <a:ln w="28575" cap="flat" cmpd="sng">
            <a:solidFill>
              <a:srgbClr val="3F65AA"/>
            </a:solidFill>
            <a:prstDash val="solid"/>
            <a:miter lim="800000"/>
            <a:headEnd type="none" w="sm" len="sm"/>
            <a:tailEnd type="none" w="sm" len="sm"/>
          </a:ln>
        </p:spPr>
      </p:cxnSp>
      <p:pic>
        <p:nvPicPr>
          <p:cNvPr id="557" name="Google Shape;557;p3" descr="Imagen que contiene Texto&#10;&#10;Descripción generada automáticamente"/>
          <p:cNvPicPr preferRelativeResize="0"/>
          <p:nvPr/>
        </p:nvPicPr>
        <p:blipFill rotWithShape="1">
          <a:blip r:embed="rId8">
            <a:alphaModFix/>
          </a:blip>
          <a:srcRect/>
          <a:stretch/>
        </p:blipFill>
        <p:spPr>
          <a:xfrm>
            <a:off x="7802097" y="250624"/>
            <a:ext cx="4389904" cy="6987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Google Shape;51;p42"/>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2" name="Google Shape;52;p42"/>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53" name="Google Shape;53;p42"/>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4" name="Google Shape;54;p42"/>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55" name="Google Shape;55;p42"/>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6" name="Google Shape;56;p42"/>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57" name="Google Shape;57;p42"/>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58" name="Google Shape;58;p42"/>
          <p:cNvSpPr/>
          <p:nvPr/>
        </p:nvSpPr>
        <p:spPr>
          <a:xfrm>
            <a:off x="8359959" y="2204519"/>
            <a:ext cx="3384795" cy="4362944"/>
          </a:xfrm>
          <a:prstGeom prst="roundRect">
            <a:avLst>
              <a:gd name="adj" fmla="val 0"/>
            </a:avLst>
          </a:prstGeom>
          <a:solidFill>
            <a:srgbClr val="FFFFFF"/>
          </a:solidFill>
          <a:ln w="2540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Establecimiento del Sistema Institucional de Evaluación de Estudiantes.</a:t>
            </a:r>
            <a:endParaRPr sz="1600" b="0" i="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Escala de valoración. </a:t>
            </a:r>
            <a:r>
              <a:rPr lang="es-CO" sz="1600" b="1" i="0" u="none" strike="noStrike" cap="none">
                <a:solidFill>
                  <a:srgbClr val="002060"/>
                </a:solidFill>
                <a:latin typeface="Arial"/>
                <a:ea typeface="Arial"/>
                <a:cs typeface="Arial"/>
                <a:sym typeface="Arial"/>
              </a:rPr>
              <a:t>Cada establecimiento educativo </a:t>
            </a:r>
            <a:r>
              <a:rPr lang="es-CO" sz="1600" b="0" i="0" u="none" strike="noStrike" cap="none">
                <a:solidFill>
                  <a:srgbClr val="002060"/>
                </a:solidFill>
                <a:latin typeface="Arial"/>
                <a:ea typeface="Arial"/>
                <a:cs typeface="Arial"/>
                <a:sym typeface="Arial"/>
              </a:rPr>
              <a:t>definirá su escala de valoración de los desempeños.</a:t>
            </a:r>
            <a:endParaRPr sz="1600" b="0" i="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Evaluación y Promoción escolar. </a:t>
            </a:r>
            <a:r>
              <a:rPr lang="es-CO" sz="1600" b="1" i="0" u="none" strike="noStrike" cap="none">
                <a:solidFill>
                  <a:srgbClr val="002060"/>
                </a:solidFill>
                <a:latin typeface="Arial"/>
                <a:ea typeface="Arial"/>
                <a:cs typeface="Arial"/>
                <a:sym typeface="Arial"/>
              </a:rPr>
              <a:t>Cada establecimiento educativo determinará los criterios </a:t>
            </a:r>
            <a:r>
              <a:rPr lang="es-CO" sz="1600" b="0" i="0" u="none" strike="noStrike" cap="none">
                <a:solidFill>
                  <a:srgbClr val="002060"/>
                </a:solidFill>
                <a:latin typeface="Arial"/>
                <a:ea typeface="Arial"/>
                <a:cs typeface="Arial"/>
                <a:sym typeface="Arial"/>
              </a:rPr>
              <a:t>de evaluación y promoción escolar. </a:t>
            </a:r>
            <a:endParaRPr sz="1600" b="0" i="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El </a:t>
            </a:r>
            <a:r>
              <a:rPr lang="es-CO" sz="1600" b="1" i="0" u="none" strike="noStrike" cap="none">
                <a:solidFill>
                  <a:srgbClr val="002060"/>
                </a:solidFill>
                <a:latin typeface="Arial"/>
                <a:ea typeface="Arial"/>
                <a:cs typeface="Arial"/>
                <a:sym typeface="Arial"/>
              </a:rPr>
              <a:t>establecimiento educativo definirá </a:t>
            </a:r>
            <a:r>
              <a:rPr lang="es-CO" sz="1600" b="0" i="0" u="none" strike="noStrike" cap="none">
                <a:solidFill>
                  <a:srgbClr val="002060"/>
                </a:solidFill>
                <a:latin typeface="Arial"/>
                <a:ea typeface="Arial"/>
                <a:cs typeface="Arial"/>
                <a:sym typeface="Arial"/>
              </a:rPr>
              <a:t>el porcentaje de asistencia que incida en la promoción del estudiante.</a:t>
            </a:r>
            <a:endParaRPr sz="1600" b="0" i="0" u="none" strike="noStrike" cap="none">
              <a:solidFill>
                <a:srgbClr val="002060"/>
              </a:solidFill>
              <a:latin typeface="Arial"/>
              <a:ea typeface="Arial"/>
              <a:cs typeface="Arial"/>
              <a:sym typeface="Arial"/>
            </a:endParaRPr>
          </a:p>
        </p:txBody>
      </p:sp>
      <p:sp>
        <p:nvSpPr>
          <p:cNvPr id="59" name="Google Shape;59;p42"/>
          <p:cNvSpPr/>
          <p:nvPr/>
        </p:nvSpPr>
        <p:spPr>
          <a:xfrm>
            <a:off x="4494714" y="2204519"/>
            <a:ext cx="3512059" cy="4362944"/>
          </a:xfrm>
          <a:prstGeom prst="roundRect">
            <a:avLst>
              <a:gd name="adj" fmla="val 0"/>
            </a:avLst>
          </a:prstGeom>
          <a:solidFill>
            <a:srgbClr val="FFFFFF"/>
          </a:solidFill>
          <a:ln w="2540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Deberían establecerse </a:t>
            </a:r>
            <a:r>
              <a:rPr lang="es-CO" sz="1600" b="1" i="0" u="none" strike="noStrike" cap="none">
                <a:solidFill>
                  <a:srgbClr val="002060"/>
                </a:solidFill>
                <a:latin typeface="Arial"/>
                <a:ea typeface="Arial"/>
                <a:cs typeface="Arial"/>
                <a:sym typeface="Arial"/>
              </a:rPr>
              <a:t>cuatro periodos.</a:t>
            </a:r>
            <a:endParaRPr sz="1600" b="0" i="0" u="none" strike="noStrike" cap="none">
              <a:solidFill>
                <a:srgbClr val="002060"/>
              </a:solidFill>
              <a:latin typeface="Arial"/>
              <a:ea typeface="Arial"/>
              <a:cs typeface="Arial"/>
              <a:sym typeface="Arial"/>
            </a:endParaRPr>
          </a:p>
          <a:p>
            <a:pPr marL="342900" marR="0" lvl="0" indent="-34290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Debería existir </a:t>
            </a:r>
            <a:r>
              <a:rPr lang="es-CO" sz="1600" b="1" i="0" u="none" strike="noStrike" cap="none">
                <a:solidFill>
                  <a:srgbClr val="002060"/>
                </a:solidFill>
                <a:latin typeface="Arial"/>
                <a:ea typeface="Arial"/>
                <a:cs typeface="Arial"/>
                <a:sym typeface="Arial"/>
              </a:rPr>
              <a:t>un quinto boletín </a:t>
            </a:r>
            <a:r>
              <a:rPr lang="es-CO" sz="1600" b="0" i="0" u="none" strike="noStrike" cap="none">
                <a:solidFill>
                  <a:srgbClr val="002060"/>
                </a:solidFill>
                <a:latin typeface="Arial"/>
                <a:ea typeface="Arial"/>
                <a:cs typeface="Arial"/>
                <a:sym typeface="Arial"/>
              </a:rPr>
              <a:t>de calificaciones (Excelente, Sobresaliente, Aceptable, Insuficiente, Deficiente).</a:t>
            </a:r>
            <a:endParaRPr sz="1600" b="0" i="0" u="none" strike="noStrike" cap="none">
              <a:solidFill>
                <a:srgbClr val="002060"/>
              </a:solidFill>
              <a:latin typeface="Arial"/>
              <a:ea typeface="Arial"/>
              <a:cs typeface="Arial"/>
              <a:sym typeface="Arial"/>
            </a:endParaRPr>
          </a:p>
          <a:p>
            <a:pPr marL="342900" marR="0" lvl="0" indent="-34290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Comisiones de evaluación y promoción.</a:t>
            </a:r>
            <a:endParaRPr sz="1600" b="0" i="0" u="none" strike="noStrike" cap="none">
              <a:solidFill>
                <a:srgbClr val="002060"/>
              </a:solidFill>
              <a:latin typeface="Arial"/>
              <a:ea typeface="Arial"/>
              <a:cs typeface="Arial"/>
              <a:sym typeface="Arial"/>
            </a:endParaRPr>
          </a:p>
          <a:p>
            <a:pPr marL="342900" marR="0" lvl="0" indent="-34290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Mínimo de promoción debería ser</a:t>
            </a:r>
            <a:r>
              <a:rPr lang="es-CO" sz="1600" b="1" i="0" u="none" strike="noStrike" cap="none">
                <a:solidFill>
                  <a:srgbClr val="002060"/>
                </a:solidFill>
                <a:latin typeface="Arial"/>
                <a:ea typeface="Arial"/>
                <a:cs typeface="Arial"/>
                <a:sym typeface="Arial"/>
              </a:rPr>
              <a:t> del 95%.</a:t>
            </a:r>
            <a:endParaRPr sz="1600" b="0" i="0" u="none" strike="noStrike" cap="none">
              <a:solidFill>
                <a:srgbClr val="002060"/>
              </a:solidFill>
              <a:latin typeface="Arial"/>
              <a:ea typeface="Arial"/>
              <a:cs typeface="Arial"/>
              <a:sym typeface="Arial"/>
            </a:endParaRPr>
          </a:p>
          <a:p>
            <a:pPr marL="342900" marR="0" lvl="0" indent="-34290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Se debería</a:t>
            </a:r>
            <a:r>
              <a:rPr lang="es-CO" sz="1600">
                <a:solidFill>
                  <a:srgbClr val="002060"/>
                </a:solidFill>
              </a:rPr>
              <a:t>n</a:t>
            </a:r>
            <a:r>
              <a:rPr lang="es-CO" sz="1600" b="0" i="0" u="none" strike="noStrike" cap="none">
                <a:solidFill>
                  <a:srgbClr val="002060"/>
                </a:solidFill>
                <a:latin typeface="Arial"/>
                <a:ea typeface="Arial"/>
                <a:cs typeface="Arial"/>
                <a:sym typeface="Arial"/>
              </a:rPr>
              <a:t> considerar </a:t>
            </a:r>
            <a:r>
              <a:rPr lang="es-CO" sz="1600" b="1" i="0" u="none" strike="noStrike" cap="none">
                <a:solidFill>
                  <a:srgbClr val="002060"/>
                </a:solidFill>
                <a:latin typeface="Arial"/>
                <a:ea typeface="Arial"/>
                <a:cs typeface="Arial"/>
                <a:sym typeface="Arial"/>
              </a:rPr>
              <a:t>criterios para la repetición </a:t>
            </a:r>
            <a:r>
              <a:rPr lang="es-CO" sz="1600" b="0" i="0" u="none" strike="noStrike" cap="none">
                <a:solidFill>
                  <a:srgbClr val="002060"/>
                </a:solidFill>
                <a:latin typeface="Arial"/>
                <a:ea typeface="Arial"/>
                <a:cs typeface="Arial"/>
                <a:sym typeface="Arial"/>
              </a:rPr>
              <a:t>de un grado (un estudiante con en tres o más áreas reprobadas).</a:t>
            </a:r>
            <a:endParaRPr sz="1600" b="0" i="0" u="none" strike="noStrike" cap="none">
              <a:solidFill>
                <a:srgbClr val="002060"/>
              </a:solidFill>
              <a:latin typeface="Arial"/>
              <a:ea typeface="Arial"/>
              <a:cs typeface="Arial"/>
              <a:sym typeface="Arial"/>
            </a:endParaRPr>
          </a:p>
          <a:p>
            <a:pPr marL="342900" marR="0" lvl="0" indent="-34290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Se deberían hacer </a:t>
            </a:r>
            <a:r>
              <a:rPr lang="es-CO" sz="1600" b="1" i="0" u="none" strike="noStrike" cap="none">
                <a:solidFill>
                  <a:srgbClr val="002060"/>
                </a:solidFill>
                <a:latin typeface="Arial"/>
                <a:ea typeface="Arial"/>
                <a:cs typeface="Arial"/>
                <a:sym typeface="Arial"/>
              </a:rPr>
              <a:t>Evaluaciones de recuperación</a:t>
            </a:r>
            <a:r>
              <a:rPr lang="es-CO" sz="1600" b="0" i="0" u="none" strike="noStrike" cap="none">
                <a:solidFill>
                  <a:srgbClr val="002060"/>
                </a:solidFill>
                <a:latin typeface="Arial"/>
                <a:ea typeface="Arial"/>
                <a:cs typeface="Arial"/>
                <a:sym typeface="Arial"/>
              </a:rPr>
              <a:t>.</a:t>
            </a:r>
            <a:endParaRPr sz="1600" b="0" i="0" u="none" strike="noStrike" cap="none">
              <a:solidFill>
                <a:srgbClr val="002060"/>
              </a:solidFill>
              <a:latin typeface="Arial"/>
              <a:ea typeface="Arial"/>
              <a:cs typeface="Arial"/>
              <a:sym typeface="Arial"/>
            </a:endParaRPr>
          </a:p>
          <a:p>
            <a:pPr marL="342900" marR="0" lvl="0" indent="-24130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p:txBody>
      </p:sp>
      <p:sp>
        <p:nvSpPr>
          <p:cNvPr id="60" name="Google Shape;60;p42"/>
          <p:cNvSpPr txBox="1"/>
          <p:nvPr/>
        </p:nvSpPr>
        <p:spPr>
          <a:xfrm>
            <a:off x="8520011" y="1707184"/>
            <a:ext cx="2833605" cy="400110"/>
          </a:xfrm>
          <a:prstGeom prst="rect">
            <a:avLst/>
          </a:prstGeom>
          <a:solidFill>
            <a:srgbClr val="FFFFFF"/>
          </a:solidFill>
          <a:ln w="2540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36CB7"/>
              </a:buClr>
              <a:buSzPts val="1600"/>
              <a:buFont typeface="Arial"/>
              <a:buNone/>
            </a:pPr>
            <a:r>
              <a:rPr lang="es-CO" sz="1600" b="1" i="0" u="none" strike="noStrike" cap="none">
                <a:solidFill>
                  <a:srgbClr val="002060"/>
                </a:solidFill>
                <a:latin typeface="Arial"/>
                <a:ea typeface="Arial"/>
                <a:cs typeface="Arial"/>
                <a:sym typeface="Arial"/>
              </a:rPr>
              <a:t>Decreto 1290 de 2009</a:t>
            </a:r>
            <a:endParaRPr sz="1600" b="1" i="0" u="none" strike="noStrike" cap="none">
              <a:solidFill>
                <a:srgbClr val="002060"/>
              </a:solidFill>
              <a:latin typeface="Arial"/>
              <a:ea typeface="Arial"/>
              <a:cs typeface="Arial"/>
              <a:sym typeface="Arial"/>
            </a:endParaRPr>
          </a:p>
        </p:txBody>
      </p:sp>
      <p:sp>
        <p:nvSpPr>
          <p:cNvPr id="61" name="Google Shape;61;p42"/>
          <p:cNvSpPr/>
          <p:nvPr/>
        </p:nvSpPr>
        <p:spPr>
          <a:xfrm>
            <a:off x="3879591" y="1209890"/>
            <a:ext cx="605722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Arial"/>
              <a:buNone/>
            </a:pPr>
            <a:r>
              <a:rPr lang="es-CO" sz="2000" b="1" i="0" u="none" strike="noStrike" cap="none">
                <a:solidFill>
                  <a:srgbClr val="002060"/>
                </a:solidFill>
                <a:latin typeface="Arial"/>
                <a:ea typeface="Arial"/>
                <a:cs typeface="Arial"/>
                <a:sym typeface="Arial"/>
              </a:rPr>
              <a:t>Antecedentes Evaluación Interna</a:t>
            </a:r>
            <a:endParaRPr sz="2000" b="1" i="0" u="none" strike="noStrike" cap="none">
              <a:solidFill>
                <a:srgbClr val="002060"/>
              </a:solidFill>
              <a:latin typeface="Arial"/>
              <a:ea typeface="Arial"/>
              <a:cs typeface="Arial"/>
              <a:sym typeface="Arial"/>
            </a:endParaRPr>
          </a:p>
        </p:txBody>
      </p:sp>
      <p:sp>
        <p:nvSpPr>
          <p:cNvPr id="62" name="Google Shape;62;p42"/>
          <p:cNvSpPr txBox="1"/>
          <p:nvPr/>
        </p:nvSpPr>
        <p:spPr>
          <a:xfrm>
            <a:off x="877881" y="2262573"/>
            <a:ext cx="3234388" cy="4347094"/>
          </a:xfrm>
          <a:prstGeom prst="rect">
            <a:avLst/>
          </a:prstGeom>
          <a:solidFill>
            <a:srgbClr val="FFFFFF"/>
          </a:solidFill>
          <a:ln w="2540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Uno de los </a:t>
            </a:r>
            <a:r>
              <a:rPr lang="es-CO" sz="1600" b="1" i="0" u="none" strike="noStrike" cap="none">
                <a:solidFill>
                  <a:srgbClr val="002060"/>
                </a:solidFill>
                <a:latin typeface="Arial"/>
                <a:ea typeface="Arial"/>
                <a:cs typeface="Arial"/>
                <a:sym typeface="Arial"/>
              </a:rPr>
              <a:t>componentes mínimos</a:t>
            </a:r>
            <a:r>
              <a:rPr lang="es-CO" sz="1600" b="0" i="0" u="none" strike="noStrike" cap="none">
                <a:solidFill>
                  <a:srgbClr val="002060"/>
                </a:solidFill>
                <a:latin typeface="Arial"/>
                <a:ea typeface="Arial"/>
                <a:cs typeface="Arial"/>
                <a:sym typeface="Arial"/>
              </a:rPr>
              <a:t> la definición de los criterios para la evaluación del rendimiento del estudiante.</a:t>
            </a:r>
            <a:endParaRPr sz="1600" b="0" i="0" u="none" strike="noStrike" cap="none">
              <a:solidFill>
                <a:srgbClr val="002060"/>
              </a:solidFill>
              <a:latin typeface="Arial"/>
              <a:ea typeface="Arial"/>
              <a:cs typeface="Arial"/>
              <a:sym typeface="Arial"/>
            </a:endParaRPr>
          </a:p>
          <a:p>
            <a:pPr marL="342900" marR="0" lvl="0" indent="-34290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Debería evaluarse con Indicadores de logros (Excelente, Bueno, Insuficiente)</a:t>
            </a:r>
            <a:endParaRPr sz="1600" b="0" i="0" u="none" strike="noStrike" cap="none">
              <a:solidFill>
                <a:srgbClr val="002060"/>
              </a:solidFill>
              <a:latin typeface="Arial"/>
              <a:ea typeface="Arial"/>
              <a:cs typeface="Arial"/>
              <a:sym typeface="Arial"/>
            </a:endParaRPr>
          </a:p>
          <a:p>
            <a:pPr marL="342900" marR="0" lvl="0" indent="-34290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Se debería realizar una </a:t>
            </a:r>
            <a:r>
              <a:rPr lang="es-CO" sz="1600" b="1" i="0" u="none" strike="noStrike" cap="none">
                <a:solidFill>
                  <a:srgbClr val="002060"/>
                </a:solidFill>
                <a:latin typeface="Arial"/>
                <a:ea typeface="Arial"/>
                <a:cs typeface="Arial"/>
                <a:sym typeface="Arial"/>
              </a:rPr>
              <a:t>evaluación al finalizar </a:t>
            </a:r>
            <a:r>
              <a:rPr lang="es-CO" sz="1600" b="0" i="0" u="none" strike="noStrike" cap="none">
                <a:solidFill>
                  <a:srgbClr val="002060"/>
                </a:solidFill>
                <a:latin typeface="Arial"/>
                <a:ea typeface="Arial"/>
                <a:cs typeface="Arial"/>
                <a:sym typeface="Arial"/>
              </a:rPr>
              <a:t>cada periodo.</a:t>
            </a:r>
            <a:endParaRPr sz="1600" b="0" i="0" u="none" strike="noStrike" cap="none">
              <a:solidFill>
                <a:srgbClr val="002060"/>
              </a:solidFill>
              <a:latin typeface="Arial"/>
              <a:ea typeface="Arial"/>
              <a:cs typeface="Arial"/>
              <a:sym typeface="Arial"/>
            </a:endParaRPr>
          </a:p>
          <a:p>
            <a:pPr marL="342900" marR="0" lvl="0" indent="-342900" algn="l" rtl="0">
              <a:lnSpc>
                <a:spcPct val="100000"/>
              </a:lnSpc>
              <a:spcBef>
                <a:spcPts val="0"/>
              </a:spcBef>
              <a:spcAft>
                <a:spcPts val="0"/>
              </a:spcAft>
              <a:buClr>
                <a:srgbClr val="436CB7"/>
              </a:buClr>
              <a:buSzPts val="1600"/>
              <a:buFont typeface="Arial"/>
              <a:buChar char="•"/>
            </a:pPr>
            <a:r>
              <a:rPr lang="es-CO" sz="1600" b="0" i="0" u="none" strike="noStrike" cap="none">
                <a:solidFill>
                  <a:srgbClr val="002060"/>
                </a:solidFill>
                <a:latin typeface="Arial"/>
                <a:ea typeface="Arial"/>
                <a:cs typeface="Arial"/>
                <a:sym typeface="Arial"/>
              </a:rPr>
              <a:t>Se debería establecer una </a:t>
            </a:r>
            <a:r>
              <a:rPr lang="es-CO" sz="1600" b="1" i="0" u="none" strike="noStrike" cap="none">
                <a:solidFill>
                  <a:srgbClr val="002060"/>
                </a:solidFill>
                <a:latin typeface="Arial"/>
                <a:ea typeface="Arial"/>
                <a:cs typeface="Arial"/>
                <a:sym typeface="Arial"/>
              </a:rPr>
              <a:t>Comisión de evaluación </a:t>
            </a:r>
            <a:r>
              <a:rPr lang="es-CO" sz="1600" b="0" i="0" u="none" strike="noStrike" cap="none">
                <a:solidFill>
                  <a:srgbClr val="002060"/>
                </a:solidFill>
                <a:latin typeface="Arial"/>
                <a:ea typeface="Arial"/>
                <a:cs typeface="Arial"/>
                <a:sym typeface="Arial"/>
              </a:rPr>
              <a:t>y </a:t>
            </a:r>
            <a:r>
              <a:rPr lang="es-CO" sz="1600" b="1" i="0" u="none" strike="noStrike" cap="none">
                <a:solidFill>
                  <a:srgbClr val="002060"/>
                </a:solidFill>
                <a:latin typeface="Arial"/>
                <a:ea typeface="Arial"/>
                <a:cs typeface="Arial"/>
                <a:sym typeface="Arial"/>
              </a:rPr>
              <a:t>promoción</a:t>
            </a:r>
            <a:r>
              <a:rPr lang="es-CO" sz="1600" b="0" i="0" u="none" strike="noStrike" cap="none">
                <a:solidFill>
                  <a:srgbClr val="002060"/>
                </a:solidFill>
                <a:latin typeface="Arial"/>
                <a:ea typeface="Arial"/>
                <a:cs typeface="Arial"/>
                <a:sym typeface="Arial"/>
              </a:rPr>
              <a:t>.</a:t>
            </a:r>
            <a:endParaRPr sz="1600" b="0" i="0" u="none" strike="noStrike" cap="none">
              <a:solidFill>
                <a:srgbClr val="002060"/>
              </a:solidFill>
              <a:latin typeface="Arial"/>
              <a:ea typeface="Arial"/>
              <a:cs typeface="Arial"/>
              <a:sym typeface="Arial"/>
            </a:endParaRPr>
          </a:p>
        </p:txBody>
      </p:sp>
      <p:sp>
        <p:nvSpPr>
          <p:cNvPr id="63" name="Google Shape;63;p42"/>
          <p:cNvSpPr txBox="1"/>
          <p:nvPr/>
        </p:nvSpPr>
        <p:spPr>
          <a:xfrm>
            <a:off x="4918952" y="1695638"/>
            <a:ext cx="2924198" cy="400110"/>
          </a:xfrm>
          <a:prstGeom prst="rect">
            <a:avLst/>
          </a:prstGeom>
          <a:solidFill>
            <a:srgbClr val="FFFFFF"/>
          </a:solidFill>
          <a:ln w="2540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36CB7"/>
              </a:buClr>
              <a:buSzPts val="1600"/>
              <a:buFont typeface="Arial"/>
              <a:buNone/>
            </a:pPr>
            <a:r>
              <a:rPr lang="es-CO" sz="1600" b="1" i="0" u="none" strike="noStrike" cap="none">
                <a:solidFill>
                  <a:srgbClr val="002060"/>
                </a:solidFill>
                <a:latin typeface="Arial"/>
                <a:ea typeface="Arial"/>
                <a:cs typeface="Arial"/>
                <a:sym typeface="Arial"/>
              </a:rPr>
              <a:t>Decreto 230 de 2002</a:t>
            </a:r>
            <a:endParaRPr sz="1600" b="0" i="0" u="none" strike="noStrike" cap="none">
              <a:solidFill>
                <a:srgbClr val="002060"/>
              </a:solidFill>
              <a:latin typeface="Arial"/>
              <a:ea typeface="Arial"/>
              <a:cs typeface="Arial"/>
              <a:sym typeface="Arial"/>
            </a:endParaRPr>
          </a:p>
        </p:txBody>
      </p:sp>
      <p:sp>
        <p:nvSpPr>
          <p:cNvPr id="64" name="Google Shape;64;p42"/>
          <p:cNvSpPr txBox="1"/>
          <p:nvPr/>
        </p:nvSpPr>
        <p:spPr>
          <a:xfrm>
            <a:off x="1147872" y="1719684"/>
            <a:ext cx="2833605" cy="400110"/>
          </a:xfrm>
          <a:prstGeom prst="rect">
            <a:avLst/>
          </a:prstGeom>
          <a:solidFill>
            <a:srgbClr val="FFFFFF"/>
          </a:solidFill>
          <a:ln w="2540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36CB7"/>
              </a:buClr>
              <a:buSzPts val="1600"/>
              <a:buFont typeface="Arial"/>
              <a:buNone/>
            </a:pPr>
            <a:r>
              <a:rPr lang="es-CO" sz="1600" b="1" i="0" u="none" strike="noStrike" cap="none">
                <a:solidFill>
                  <a:srgbClr val="002060"/>
                </a:solidFill>
                <a:latin typeface="Arial"/>
                <a:ea typeface="Arial"/>
                <a:cs typeface="Arial"/>
                <a:sym typeface="Arial"/>
              </a:rPr>
              <a:t>Decreto 1860 de 1994</a:t>
            </a:r>
            <a:endParaRPr sz="1600" b="0" i="0" u="none" strike="noStrike" cap="none">
              <a:solidFill>
                <a:srgbClr val="00206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Google Shape;69;p43"/>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70" name="Google Shape;70;p43"/>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71" name="Google Shape;71;p43"/>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72" name="Google Shape;72;p43"/>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73" name="Google Shape;73;p43"/>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74" name="Google Shape;74;p43"/>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75" name="Google Shape;75;p43"/>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76" name="Google Shape;76;p43"/>
          <p:cNvSpPr/>
          <p:nvPr/>
        </p:nvSpPr>
        <p:spPr>
          <a:xfrm rot="10800000" flipH="1">
            <a:off x="663447" y="2272988"/>
            <a:ext cx="1996208" cy="45719"/>
          </a:xfrm>
          <a:prstGeom prst="rect">
            <a:avLst/>
          </a:prstGeom>
          <a:solidFill>
            <a:srgbClr val="7030A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77" name="Google Shape;77;p43"/>
          <p:cNvSpPr/>
          <p:nvPr/>
        </p:nvSpPr>
        <p:spPr>
          <a:xfrm>
            <a:off x="0" y="1436509"/>
            <a:ext cx="12192000" cy="369332"/>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1. Los criterios de evaluación y promoción. </a:t>
            </a:r>
            <a:endParaRPr sz="1400" b="0" i="0" u="none" strike="noStrike" cap="none">
              <a:solidFill>
                <a:srgbClr val="002060"/>
              </a:solidFill>
              <a:latin typeface="Arial"/>
              <a:ea typeface="Arial"/>
              <a:cs typeface="Arial"/>
              <a:sym typeface="Arial"/>
            </a:endParaRPr>
          </a:p>
        </p:txBody>
      </p:sp>
      <p:sp>
        <p:nvSpPr>
          <p:cNvPr id="78" name="Google Shape;78;p43"/>
          <p:cNvSpPr/>
          <p:nvPr/>
        </p:nvSpPr>
        <p:spPr>
          <a:xfrm>
            <a:off x="3562826" y="3906102"/>
            <a:ext cx="2073534" cy="621827"/>
          </a:xfrm>
          <a:prstGeom prst="roundRect">
            <a:avLst>
              <a:gd name="adj" fmla="val 16667"/>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chemeClr val="lt1"/>
                </a:solidFill>
                <a:latin typeface="Arial"/>
                <a:ea typeface="Arial"/>
                <a:cs typeface="Arial"/>
                <a:sym typeface="Arial"/>
              </a:rPr>
              <a:t>Criterios de evaluación</a:t>
            </a:r>
            <a:endParaRPr sz="1400" b="1" i="0" u="none" strike="noStrike" cap="none">
              <a:solidFill>
                <a:schemeClr val="lt1"/>
              </a:solidFill>
              <a:latin typeface="Arial"/>
              <a:ea typeface="Arial"/>
              <a:cs typeface="Arial"/>
              <a:sym typeface="Arial"/>
            </a:endParaRPr>
          </a:p>
        </p:txBody>
      </p:sp>
      <p:sp>
        <p:nvSpPr>
          <p:cNvPr id="79" name="Google Shape;79;p43"/>
          <p:cNvSpPr/>
          <p:nvPr/>
        </p:nvSpPr>
        <p:spPr>
          <a:xfrm>
            <a:off x="6144218" y="2848029"/>
            <a:ext cx="5517513" cy="586122"/>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Ser fijados por área o asignatura en cada uno de los grados.</a:t>
            </a:r>
            <a:endParaRPr sz="1400" b="0" i="0" u="none" strike="noStrike" cap="none">
              <a:solidFill>
                <a:srgbClr val="002060"/>
              </a:solidFill>
              <a:latin typeface="Arial"/>
              <a:ea typeface="Arial"/>
              <a:cs typeface="Arial"/>
              <a:sym typeface="Arial"/>
            </a:endParaRPr>
          </a:p>
        </p:txBody>
      </p:sp>
      <p:sp>
        <p:nvSpPr>
          <p:cNvPr id="80" name="Google Shape;80;p43"/>
          <p:cNvSpPr/>
          <p:nvPr/>
        </p:nvSpPr>
        <p:spPr>
          <a:xfrm>
            <a:off x="6144218" y="3510788"/>
            <a:ext cx="5517513" cy="643550"/>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Expresar con </a:t>
            </a:r>
            <a:r>
              <a:rPr lang="es-CO" sz="1600" b="1" i="0" u="none" strike="noStrike" cap="none">
                <a:solidFill>
                  <a:srgbClr val="002060"/>
                </a:solidFill>
                <a:latin typeface="Arial"/>
                <a:ea typeface="Arial"/>
                <a:cs typeface="Arial"/>
                <a:sym typeface="Arial"/>
              </a:rPr>
              <a:t>claridad las reglas </a:t>
            </a:r>
            <a:r>
              <a:rPr lang="es-CO" sz="1600" b="0" i="0" u="none" strike="noStrike" cap="none">
                <a:solidFill>
                  <a:srgbClr val="002060"/>
                </a:solidFill>
                <a:latin typeface="Arial"/>
                <a:ea typeface="Arial"/>
                <a:cs typeface="Arial"/>
                <a:sym typeface="Arial"/>
              </a:rPr>
              <a:t>con las que se aprueba el área o asignatura.</a:t>
            </a:r>
            <a:endParaRPr sz="1400" b="0" i="0" u="none" strike="noStrike" cap="none">
              <a:solidFill>
                <a:srgbClr val="002060"/>
              </a:solidFill>
              <a:latin typeface="Arial"/>
              <a:ea typeface="Arial"/>
              <a:cs typeface="Arial"/>
              <a:sym typeface="Arial"/>
            </a:endParaRPr>
          </a:p>
        </p:txBody>
      </p:sp>
      <p:sp>
        <p:nvSpPr>
          <p:cNvPr id="81" name="Google Shape;81;p43"/>
          <p:cNvSpPr/>
          <p:nvPr/>
        </p:nvSpPr>
        <p:spPr>
          <a:xfrm>
            <a:off x="6183882" y="4229496"/>
            <a:ext cx="5475864" cy="977833"/>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Determinar los niveles de desempeño y evidencias con las cuales se verificará que se alcanzaron los aprendizajes propuestos.</a:t>
            </a:r>
            <a:endParaRPr sz="1400" b="0" i="0" u="none" strike="noStrike" cap="none">
              <a:solidFill>
                <a:srgbClr val="002060"/>
              </a:solidFill>
              <a:latin typeface="Arial"/>
              <a:ea typeface="Arial"/>
              <a:cs typeface="Arial"/>
              <a:sym typeface="Arial"/>
            </a:endParaRPr>
          </a:p>
        </p:txBody>
      </p:sp>
      <p:sp>
        <p:nvSpPr>
          <p:cNvPr id="82" name="Google Shape;82;p43"/>
          <p:cNvSpPr/>
          <p:nvPr/>
        </p:nvSpPr>
        <p:spPr>
          <a:xfrm>
            <a:off x="6183882" y="5307540"/>
            <a:ext cx="5475864" cy="677796"/>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Guardar relación con las evidencias de aprendizaje y desarrollo. </a:t>
            </a:r>
            <a:endParaRPr sz="1400" b="0" i="0" u="none" strike="noStrike" cap="none">
              <a:solidFill>
                <a:srgbClr val="002060"/>
              </a:solidFill>
              <a:latin typeface="Arial"/>
              <a:ea typeface="Arial"/>
              <a:cs typeface="Arial"/>
              <a:sym typeface="Arial"/>
            </a:endParaRPr>
          </a:p>
        </p:txBody>
      </p:sp>
      <p:cxnSp>
        <p:nvCxnSpPr>
          <p:cNvPr id="83" name="Google Shape;83;p43"/>
          <p:cNvCxnSpPr/>
          <p:nvPr/>
        </p:nvCxnSpPr>
        <p:spPr>
          <a:xfrm rot="-5400000">
            <a:off x="5162156" y="3790666"/>
            <a:ext cx="1567800" cy="260100"/>
          </a:xfrm>
          <a:prstGeom prst="bentConnector3">
            <a:avLst>
              <a:gd name="adj1" fmla="val 99535"/>
            </a:avLst>
          </a:prstGeom>
          <a:noFill/>
          <a:ln w="9525" cap="flat" cmpd="sng">
            <a:solidFill>
              <a:srgbClr val="002060"/>
            </a:solidFill>
            <a:prstDash val="dash"/>
            <a:miter lim="800000"/>
            <a:headEnd type="none" w="sm" len="sm"/>
            <a:tailEnd type="none" w="sm" len="sm"/>
          </a:ln>
        </p:spPr>
      </p:cxnSp>
      <p:cxnSp>
        <p:nvCxnSpPr>
          <p:cNvPr id="84" name="Google Shape;84;p43"/>
          <p:cNvCxnSpPr>
            <a:endCxn id="82" idx="1"/>
          </p:cNvCxnSpPr>
          <p:nvPr/>
        </p:nvCxnSpPr>
        <p:spPr>
          <a:xfrm rot="-5400000" flipH="1">
            <a:off x="5474232" y="4936788"/>
            <a:ext cx="1051500" cy="367800"/>
          </a:xfrm>
          <a:prstGeom prst="bentConnector2">
            <a:avLst/>
          </a:prstGeom>
          <a:noFill/>
          <a:ln w="9525" cap="flat" cmpd="sng">
            <a:solidFill>
              <a:srgbClr val="002060"/>
            </a:solidFill>
            <a:prstDash val="dash"/>
            <a:miter lim="800000"/>
            <a:headEnd type="none" w="sm" len="sm"/>
            <a:tailEnd type="none" w="sm" len="sm"/>
          </a:ln>
        </p:spPr>
      </p:cxnSp>
      <p:cxnSp>
        <p:nvCxnSpPr>
          <p:cNvPr id="85" name="Google Shape;85;p43"/>
          <p:cNvCxnSpPr/>
          <p:nvPr/>
        </p:nvCxnSpPr>
        <p:spPr>
          <a:xfrm>
            <a:off x="5816006" y="3832563"/>
            <a:ext cx="274921" cy="0"/>
          </a:xfrm>
          <a:prstGeom prst="straightConnector1">
            <a:avLst/>
          </a:prstGeom>
          <a:noFill/>
          <a:ln w="9525" cap="flat" cmpd="sng">
            <a:solidFill>
              <a:srgbClr val="002060"/>
            </a:solidFill>
            <a:prstDash val="dash"/>
            <a:miter lim="800000"/>
            <a:headEnd type="none" w="sm" len="sm"/>
            <a:tailEnd type="none" w="sm" len="sm"/>
          </a:ln>
        </p:spPr>
      </p:cxnSp>
      <p:cxnSp>
        <p:nvCxnSpPr>
          <p:cNvPr id="86" name="Google Shape;86;p43"/>
          <p:cNvCxnSpPr/>
          <p:nvPr/>
        </p:nvCxnSpPr>
        <p:spPr>
          <a:xfrm>
            <a:off x="5836926" y="4704615"/>
            <a:ext cx="274921" cy="0"/>
          </a:xfrm>
          <a:prstGeom prst="straightConnector1">
            <a:avLst/>
          </a:prstGeom>
          <a:noFill/>
          <a:ln w="9525" cap="flat" cmpd="sng">
            <a:solidFill>
              <a:srgbClr val="002060"/>
            </a:solidFill>
            <a:prstDash val="dash"/>
            <a:miter lim="800000"/>
            <a:headEnd type="none" w="sm" len="sm"/>
            <a:tailEnd type="none" w="sm" len="sm"/>
          </a:ln>
        </p:spPr>
      </p:cxnSp>
      <p:sp>
        <p:nvSpPr>
          <p:cNvPr id="87" name="Google Shape;87;p43"/>
          <p:cNvSpPr/>
          <p:nvPr/>
        </p:nvSpPr>
        <p:spPr>
          <a:xfrm>
            <a:off x="454006" y="2563419"/>
            <a:ext cx="2887082" cy="3370153"/>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0" i="0" u="none" strike="noStrike" cap="none">
                <a:solidFill>
                  <a:srgbClr val="002060"/>
                </a:solidFill>
                <a:latin typeface="Arial"/>
                <a:ea typeface="Arial"/>
                <a:cs typeface="Arial"/>
                <a:sym typeface="Arial"/>
              </a:rPr>
              <a:t>Parámetros que el EE fija para emitir juicios de valor al evaluar.</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800"/>
              <a:buFont typeface="Arial"/>
              <a:buNone/>
            </a:pPr>
            <a:r>
              <a:rPr lang="es-CO" sz="1800" b="0" i="0" u="none" strike="noStrike" cap="none">
                <a:solidFill>
                  <a:srgbClr val="002060"/>
                </a:solidFill>
                <a:latin typeface="Arial"/>
                <a:ea typeface="Arial"/>
                <a:cs typeface="Arial"/>
                <a:sym typeface="Arial"/>
              </a:rPr>
              <a:t>Hay criterios de evaluación </a:t>
            </a:r>
            <a:r>
              <a:rPr lang="es-CO" sz="1800" b="1" i="0" u="none" strike="noStrike" cap="none">
                <a:solidFill>
                  <a:srgbClr val="002060"/>
                </a:solidFill>
                <a:latin typeface="Arial"/>
                <a:ea typeface="Arial"/>
                <a:cs typeface="Arial"/>
                <a:sym typeface="Arial"/>
              </a:rPr>
              <a:t>cuantitativos</a:t>
            </a:r>
            <a:r>
              <a:rPr lang="es-CO" sz="1800" b="0" i="0" u="none" strike="noStrike" cap="none">
                <a:solidFill>
                  <a:srgbClr val="002060"/>
                </a:solidFill>
                <a:latin typeface="Arial"/>
                <a:ea typeface="Arial"/>
                <a:cs typeface="Arial"/>
                <a:sym typeface="Arial"/>
              </a:rPr>
              <a:t> o asociados a una calificación o categoría y otros </a:t>
            </a:r>
            <a:r>
              <a:rPr lang="es-CO" sz="1800" b="1" i="0" u="none" strike="noStrike" cap="none">
                <a:solidFill>
                  <a:srgbClr val="002060"/>
                </a:solidFill>
                <a:latin typeface="Arial"/>
                <a:ea typeface="Arial"/>
                <a:cs typeface="Arial"/>
                <a:sym typeface="Arial"/>
              </a:rPr>
              <a:t>cualitativos</a:t>
            </a:r>
            <a:r>
              <a:rPr lang="es-CO" sz="1800" b="0" i="0" u="none" strike="noStrike" cap="none">
                <a:solidFill>
                  <a:srgbClr val="002060"/>
                </a:solidFill>
                <a:latin typeface="Arial"/>
                <a:ea typeface="Arial"/>
                <a:cs typeface="Arial"/>
                <a:sym typeface="Arial"/>
              </a:rPr>
              <a:t> que describen o informan sobre una situación o característica  particular.</a:t>
            </a:r>
            <a:endParaRPr sz="1400" b="0" i="0" u="none" strike="noStrike" cap="none">
              <a:solidFill>
                <a:srgbClr val="002060"/>
              </a:solidFill>
              <a:latin typeface="Arial"/>
              <a:ea typeface="Arial"/>
              <a:cs typeface="Arial"/>
              <a:sym typeface="Arial"/>
            </a:endParaRPr>
          </a:p>
        </p:txBody>
      </p:sp>
      <p:sp>
        <p:nvSpPr>
          <p:cNvPr id="88" name="Google Shape;88;p43"/>
          <p:cNvSpPr/>
          <p:nvPr/>
        </p:nvSpPr>
        <p:spPr>
          <a:xfrm>
            <a:off x="0" y="6174035"/>
            <a:ext cx="12192000" cy="584775"/>
          </a:xfrm>
          <a:prstGeom prst="rect">
            <a:avLst/>
          </a:prstGeom>
          <a:solidFill>
            <a:srgbClr val="7030A0"/>
          </a:solidFill>
          <a:ln w="19050" cap="flat" cmpd="sng">
            <a:solidFill>
              <a:srgbClr val="E4386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No todos los criterios de evaluación deben determinar la aprobación de las áreas, pueden establecerse criterios de seguimiento al aprendizaje cognitivo, desarrollo social, emocional, físico y personal. </a:t>
            </a:r>
            <a:endParaRPr sz="1400" b="0" i="0" u="none" strike="noStrike" cap="none">
              <a:solidFill>
                <a:schemeClr val="lt1"/>
              </a:solidFill>
              <a:latin typeface="Arial"/>
              <a:ea typeface="Arial"/>
              <a:cs typeface="Arial"/>
              <a:sym typeface="Arial"/>
            </a:endParaRPr>
          </a:p>
        </p:txBody>
      </p:sp>
      <p:sp>
        <p:nvSpPr>
          <p:cNvPr id="89" name="Google Shape;89;p43"/>
          <p:cNvSpPr/>
          <p:nvPr/>
        </p:nvSpPr>
        <p:spPr>
          <a:xfrm>
            <a:off x="553741" y="1876805"/>
            <a:ext cx="287129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s-CO" sz="1800" b="1" i="0" u="none" strike="noStrike" cap="none">
                <a:solidFill>
                  <a:srgbClr val="002060"/>
                </a:solidFill>
                <a:latin typeface="Arial"/>
                <a:ea typeface="Arial"/>
                <a:cs typeface="Arial"/>
                <a:sym typeface="Arial"/>
              </a:rPr>
              <a:t>Criterios de evaluación</a:t>
            </a:r>
            <a:endParaRPr sz="1800" b="0" i="0" u="none" strike="noStrike" cap="none">
              <a:solidFill>
                <a:srgbClr val="0020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44"/>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95" name="Google Shape;95;p44"/>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96" name="Google Shape;96;p44"/>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97" name="Google Shape;97;p44"/>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98" name="Google Shape;98;p44"/>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99" name="Google Shape;99;p44"/>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100" name="Google Shape;100;p44"/>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01" name="Google Shape;101;p44"/>
          <p:cNvSpPr/>
          <p:nvPr/>
        </p:nvSpPr>
        <p:spPr>
          <a:xfrm>
            <a:off x="0" y="1436509"/>
            <a:ext cx="12192000" cy="369332"/>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1. Los criterios de evaluación y promoción. </a:t>
            </a:r>
            <a:endParaRPr sz="1400" b="0" i="0" u="none" strike="noStrike" cap="none">
              <a:solidFill>
                <a:srgbClr val="002060"/>
              </a:solidFill>
              <a:latin typeface="Arial"/>
              <a:ea typeface="Arial"/>
              <a:cs typeface="Arial"/>
              <a:sym typeface="Arial"/>
            </a:endParaRPr>
          </a:p>
        </p:txBody>
      </p:sp>
      <p:sp>
        <p:nvSpPr>
          <p:cNvPr id="102" name="Google Shape;102;p44"/>
          <p:cNvSpPr/>
          <p:nvPr/>
        </p:nvSpPr>
        <p:spPr>
          <a:xfrm>
            <a:off x="553741" y="1876805"/>
            <a:ext cx="287129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s-CO" sz="1800" b="1" i="0" u="none" strike="noStrike" cap="none">
                <a:solidFill>
                  <a:srgbClr val="002060"/>
                </a:solidFill>
                <a:latin typeface="Arial"/>
                <a:ea typeface="Arial"/>
                <a:cs typeface="Arial"/>
                <a:sym typeface="Arial"/>
              </a:rPr>
              <a:t>Criterios de promoción</a:t>
            </a:r>
            <a:endParaRPr sz="1800" b="0" i="0" u="none" strike="noStrike" cap="none">
              <a:solidFill>
                <a:srgbClr val="002060"/>
              </a:solidFill>
              <a:latin typeface="Arial"/>
              <a:ea typeface="Arial"/>
              <a:cs typeface="Arial"/>
              <a:sym typeface="Arial"/>
            </a:endParaRPr>
          </a:p>
        </p:txBody>
      </p:sp>
      <p:sp>
        <p:nvSpPr>
          <p:cNvPr id="103" name="Google Shape;103;p44"/>
          <p:cNvSpPr/>
          <p:nvPr/>
        </p:nvSpPr>
        <p:spPr>
          <a:xfrm rot="10800000" flipH="1">
            <a:off x="606588" y="2254223"/>
            <a:ext cx="1996208" cy="45719"/>
          </a:xfrm>
          <a:prstGeom prst="rect">
            <a:avLst/>
          </a:prstGeom>
          <a:solidFill>
            <a:srgbClr val="7030A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 name="Google Shape;104;p44"/>
          <p:cNvSpPr/>
          <p:nvPr/>
        </p:nvSpPr>
        <p:spPr>
          <a:xfrm>
            <a:off x="0" y="6116747"/>
            <a:ext cx="12191999" cy="584775"/>
          </a:xfrm>
          <a:prstGeom prst="rect">
            <a:avLst/>
          </a:prstGeom>
          <a:solidFill>
            <a:srgbClr val="7030A0"/>
          </a:solidFill>
          <a:ln w="19050" cap="flat" cmpd="sng">
            <a:solidFill>
              <a:srgbClr val="E4386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La promoción de un año escolar es la consolidación del proceso educativo de un estudiante que le permite al EE acreditar que aquel alcanzó los estándares institucionales para dicho grado.</a:t>
            </a:r>
            <a:endParaRPr sz="1400" b="0" i="0" u="none" strike="noStrike" cap="none">
              <a:solidFill>
                <a:srgbClr val="000000"/>
              </a:solidFill>
              <a:latin typeface="Arial"/>
              <a:ea typeface="Arial"/>
              <a:cs typeface="Arial"/>
              <a:sym typeface="Arial"/>
            </a:endParaRPr>
          </a:p>
        </p:txBody>
      </p:sp>
      <p:sp>
        <p:nvSpPr>
          <p:cNvPr id="105" name="Google Shape;105;p44"/>
          <p:cNvSpPr/>
          <p:nvPr/>
        </p:nvSpPr>
        <p:spPr>
          <a:xfrm>
            <a:off x="1885805" y="3175164"/>
            <a:ext cx="2166052" cy="1754326"/>
          </a:xfrm>
          <a:prstGeom prst="rect">
            <a:avLst/>
          </a:prstGeom>
          <a:solidFill>
            <a:schemeClr val="lt1"/>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0" i="0" u="none" strike="noStrike" cap="none">
                <a:solidFill>
                  <a:srgbClr val="002060"/>
                </a:solidFill>
                <a:latin typeface="Arial"/>
                <a:ea typeface="Arial"/>
                <a:cs typeface="Arial"/>
                <a:sym typeface="Arial"/>
              </a:rPr>
              <a:t>Son reglas y condiciones que se establecen para promocionar un estudiante de un grado al siguiente. </a:t>
            </a:r>
            <a:endParaRPr sz="1800" b="0" i="0" u="none" strike="noStrike" cap="none">
              <a:solidFill>
                <a:srgbClr val="002060"/>
              </a:solidFill>
              <a:latin typeface="Calibri"/>
              <a:ea typeface="Calibri"/>
              <a:cs typeface="Calibri"/>
              <a:sym typeface="Calibri"/>
            </a:endParaRPr>
          </a:p>
        </p:txBody>
      </p:sp>
      <p:sp>
        <p:nvSpPr>
          <p:cNvPr id="106" name="Google Shape;106;p44"/>
          <p:cNvSpPr/>
          <p:nvPr/>
        </p:nvSpPr>
        <p:spPr>
          <a:xfrm>
            <a:off x="7839426" y="3104386"/>
            <a:ext cx="2073534" cy="621827"/>
          </a:xfrm>
          <a:prstGeom prst="roundRect">
            <a:avLst>
              <a:gd name="adj" fmla="val 16667"/>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Número de áreas aprobadas </a:t>
            </a:r>
            <a:endParaRPr sz="1400" b="0" i="0" u="none" strike="noStrike" cap="none">
              <a:solidFill>
                <a:schemeClr val="lt1"/>
              </a:solidFill>
              <a:latin typeface="Arial"/>
              <a:ea typeface="Arial"/>
              <a:cs typeface="Arial"/>
              <a:sym typeface="Arial"/>
            </a:endParaRPr>
          </a:p>
        </p:txBody>
      </p:sp>
      <p:sp>
        <p:nvSpPr>
          <p:cNvPr id="107" name="Google Shape;107;p44"/>
          <p:cNvSpPr/>
          <p:nvPr/>
        </p:nvSpPr>
        <p:spPr>
          <a:xfrm>
            <a:off x="7830266" y="4449935"/>
            <a:ext cx="2073534" cy="621827"/>
          </a:xfrm>
          <a:prstGeom prst="roundRect">
            <a:avLst>
              <a:gd name="adj" fmla="val 16667"/>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Porcentaje de asistencia</a:t>
            </a:r>
            <a:endParaRPr sz="1400" b="0" i="0" u="none" strike="noStrike" cap="none">
              <a:solidFill>
                <a:schemeClr val="lt1"/>
              </a:solidFill>
              <a:latin typeface="Arial"/>
              <a:ea typeface="Arial"/>
              <a:cs typeface="Arial"/>
              <a:sym typeface="Arial"/>
            </a:endParaRPr>
          </a:p>
        </p:txBody>
      </p:sp>
      <p:sp>
        <p:nvSpPr>
          <p:cNvPr id="108" name="Google Shape;108;p44"/>
          <p:cNvSpPr/>
          <p:nvPr/>
        </p:nvSpPr>
        <p:spPr>
          <a:xfrm>
            <a:off x="4807568" y="2468274"/>
            <a:ext cx="5599134" cy="3134540"/>
          </a:xfrm>
          <a:prstGeom prst="roundRect">
            <a:avLst>
              <a:gd name="adj" fmla="val 16667"/>
            </a:avLst>
          </a:prstGeom>
          <a:no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p:txBody>
      </p:sp>
      <p:grpSp>
        <p:nvGrpSpPr>
          <p:cNvPr id="109" name="Google Shape;109;p44"/>
          <p:cNvGrpSpPr/>
          <p:nvPr/>
        </p:nvGrpSpPr>
        <p:grpSpPr>
          <a:xfrm>
            <a:off x="5462198" y="3104386"/>
            <a:ext cx="1892647" cy="1892647"/>
            <a:chOff x="3168476" y="2463967"/>
            <a:chExt cx="1892647" cy="1892647"/>
          </a:xfrm>
        </p:grpSpPr>
        <p:sp>
          <p:nvSpPr>
            <p:cNvPr id="110" name="Google Shape;110;p44"/>
            <p:cNvSpPr/>
            <p:nvPr/>
          </p:nvSpPr>
          <p:spPr>
            <a:xfrm>
              <a:off x="3168476" y="2463967"/>
              <a:ext cx="1892647" cy="1892647"/>
            </a:xfrm>
            <a:prstGeom prst="ellipse">
              <a:avLst/>
            </a:prstGeom>
            <a:solidFill>
              <a:srgbClr val="7030A0"/>
            </a:solidFill>
            <a:ln w="1905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1" name="Google Shape;111;p44"/>
            <p:cNvSpPr txBox="1"/>
            <p:nvPr/>
          </p:nvSpPr>
          <p:spPr>
            <a:xfrm>
              <a:off x="3445648" y="2741139"/>
              <a:ext cx="1338303" cy="1338303"/>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14600" tIns="14600" rIns="14600" bIns="146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s-CO" sz="2300" b="1" i="0" u="none" strike="noStrike" cap="none">
                  <a:solidFill>
                    <a:schemeClr val="lt1"/>
                  </a:solidFill>
                  <a:latin typeface="Calibri"/>
                  <a:ea typeface="Calibri"/>
                  <a:cs typeface="Calibri"/>
                  <a:sym typeface="Calibri"/>
                </a:rPr>
                <a:t>Criterios Comunes</a:t>
              </a: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45"/>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17" name="Google Shape;117;p45"/>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118" name="Google Shape;118;p45"/>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19" name="Google Shape;119;p45"/>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120" name="Google Shape;120;p45"/>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21" name="Google Shape;121;p45"/>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122" name="Google Shape;122;p45"/>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23" name="Google Shape;123;p45"/>
          <p:cNvSpPr/>
          <p:nvPr/>
        </p:nvSpPr>
        <p:spPr>
          <a:xfrm>
            <a:off x="0" y="1436509"/>
            <a:ext cx="12192000" cy="369332"/>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1. Los criterios de evaluación y promoción. </a:t>
            </a:r>
            <a:endParaRPr sz="1400" b="0" i="0" u="none" strike="noStrike" cap="none">
              <a:solidFill>
                <a:srgbClr val="002060"/>
              </a:solidFill>
              <a:latin typeface="Arial"/>
              <a:ea typeface="Arial"/>
              <a:cs typeface="Arial"/>
              <a:sym typeface="Arial"/>
            </a:endParaRPr>
          </a:p>
        </p:txBody>
      </p:sp>
      <p:sp>
        <p:nvSpPr>
          <p:cNvPr id="124" name="Google Shape;124;p45"/>
          <p:cNvSpPr/>
          <p:nvPr/>
        </p:nvSpPr>
        <p:spPr>
          <a:xfrm>
            <a:off x="553741" y="1876805"/>
            <a:ext cx="7661791"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Recomendaciones para establecer los criterios de promoción </a:t>
            </a:r>
            <a:endParaRPr sz="1400" b="0" i="0" u="none" strike="noStrike" cap="none">
              <a:solidFill>
                <a:srgbClr val="000000"/>
              </a:solidFill>
              <a:latin typeface="Arial"/>
              <a:ea typeface="Arial"/>
              <a:cs typeface="Arial"/>
              <a:sym typeface="Arial"/>
            </a:endParaRPr>
          </a:p>
        </p:txBody>
      </p:sp>
      <p:sp>
        <p:nvSpPr>
          <p:cNvPr id="125" name="Google Shape;125;p45"/>
          <p:cNvSpPr/>
          <p:nvPr/>
        </p:nvSpPr>
        <p:spPr>
          <a:xfrm rot="10800000" flipH="1">
            <a:off x="663447" y="2252659"/>
            <a:ext cx="1996208" cy="45719"/>
          </a:xfrm>
          <a:prstGeom prst="rect">
            <a:avLst/>
          </a:prstGeom>
          <a:solidFill>
            <a:srgbClr val="7030A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45"/>
          <p:cNvSpPr/>
          <p:nvPr/>
        </p:nvSpPr>
        <p:spPr>
          <a:xfrm>
            <a:off x="5443547" y="3117505"/>
            <a:ext cx="5502493" cy="729504"/>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Grupos de estudiantes con determinadas características.</a:t>
            </a:r>
            <a:endParaRPr sz="16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2060"/>
              </a:solidFill>
              <a:latin typeface="Arial"/>
              <a:ea typeface="Arial"/>
              <a:cs typeface="Arial"/>
              <a:sym typeface="Arial"/>
            </a:endParaRPr>
          </a:p>
        </p:txBody>
      </p:sp>
      <p:sp>
        <p:nvSpPr>
          <p:cNvPr id="127" name="Google Shape;127;p45"/>
          <p:cNvSpPr/>
          <p:nvPr/>
        </p:nvSpPr>
        <p:spPr>
          <a:xfrm>
            <a:off x="5490317" y="4027948"/>
            <a:ext cx="5455724" cy="937064"/>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Pueden ser diferenciados por grados, niveles educativos (número de áreas en primaria y en secundaria) y  por Modelos Educativos Flexibles.</a:t>
            </a:r>
            <a:endParaRPr sz="1600" b="0" i="0" u="none" strike="noStrike" cap="none">
              <a:solidFill>
                <a:srgbClr val="002060"/>
              </a:solidFill>
              <a:latin typeface="Arial"/>
              <a:ea typeface="Arial"/>
              <a:cs typeface="Arial"/>
              <a:sym typeface="Arial"/>
            </a:endParaRPr>
          </a:p>
        </p:txBody>
      </p:sp>
      <p:cxnSp>
        <p:nvCxnSpPr>
          <p:cNvPr id="128" name="Google Shape;128;p45"/>
          <p:cNvCxnSpPr>
            <a:endCxn id="126" idx="1"/>
          </p:cNvCxnSpPr>
          <p:nvPr/>
        </p:nvCxnSpPr>
        <p:spPr>
          <a:xfrm rot="-5400000">
            <a:off x="4834547" y="3834757"/>
            <a:ext cx="961500" cy="256500"/>
          </a:xfrm>
          <a:prstGeom prst="bentConnector2">
            <a:avLst/>
          </a:prstGeom>
          <a:noFill/>
          <a:ln w="9525" cap="flat" cmpd="sng">
            <a:solidFill>
              <a:srgbClr val="7030A0"/>
            </a:solidFill>
            <a:prstDash val="dash"/>
            <a:miter lim="800000"/>
            <a:headEnd type="none" w="sm" len="sm"/>
            <a:tailEnd type="none" w="sm" len="sm"/>
          </a:ln>
        </p:spPr>
      </p:cxnSp>
      <p:cxnSp>
        <p:nvCxnSpPr>
          <p:cNvPr id="129" name="Google Shape;129;p45"/>
          <p:cNvCxnSpPr/>
          <p:nvPr/>
        </p:nvCxnSpPr>
        <p:spPr>
          <a:xfrm>
            <a:off x="5187102" y="4481156"/>
            <a:ext cx="274921" cy="0"/>
          </a:xfrm>
          <a:prstGeom prst="straightConnector1">
            <a:avLst/>
          </a:prstGeom>
          <a:noFill/>
          <a:ln w="9525" cap="flat" cmpd="sng">
            <a:solidFill>
              <a:srgbClr val="7030A0"/>
            </a:solidFill>
            <a:prstDash val="dash"/>
            <a:miter lim="800000"/>
            <a:headEnd type="none" w="sm" len="sm"/>
            <a:tailEnd type="none" w="sm" len="sm"/>
          </a:ln>
        </p:spPr>
      </p:cxnSp>
      <p:sp>
        <p:nvSpPr>
          <p:cNvPr id="130" name="Google Shape;130;p45"/>
          <p:cNvSpPr/>
          <p:nvPr/>
        </p:nvSpPr>
        <p:spPr>
          <a:xfrm>
            <a:off x="0" y="6130395"/>
            <a:ext cx="12192000" cy="584775"/>
          </a:xfrm>
          <a:prstGeom prst="rect">
            <a:avLst/>
          </a:prstGeom>
          <a:solidFill>
            <a:srgbClr val="7030A0"/>
          </a:solidFill>
          <a:ln w="19050" cap="flat" cmpd="sng">
            <a:solidFill>
              <a:srgbClr val="E4386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Los criterios para la promoción anticipada deberán ser definidos y explícitos en el SIEE, así como los tiempos y el proceso que debe seguirse para su aplicación, en coherencia con lo que está establecido en la ley y el mismo SIEE.</a:t>
            </a:r>
            <a:endParaRPr sz="1400" b="0" i="0" u="none" strike="noStrike" cap="none">
              <a:solidFill>
                <a:srgbClr val="000000"/>
              </a:solidFill>
              <a:latin typeface="Arial"/>
              <a:ea typeface="Arial"/>
              <a:cs typeface="Arial"/>
              <a:sym typeface="Arial"/>
            </a:endParaRPr>
          </a:p>
        </p:txBody>
      </p:sp>
      <p:sp>
        <p:nvSpPr>
          <p:cNvPr id="131" name="Google Shape;131;p45"/>
          <p:cNvSpPr/>
          <p:nvPr/>
        </p:nvSpPr>
        <p:spPr>
          <a:xfrm>
            <a:off x="1816934" y="3674103"/>
            <a:ext cx="2558117" cy="769654"/>
          </a:xfrm>
          <a:prstGeom prst="roundRect">
            <a:avLst>
              <a:gd name="adj" fmla="val 16667"/>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CO" sz="1600" b="1" i="0" u="none" strike="noStrike" cap="none">
                <a:solidFill>
                  <a:schemeClr val="lt1"/>
                </a:solidFill>
                <a:latin typeface="Arial"/>
                <a:ea typeface="Arial"/>
                <a:cs typeface="Arial"/>
                <a:sym typeface="Arial"/>
              </a:rPr>
              <a:t>Criterios de promoción </a:t>
            </a:r>
            <a:endParaRPr sz="1600" b="1"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46"/>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37" name="Google Shape;137;p46"/>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138" name="Google Shape;138;p46"/>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39" name="Google Shape;139;p46"/>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140" name="Google Shape;140;p46"/>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1" name="Google Shape;141;p46"/>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142" name="Google Shape;142;p46"/>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3" name="Google Shape;143;p46"/>
          <p:cNvSpPr/>
          <p:nvPr/>
        </p:nvSpPr>
        <p:spPr>
          <a:xfrm>
            <a:off x="0" y="1643914"/>
            <a:ext cx="12192000" cy="369332"/>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2.	La escala de valoración institucional y su respectiva equivalencia con la escala nacional.</a:t>
            </a:r>
            <a:endParaRPr sz="1400" b="0" i="0" u="none" strike="noStrike" cap="none">
              <a:solidFill>
                <a:srgbClr val="002060"/>
              </a:solidFill>
              <a:latin typeface="Arial"/>
              <a:ea typeface="Arial"/>
              <a:cs typeface="Arial"/>
              <a:sym typeface="Arial"/>
            </a:endParaRPr>
          </a:p>
        </p:txBody>
      </p:sp>
      <p:sp>
        <p:nvSpPr>
          <p:cNvPr id="144" name="Google Shape;144;p46"/>
          <p:cNvSpPr/>
          <p:nvPr/>
        </p:nvSpPr>
        <p:spPr>
          <a:xfrm>
            <a:off x="0" y="5910276"/>
            <a:ext cx="12192000" cy="830997"/>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Las escalas que usen los Establecimientos Educativos pueden ser numéricas (sin importar el rango de números), nominales con letras o nombres, colores, símbolos, entre otras, siempre y cuando guarden relación y presenten su equivalencia con los cuatro niveles de desempeño de la escala nacional.</a:t>
            </a:r>
            <a:endParaRPr sz="1400" b="0" i="0" u="none" strike="noStrike" cap="none">
              <a:solidFill>
                <a:schemeClr val="lt1"/>
              </a:solidFill>
              <a:latin typeface="Arial"/>
              <a:ea typeface="Arial"/>
              <a:cs typeface="Arial"/>
              <a:sym typeface="Arial"/>
            </a:endParaRPr>
          </a:p>
        </p:txBody>
      </p:sp>
      <p:sp>
        <p:nvSpPr>
          <p:cNvPr id="145" name="Google Shape;145;p46"/>
          <p:cNvSpPr/>
          <p:nvPr/>
        </p:nvSpPr>
        <p:spPr>
          <a:xfrm>
            <a:off x="7441617" y="2646670"/>
            <a:ext cx="2930612" cy="46759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002060"/>
                </a:solidFill>
                <a:latin typeface="Arial"/>
                <a:ea typeface="Arial"/>
                <a:cs typeface="Arial"/>
                <a:sym typeface="Arial"/>
              </a:rPr>
              <a:t>Superior</a:t>
            </a:r>
            <a:endParaRPr sz="1400" b="0" i="0" u="none" strike="noStrike" cap="none">
              <a:solidFill>
                <a:srgbClr val="002060"/>
              </a:solidFill>
              <a:latin typeface="Arial"/>
              <a:ea typeface="Arial"/>
              <a:cs typeface="Arial"/>
              <a:sym typeface="Arial"/>
            </a:endParaRPr>
          </a:p>
        </p:txBody>
      </p:sp>
      <p:sp>
        <p:nvSpPr>
          <p:cNvPr id="146" name="Google Shape;146;p46"/>
          <p:cNvSpPr/>
          <p:nvPr/>
        </p:nvSpPr>
        <p:spPr>
          <a:xfrm>
            <a:off x="7441617" y="3268572"/>
            <a:ext cx="2930612" cy="46759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002060"/>
                </a:solidFill>
                <a:latin typeface="Arial"/>
                <a:ea typeface="Arial"/>
                <a:cs typeface="Arial"/>
                <a:sym typeface="Arial"/>
              </a:rPr>
              <a:t>Alto</a:t>
            </a:r>
            <a:endParaRPr sz="1400" b="0" i="0" u="none" strike="noStrike" cap="none">
              <a:solidFill>
                <a:srgbClr val="002060"/>
              </a:solidFill>
              <a:latin typeface="Arial"/>
              <a:ea typeface="Arial"/>
              <a:cs typeface="Arial"/>
              <a:sym typeface="Arial"/>
            </a:endParaRPr>
          </a:p>
        </p:txBody>
      </p:sp>
      <p:sp>
        <p:nvSpPr>
          <p:cNvPr id="147" name="Google Shape;147;p46"/>
          <p:cNvSpPr/>
          <p:nvPr/>
        </p:nvSpPr>
        <p:spPr>
          <a:xfrm>
            <a:off x="7481280" y="3907922"/>
            <a:ext cx="2877875" cy="467596"/>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002060"/>
                </a:solidFill>
                <a:latin typeface="Arial"/>
                <a:ea typeface="Arial"/>
                <a:cs typeface="Arial"/>
                <a:sym typeface="Arial"/>
              </a:rPr>
              <a:t>Básico</a:t>
            </a:r>
            <a:endParaRPr sz="1400" b="0" i="0" u="none" strike="noStrike" cap="none">
              <a:solidFill>
                <a:srgbClr val="002060"/>
              </a:solidFill>
              <a:latin typeface="Arial"/>
              <a:ea typeface="Arial"/>
              <a:cs typeface="Arial"/>
              <a:sym typeface="Arial"/>
            </a:endParaRPr>
          </a:p>
        </p:txBody>
      </p:sp>
      <p:sp>
        <p:nvSpPr>
          <p:cNvPr id="148" name="Google Shape;148;p46"/>
          <p:cNvSpPr/>
          <p:nvPr/>
        </p:nvSpPr>
        <p:spPr>
          <a:xfrm>
            <a:off x="7494354" y="4519511"/>
            <a:ext cx="2877875" cy="414601"/>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002060"/>
                </a:solidFill>
                <a:latin typeface="Arial"/>
                <a:ea typeface="Arial"/>
                <a:cs typeface="Arial"/>
                <a:sym typeface="Arial"/>
              </a:rPr>
              <a:t>Bajo (Reprueba)</a:t>
            </a:r>
            <a:endParaRPr sz="1400" b="0" i="0" u="none" strike="noStrike" cap="none">
              <a:solidFill>
                <a:srgbClr val="002060"/>
              </a:solidFill>
              <a:latin typeface="Arial"/>
              <a:ea typeface="Arial"/>
              <a:cs typeface="Arial"/>
              <a:sym typeface="Arial"/>
            </a:endParaRPr>
          </a:p>
        </p:txBody>
      </p:sp>
      <p:cxnSp>
        <p:nvCxnSpPr>
          <p:cNvPr id="149" name="Google Shape;149;p46"/>
          <p:cNvCxnSpPr/>
          <p:nvPr/>
        </p:nvCxnSpPr>
        <p:spPr>
          <a:xfrm rot="-5400000">
            <a:off x="6898977" y="3093929"/>
            <a:ext cx="663900" cy="260100"/>
          </a:xfrm>
          <a:prstGeom prst="bentConnector3">
            <a:avLst>
              <a:gd name="adj1" fmla="val 97174"/>
            </a:avLst>
          </a:prstGeom>
          <a:noFill/>
          <a:ln w="9525" cap="flat" cmpd="sng">
            <a:solidFill>
              <a:srgbClr val="7030A0"/>
            </a:solidFill>
            <a:prstDash val="dash"/>
            <a:miter lim="800000"/>
            <a:headEnd type="none" w="sm" len="sm"/>
            <a:tailEnd type="none" w="sm" len="sm"/>
          </a:ln>
        </p:spPr>
      </p:cxnSp>
      <p:cxnSp>
        <p:nvCxnSpPr>
          <p:cNvPr id="150" name="Google Shape;150;p46"/>
          <p:cNvCxnSpPr>
            <a:endCxn id="148" idx="1"/>
          </p:cNvCxnSpPr>
          <p:nvPr/>
        </p:nvCxnSpPr>
        <p:spPr>
          <a:xfrm rot="-5400000" flipH="1">
            <a:off x="6727704" y="3960162"/>
            <a:ext cx="1140600" cy="392700"/>
          </a:xfrm>
          <a:prstGeom prst="bentConnector2">
            <a:avLst/>
          </a:prstGeom>
          <a:noFill/>
          <a:ln w="9525" cap="flat" cmpd="sng">
            <a:solidFill>
              <a:srgbClr val="7030A0"/>
            </a:solidFill>
            <a:prstDash val="dash"/>
            <a:miter lim="800000"/>
            <a:headEnd type="none" w="sm" len="sm"/>
            <a:tailEnd type="none" w="sm" len="sm"/>
          </a:ln>
        </p:spPr>
      </p:cxnSp>
      <p:cxnSp>
        <p:nvCxnSpPr>
          <p:cNvPr id="151" name="Google Shape;151;p46"/>
          <p:cNvCxnSpPr/>
          <p:nvPr/>
        </p:nvCxnSpPr>
        <p:spPr>
          <a:xfrm>
            <a:off x="7100877" y="3537542"/>
            <a:ext cx="331380" cy="0"/>
          </a:xfrm>
          <a:prstGeom prst="straightConnector1">
            <a:avLst/>
          </a:prstGeom>
          <a:noFill/>
          <a:ln w="9525" cap="flat" cmpd="sng">
            <a:solidFill>
              <a:srgbClr val="7030A0"/>
            </a:solidFill>
            <a:prstDash val="dash"/>
            <a:miter lim="800000"/>
            <a:headEnd type="none" w="sm" len="sm"/>
            <a:tailEnd type="none" w="sm" len="sm"/>
          </a:ln>
        </p:spPr>
      </p:cxnSp>
      <p:cxnSp>
        <p:nvCxnSpPr>
          <p:cNvPr id="152" name="Google Shape;152;p46"/>
          <p:cNvCxnSpPr/>
          <p:nvPr/>
        </p:nvCxnSpPr>
        <p:spPr>
          <a:xfrm>
            <a:off x="7121798" y="4145057"/>
            <a:ext cx="331380" cy="0"/>
          </a:xfrm>
          <a:prstGeom prst="straightConnector1">
            <a:avLst/>
          </a:prstGeom>
          <a:noFill/>
          <a:ln w="9525" cap="flat" cmpd="sng">
            <a:solidFill>
              <a:srgbClr val="7030A0"/>
            </a:solidFill>
            <a:prstDash val="dash"/>
            <a:miter lim="800000"/>
            <a:headEnd type="none" w="sm" len="sm"/>
            <a:tailEnd type="none" w="sm" len="sm"/>
          </a:ln>
        </p:spPr>
      </p:cxnSp>
      <p:sp>
        <p:nvSpPr>
          <p:cNvPr id="153" name="Google Shape;153;p46"/>
          <p:cNvSpPr/>
          <p:nvPr/>
        </p:nvSpPr>
        <p:spPr>
          <a:xfrm>
            <a:off x="4223636" y="3461634"/>
            <a:ext cx="2416934" cy="621827"/>
          </a:xfrm>
          <a:prstGeom prst="roundRect">
            <a:avLst>
              <a:gd name="adj" fmla="val 16667"/>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chemeClr val="lt1"/>
                </a:solidFill>
                <a:latin typeface="Arial"/>
                <a:ea typeface="Arial"/>
                <a:cs typeface="Arial"/>
                <a:sym typeface="Arial"/>
              </a:rPr>
              <a:t>Desempeños</a:t>
            </a:r>
            <a:endParaRPr sz="1400" b="1" i="0" u="none" strike="noStrike" cap="none">
              <a:solidFill>
                <a:schemeClr val="lt1"/>
              </a:solidFill>
              <a:latin typeface="Arial"/>
              <a:ea typeface="Arial"/>
              <a:cs typeface="Arial"/>
              <a:sym typeface="Arial"/>
            </a:endParaRPr>
          </a:p>
        </p:txBody>
      </p:sp>
      <p:grpSp>
        <p:nvGrpSpPr>
          <p:cNvPr id="154" name="Google Shape;154;p46"/>
          <p:cNvGrpSpPr/>
          <p:nvPr/>
        </p:nvGrpSpPr>
        <p:grpSpPr>
          <a:xfrm>
            <a:off x="1807114" y="2811545"/>
            <a:ext cx="1892647" cy="1892647"/>
            <a:chOff x="3168476" y="2463967"/>
            <a:chExt cx="1892647" cy="1892647"/>
          </a:xfrm>
        </p:grpSpPr>
        <p:sp>
          <p:nvSpPr>
            <p:cNvPr id="155" name="Google Shape;155;p46"/>
            <p:cNvSpPr/>
            <p:nvPr/>
          </p:nvSpPr>
          <p:spPr>
            <a:xfrm>
              <a:off x="3168476" y="2463967"/>
              <a:ext cx="1892647" cy="1892647"/>
            </a:xfrm>
            <a:prstGeom prst="ellipse">
              <a:avLst/>
            </a:prstGeom>
            <a:solidFill>
              <a:srgbClr val="7030A0"/>
            </a:solidFill>
            <a:ln w="19050" cap="flat" cmpd="sng">
              <a:solidFill>
                <a:srgbClr val="7030A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6" name="Google Shape;156;p46"/>
            <p:cNvSpPr txBox="1"/>
            <p:nvPr/>
          </p:nvSpPr>
          <p:spPr>
            <a:xfrm>
              <a:off x="3445648" y="2741139"/>
              <a:ext cx="1338303" cy="1338303"/>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14600" tIns="14600" rIns="14600" bIns="146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s-CO" sz="2300" b="1" i="0" u="none" strike="noStrike" cap="none">
                  <a:solidFill>
                    <a:schemeClr val="lt1"/>
                  </a:solidFill>
                  <a:latin typeface="Calibri"/>
                  <a:ea typeface="Calibri"/>
                  <a:cs typeface="Calibri"/>
                  <a:sym typeface="Calibri"/>
                </a:rPr>
                <a:t>Escala Nacional vigente </a:t>
              </a: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47"/>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2" name="Google Shape;162;p47"/>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163" name="Google Shape;163;p47"/>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4" name="Google Shape;164;p47"/>
          <p:cNvSpPr txBox="1"/>
          <p:nvPr/>
        </p:nvSpPr>
        <p:spPr>
          <a:xfrm>
            <a:off x="1263618" y="374645"/>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165" name="Google Shape;165;p47"/>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6" name="Google Shape;166;p47"/>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167" name="Google Shape;167;p47"/>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8" name="Google Shape;168;p47"/>
          <p:cNvSpPr txBox="1"/>
          <p:nvPr/>
        </p:nvSpPr>
        <p:spPr>
          <a:xfrm>
            <a:off x="663447" y="1438912"/>
            <a:ext cx="4779786" cy="4001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Escala Nacional vigente </a:t>
            </a:r>
            <a:endParaRPr sz="1400" b="0" i="0" u="none" strike="noStrike" cap="none">
              <a:solidFill>
                <a:srgbClr val="002060"/>
              </a:solidFill>
              <a:latin typeface="Arial"/>
              <a:ea typeface="Arial"/>
              <a:cs typeface="Arial"/>
              <a:sym typeface="Arial"/>
            </a:endParaRPr>
          </a:p>
        </p:txBody>
      </p:sp>
      <p:sp>
        <p:nvSpPr>
          <p:cNvPr id="169" name="Google Shape;169;p47"/>
          <p:cNvSpPr/>
          <p:nvPr/>
        </p:nvSpPr>
        <p:spPr>
          <a:xfrm rot="10800000" flipH="1">
            <a:off x="664853" y="1793303"/>
            <a:ext cx="1996208" cy="45719"/>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graphicFrame>
        <p:nvGraphicFramePr>
          <p:cNvPr id="170" name="Google Shape;170;p47"/>
          <p:cNvGraphicFramePr/>
          <p:nvPr/>
        </p:nvGraphicFramePr>
        <p:xfrm>
          <a:off x="396650" y="2273931"/>
          <a:ext cx="3000000" cy="3000000"/>
        </p:xfrm>
        <a:graphic>
          <a:graphicData uri="http://schemas.openxmlformats.org/drawingml/2006/table">
            <a:tbl>
              <a:tblPr firstRow="1" bandRow="1">
                <a:noFill/>
                <a:tableStyleId>{C89E8E79-2762-4FEA-BECF-2553B7B4FC05}</a:tableStyleId>
              </a:tblPr>
              <a:tblGrid>
                <a:gridCol w="5436300">
                  <a:extLst>
                    <a:ext uri="{9D8B030D-6E8A-4147-A177-3AD203B41FA5}">
                      <a16:colId xmlns:a16="http://schemas.microsoft.com/office/drawing/2014/main" val="20000"/>
                    </a:ext>
                  </a:extLst>
                </a:gridCol>
                <a:gridCol w="5962400">
                  <a:extLst>
                    <a:ext uri="{9D8B030D-6E8A-4147-A177-3AD203B41FA5}">
                      <a16:colId xmlns:a16="http://schemas.microsoft.com/office/drawing/2014/main" val="20001"/>
                    </a:ext>
                  </a:extLst>
                </a:gridCol>
              </a:tblGrid>
              <a:tr h="203200">
                <a:tc>
                  <a:txBody>
                    <a:bodyPr/>
                    <a:lstStyle/>
                    <a:p>
                      <a:pPr marL="0" marR="0" lvl="0" indent="0" algn="ctr" rtl="0">
                        <a:lnSpc>
                          <a:spcPct val="100000"/>
                        </a:lnSpc>
                        <a:spcBef>
                          <a:spcPts val="0"/>
                        </a:spcBef>
                        <a:spcAft>
                          <a:spcPts val="0"/>
                        </a:spcAft>
                        <a:buClr>
                          <a:schemeClr val="lt1"/>
                        </a:buClr>
                        <a:buSzPts val="1600"/>
                        <a:buFont typeface="Arial"/>
                        <a:buNone/>
                      </a:pPr>
                      <a:r>
                        <a:rPr lang="es-CO" sz="1600" b="1" u="none" strike="noStrike" cap="none">
                          <a:solidFill>
                            <a:schemeClr val="lt1"/>
                          </a:solidFill>
                          <a:latin typeface="Arial"/>
                          <a:ea typeface="Arial"/>
                          <a:cs typeface="Arial"/>
                          <a:sym typeface="Arial"/>
                        </a:rPr>
                        <a:t>Consideraciones</a:t>
                      </a:r>
                      <a:endParaRPr sz="1800" u="none" strike="noStrike" cap="none"/>
                    </a:p>
                  </a:txBody>
                  <a:tcPr marL="91450" marR="91450" marT="45725" marB="45725" anchor="ctr">
                    <a:solidFill>
                      <a:srgbClr val="7030A0"/>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s-CO" sz="1600" b="1" u="none" strike="noStrike" cap="none">
                          <a:solidFill>
                            <a:schemeClr val="lt1"/>
                          </a:solidFill>
                          <a:latin typeface="Arial"/>
                          <a:ea typeface="Arial"/>
                          <a:cs typeface="Arial"/>
                          <a:sym typeface="Arial"/>
                        </a:rPr>
                        <a:t>Recomendaciones</a:t>
                      </a:r>
                      <a:endParaRPr sz="1800" u="none" strike="noStrike" cap="none"/>
                    </a:p>
                  </a:txBody>
                  <a:tcPr marL="91450" marR="91450" marT="45725" marB="45725" anchor="ctr">
                    <a:solidFill>
                      <a:srgbClr val="7030A0"/>
                    </a:solidFill>
                  </a:tcPr>
                </a:tc>
                <a:extLst>
                  <a:ext uri="{0D108BD9-81ED-4DB2-BD59-A6C34878D82A}">
                    <a16:rowId xmlns:a16="http://schemas.microsoft.com/office/drawing/2014/main" val="10000"/>
                  </a:ext>
                </a:extLst>
              </a:tr>
              <a:tr h="3846775">
                <a:tc>
                  <a:txBody>
                    <a:bodyPr/>
                    <a:lstStyle/>
                    <a:p>
                      <a:pPr marL="285750" marR="0" lvl="0" indent="-285750" algn="l" rtl="0">
                        <a:lnSpc>
                          <a:spcPct val="100000"/>
                        </a:lnSpc>
                        <a:spcBef>
                          <a:spcPts val="0"/>
                        </a:spcBef>
                        <a:spcAft>
                          <a:spcPts val="0"/>
                        </a:spcAft>
                        <a:buClr>
                          <a:srgbClr val="3F65AA"/>
                        </a:buClr>
                        <a:buSzPts val="1600"/>
                        <a:buFont typeface="Arial"/>
                        <a:buChar char="•"/>
                      </a:pPr>
                      <a:r>
                        <a:rPr lang="es-CO" sz="1600" u="none" strike="noStrike" cap="none">
                          <a:solidFill>
                            <a:srgbClr val="002060"/>
                          </a:solidFill>
                          <a:latin typeface="Arial"/>
                          <a:ea typeface="Arial"/>
                          <a:cs typeface="Arial"/>
                          <a:sym typeface="Arial"/>
                        </a:rPr>
                        <a:t>La escala de valoración es una herramienta que facilita los juicios sobre los desempeños de los estudiantes.</a:t>
                      </a:r>
                      <a:endParaRPr sz="1800" u="none" strike="noStrike" cap="none">
                        <a:solidFill>
                          <a:srgbClr val="002060"/>
                        </a:solidFill>
                      </a:endParaRPr>
                    </a:p>
                    <a:p>
                      <a:pPr marL="285750" marR="0" lvl="0" indent="-184150" algn="l" rtl="0">
                        <a:lnSpc>
                          <a:spcPct val="100000"/>
                        </a:lnSpc>
                        <a:spcBef>
                          <a:spcPts val="0"/>
                        </a:spcBef>
                        <a:spcAft>
                          <a:spcPts val="0"/>
                        </a:spcAft>
                        <a:buClr>
                          <a:schemeClr val="dk1"/>
                        </a:buClr>
                        <a:buSzPts val="1600"/>
                        <a:buFont typeface="Arial"/>
                        <a:buNone/>
                      </a:pPr>
                      <a:endParaRPr sz="160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3F65AA"/>
                        </a:buClr>
                        <a:buSzPts val="1600"/>
                        <a:buFont typeface="Arial"/>
                        <a:buChar char="•"/>
                      </a:pPr>
                      <a:r>
                        <a:rPr lang="es-CO" sz="1600" u="none" strike="noStrike" cap="none">
                          <a:solidFill>
                            <a:srgbClr val="002060"/>
                          </a:solidFill>
                          <a:latin typeface="Arial"/>
                          <a:ea typeface="Arial"/>
                          <a:cs typeface="Arial"/>
                          <a:sym typeface="Arial"/>
                        </a:rPr>
                        <a:t>Permite valorar el avance del estudiante con respecto a determinadas habilidades, conocimientos o destrezas, por lo cual los valores de la escala seleccionada deberán ser jerárquicos y ascendentes.</a:t>
                      </a:r>
                      <a:endParaRPr sz="1800" u="none" strike="noStrike" cap="none">
                        <a:solidFill>
                          <a:srgbClr val="002060"/>
                        </a:solidFill>
                      </a:endParaRPr>
                    </a:p>
                    <a:p>
                      <a:pPr marL="285750" marR="0" lvl="0" indent="-184150" algn="l" rtl="0">
                        <a:lnSpc>
                          <a:spcPct val="100000"/>
                        </a:lnSpc>
                        <a:spcBef>
                          <a:spcPts val="0"/>
                        </a:spcBef>
                        <a:spcAft>
                          <a:spcPts val="0"/>
                        </a:spcAft>
                        <a:buClr>
                          <a:schemeClr val="dk1"/>
                        </a:buClr>
                        <a:buSzPts val="1600"/>
                        <a:buFont typeface="Arial"/>
                        <a:buNone/>
                      </a:pPr>
                      <a:endParaRPr sz="160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3F65AA"/>
                        </a:buClr>
                        <a:buSzPts val="1600"/>
                        <a:buFont typeface="Arial"/>
                        <a:buChar char="•"/>
                      </a:pPr>
                      <a:r>
                        <a:rPr lang="es-CO" sz="1600" u="none" strike="noStrike" cap="none">
                          <a:solidFill>
                            <a:srgbClr val="002060"/>
                          </a:solidFill>
                          <a:latin typeface="Arial"/>
                          <a:ea typeface="Arial"/>
                          <a:cs typeface="Arial"/>
                          <a:sym typeface="Arial"/>
                        </a:rPr>
                        <a:t>Permite la sistematización del proceso evaluativo y la generación de los reportes con el nivel de avance, fortalezas, debilidades y recomendaciones.</a:t>
                      </a:r>
                      <a:endParaRPr sz="1800" u="none" strike="noStrike" cap="none">
                        <a:solidFill>
                          <a:srgbClr val="002060"/>
                        </a:solidFill>
                      </a:endParaRPr>
                    </a:p>
                  </a:txBody>
                  <a:tcPr marL="91450" marR="91450" marT="45725" marB="45725">
                    <a:solidFill>
                      <a:schemeClr val="lt1"/>
                    </a:solidFill>
                  </a:tcPr>
                </a:tc>
                <a:tc>
                  <a:txBody>
                    <a:bodyPr/>
                    <a:lstStyle/>
                    <a:p>
                      <a:pPr marL="285750" marR="0" lvl="0" indent="-285750" algn="l" rtl="0">
                        <a:lnSpc>
                          <a:spcPct val="100000"/>
                        </a:lnSpc>
                        <a:spcBef>
                          <a:spcPts val="0"/>
                        </a:spcBef>
                        <a:spcAft>
                          <a:spcPts val="0"/>
                        </a:spcAft>
                        <a:buClr>
                          <a:srgbClr val="3F65AA"/>
                        </a:buClr>
                        <a:buSzPts val="1600"/>
                        <a:buFont typeface="Arial"/>
                        <a:buChar char="•"/>
                      </a:pPr>
                      <a:r>
                        <a:rPr lang="es-CO" sz="1600" u="none" strike="noStrike" cap="none">
                          <a:solidFill>
                            <a:srgbClr val="002060"/>
                          </a:solidFill>
                          <a:latin typeface="Arial"/>
                          <a:ea typeface="Arial"/>
                          <a:cs typeface="Arial"/>
                          <a:sym typeface="Arial"/>
                        </a:rPr>
                        <a:t>Establecer, previo a la definición de la escala valorativa, por cada área o asignatura, los </a:t>
                      </a:r>
                      <a:r>
                        <a:rPr lang="es-CO" sz="1600" b="1" u="none" strike="noStrike" cap="none">
                          <a:solidFill>
                            <a:srgbClr val="002060"/>
                          </a:solidFill>
                          <a:latin typeface="Arial"/>
                          <a:ea typeface="Arial"/>
                          <a:cs typeface="Arial"/>
                          <a:sym typeface="Arial"/>
                        </a:rPr>
                        <a:t>niveles de desempeño</a:t>
                      </a:r>
                      <a:r>
                        <a:rPr lang="es-CO" sz="1600" u="none" strike="noStrike" cap="none">
                          <a:solidFill>
                            <a:srgbClr val="002060"/>
                          </a:solidFill>
                          <a:latin typeface="Arial"/>
                          <a:ea typeface="Arial"/>
                          <a:cs typeface="Arial"/>
                          <a:sym typeface="Arial"/>
                        </a:rPr>
                        <a:t>, los cuales deberán describir cómo una destreza o habilidad va de un nivel inferior a uno superior. </a:t>
                      </a:r>
                      <a:endParaRPr sz="1800" u="none" strike="noStrike" cap="none">
                        <a:solidFill>
                          <a:srgbClr val="002060"/>
                        </a:solidFill>
                      </a:endParaRPr>
                    </a:p>
                    <a:p>
                      <a:pPr marL="285750" marR="0" lvl="0" indent="-285750" algn="l" rtl="0">
                        <a:lnSpc>
                          <a:spcPct val="100000"/>
                        </a:lnSpc>
                        <a:spcBef>
                          <a:spcPts val="1200"/>
                        </a:spcBef>
                        <a:spcAft>
                          <a:spcPts val="0"/>
                        </a:spcAft>
                        <a:buClr>
                          <a:srgbClr val="3F65AA"/>
                        </a:buClr>
                        <a:buSzPts val="1600"/>
                        <a:buFont typeface="Arial"/>
                        <a:buChar char="•"/>
                      </a:pPr>
                      <a:r>
                        <a:rPr lang="es-CO" sz="1600" b="1" u="none" strike="noStrike" cap="none">
                          <a:solidFill>
                            <a:srgbClr val="002060"/>
                          </a:solidFill>
                          <a:latin typeface="Arial"/>
                          <a:ea typeface="Arial"/>
                          <a:cs typeface="Arial"/>
                          <a:sym typeface="Arial"/>
                        </a:rPr>
                        <a:t>Mantener un orden progresivo</a:t>
                      </a:r>
                      <a:r>
                        <a:rPr lang="es-CO" sz="1600" u="none" strike="noStrike" cap="none">
                          <a:solidFill>
                            <a:srgbClr val="002060"/>
                          </a:solidFill>
                          <a:latin typeface="Arial"/>
                          <a:ea typeface="Arial"/>
                          <a:cs typeface="Arial"/>
                          <a:sym typeface="Arial"/>
                        </a:rPr>
                        <a:t>, es decir, el nivel de desempeño superior deberá considerar los rasgos, las características y aspectos de los niveles que le anteceden. </a:t>
                      </a:r>
                      <a:endParaRPr sz="1800" u="none" strike="noStrike" cap="none">
                        <a:solidFill>
                          <a:srgbClr val="002060"/>
                        </a:solidFill>
                      </a:endParaRPr>
                    </a:p>
                    <a:p>
                      <a:pPr marL="285750" marR="0" lvl="0" indent="-285750" algn="l" rtl="0">
                        <a:lnSpc>
                          <a:spcPct val="100000"/>
                        </a:lnSpc>
                        <a:spcBef>
                          <a:spcPts val="1200"/>
                        </a:spcBef>
                        <a:spcAft>
                          <a:spcPts val="0"/>
                        </a:spcAft>
                        <a:buClr>
                          <a:srgbClr val="3F65AA"/>
                        </a:buClr>
                        <a:buSzPts val="1600"/>
                        <a:buFont typeface="Arial"/>
                        <a:buChar char="•"/>
                      </a:pPr>
                      <a:r>
                        <a:rPr lang="es-CO" sz="1600" u="none" strike="noStrike" cap="none">
                          <a:solidFill>
                            <a:srgbClr val="002060"/>
                          </a:solidFill>
                          <a:latin typeface="Arial"/>
                          <a:ea typeface="Arial"/>
                          <a:cs typeface="Arial"/>
                          <a:sym typeface="Arial"/>
                        </a:rPr>
                        <a:t>Considerar que al definir una escala de valoración no basta con determinar el tipo de escala que se usará (numérica, ordinal, cualitativa, icónica, entre otras), es importante garantizar que la seleccionada es la que </a:t>
                      </a:r>
                      <a:r>
                        <a:rPr lang="es-CO" sz="1600" b="1" u="none" strike="noStrike" cap="none">
                          <a:solidFill>
                            <a:srgbClr val="002060"/>
                          </a:solidFill>
                          <a:latin typeface="Arial"/>
                          <a:ea typeface="Arial"/>
                          <a:cs typeface="Arial"/>
                          <a:sym typeface="Arial"/>
                        </a:rPr>
                        <a:t>facilita la valoración </a:t>
                      </a:r>
                      <a:r>
                        <a:rPr lang="es-CO" sz="1600" u="none" strike="noStrike" cap="none">
                          <a:solidFill>
                            <a:srgbClr val="002060"/>
                          </a:solidFill>
                          <a:latin typeface="Arial"/>
                          <a:ea typeface="Arial"/>
                          <a:cs typeface="Arial"/>
                          <a:sym typeface="Arial"/>
                        </a:rPr>
                        <a:t>del desempeño de los estudiantes.</a:t>
                      </a:r>
                      <a:endParaRPr sz="1800" u="none" strike="noStrike" cap="none">
                        <a:solidFill>
                          <a:srgbClr val="002060"/>
                        </a:solidFill>
                      </a:endParaRPr>
                    </a:p>
                  </a:txBody>
                  <a:tcPr marL="91450" marR="91450" marT="45725" marB="457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p48"/>
          <p:cNvSpPr/>
          <p:nvPr/>
        </p:nvSpPr>
        <p:spPr>
          <a:xfrm>
            <a:off x="217447" y="430139"/>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6" name="Google Shape;176;p48"/>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177" name="Google Shape;177;p48"/>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78" name="Google Shape;178;p48"/>
          <p:cNvSpPr txBox="1"/>
          <p:nvPr/>
        </p:nvSpPr>
        <p:spPr>
          <a:xfrm>
            <a:off x="1263618" y="319354"/>
            <a:ext cx="69519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s-CO" sz="2400" b="1" i="0" u="none" strike="noStrike" cap="none">
                <a:solidFill>
                  <a:srgbClr val="002060"/>
                </a:solidFill>
                <a:latin typeface="Arial"/>
                <a:ea typeface="Arial"/>
                <a:cs typeface="Arial"/>
                <a:sym typeface="Arial"/>
              </a:rPr>
              <a:t>Sistema Institucional de Evaluación de Estudiantes –SIEE-</a:t>
            </a:r>
            <a:endParaRPr sz="1400" b="0" i="0" u="none" strike="noStrike" cap="none">
              <a:solidFill>
                <a:srgbClr val="000000"/>
              </a:solidFill>
              <a:latin typeface="Arial"/>
              <a:ea typeface="Arial"/>
              <a:cs typeface="Arial"/>
              <a:sym typeface="Arial"/>
            </a:endParaRPr>
          </a:p>
        </p:txBody>
      </p:sp>
      <p:sp>
        <p:nvSpPr>
          <p:cNvPr id="179" name="Google Shape;179;p48"/>
          <p:cNvSpPr/>
          <p:nvPr/>
        </p:nvSpPr>
        <p:spPr>
          <a:xfrm>
            <a:off x="217447" y="402004"/>
            <a:ext cx="892000" cy="8920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0" name="Google Shape;180;p48"/>
          <p:cNvSpPr txBox="1"/>
          <p:nvPr/>
        </p:nvSpPr>
        <p:spPr>
          <a:xfrm>
            <a:off x="217447" y="430139"/>
            <a:ext cx="892000" cy="892000"/>
          </a:xfrm>
          <a:prstGeom prst="rect">
            <a:avLst/>
          </a:prstGeom>
          <a:noFill/>
          <a:ln>
            <a:noFill/>
          </a:ln>
        </p:spPr>
        <p:txBody>
          <a:bodyPr spcFirstLastPara="1" wrap="square" lIns="121900" tIns="121900" rIns="121900" bIns="121900" anchor="b"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rgbClr val="E7E6E6"/>
              </a:solidFill>
              <a:latin typeface="Arial"/>
              <a:ea typeface="Arial"/>
              <a:cs typeface="Arial"/>
              <a:sym typeface="Arial"/>
            </a:endParaRPr>
          </a:p>
        </p:txBody>
      </p:sp>
      <p:sp>
        <p:nvSpPr>
          <p:cNvPr id="181" name="Google Shape;181;p48"/>
          <p:cNvSpPr/>
          <p:nvPr/>
        </p:nvSpPr>
        <p:spPr>
          <a:xfrm>
            <a:off x="1138018" y="463281"/>
            <a:ext cx="125600" cy="125600"/>
          </a:xfrm>
          <a:prstGeom prst="ellipse">
            <a:avLst/>
          </a:prstGeom>
          <a:solidFill>
            <a:srgbClr val="7030A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2" name="Google Shape;182;p48"/>
          <p:cNvSpPr txBox="1"/>
          <p:nvPr/>
        </p:nvSpPr>
        <p:spPr>
          <a:xfrm>
            <a:off x="332628" y="1650637"/>
            <a:ext cx="5854940" cy="3279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Seguimiento al desarrollo de los estudiantes </a:t>
            </a:r>
            <a:endParaRPr sz="1800" b="1" i="0" u="none" strike="noStrike" cap="none">
              <a:solidFill>
                <a:srgbClr val="002060"/>
              </a:solidFill>
              <a:latin typeface="Arial"/>
              <a:ea typeface="Arial"/>
              <a:cs typeface="Arial"/>
              <a:sym typeface="Arial"/>
            </a:endParaRPr>
          </a:p>
        </p:txBody>
      </p:sp>
      <p:sp>
        <p:nvSpPr>
          <p:cNvPr id="183" name="Google Shape;183;p48"/>
          <p:cNvSpPr/>
          <p:nvPr/>
        </p:nvSpPr>
        <p:spPr>
          <a:xfrm rot="10800000" flipH="1">
            <a:off x="441487" y="2048356"/>
            <a:ext cx="1996208" cy="45719"/>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84" name="Google Shape;184;p48"/>
          <p:cNvSpPr/>
          <p:nvPr/>
        </p:nvSpPr>
        <p:spPr>
          <a:xfrm>
            <a:off x="0" y="1218741"/>
            <a:ext cx="12192000" cy="369332"/>
          </a:xfrm>
          <a:prstGeom prst="rect">
            <a:avLst/>
          </a:prstGeom>
          <a:solidFill>
            <a:schemeClr val="lt1"/>
          </a:solidFill>
          <a:ln w="1905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CO" sz="1800" b="1" i="0" u="none" strike="noStrike" cap="none">
                <a:solidFill>
                  <a:srgbClr val="002060"/>
                </a:solidFill>
                <a:latin typeface="Arial"/>
                <a:ea typeface="Arial"/>
                <a:cs typeface="Arial"/>
                <a:sym typeface="Arial"/>
              </a:rPr>
              <a:t>3.	Las estrategias de valoración integral de los desempeños de los estudiantes. </a:t>
            </a:r>
            <a:endParaRPr sz="1400" b="0" i="0" u="none" strike="noStrike" cap="none">
              <a:solidFill>
                <a:srgbClr val="002060"/>
              </a:solidFill>
              <a:latin typeface="Arial"/>
              <a:ea typeface="Arial"/>
              <a:cs typeface="Arial"/>
              <a:sym typeface="Arial"/>
            </a:endParaRPr>
          </a:p>
        </p:txBody>
      </p:sp>
      <p:sp>
        <p:nvSpPr>
          <p:cNvPr id="185" name="Google Shape;185;p48"/>
          <p:cNvSpPr/>
          <p:nvPr/>
        </p:nvSpPr>
        <p:spPr>
          <a:xfrm>
            <a:off x="982707" y="3088270"/>
            <a:ext cx="2550154" cy="1477328"/>
          </a:xfrm>
          <a:prstGeom prst="rect">
            <a:avLst/>
          </a:prstGeom>
          <a:solidFill>
            <a:schemeClr val="lt1"/>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CO" sz="1800" b="0" i="0" u="none" strike="noStrike" cap="none">
                <a:solidFill>
                  <a:srgbClr val="002060"/>
                </a:solidFill>
                <a:latin typeface="Arial"/>
                <a:ea typeface="Arial"/>
                <a:cs typeface="Arial"/>
                <a:sym typeface="Arial"/>
              </a:rPr>
              <a:t>Estipule y describa el seguimiento al desarrollo de los estudiantes en sus diferentes dimensiones</a:t>
            </a:r>
            <a:endParaRPr sz="1800" b="0" i="0" u="none" strike="noStrike" cap="none">
              <a:solidFill>
                <a:srgbClr val="002060"/>
              </a:solidFill>
              <a:latin typeface="Arial"/>
              <a:ea typeface="Arial"/>
              <a:cs typeface="Arial"/>
              <a:sym typeface="Arial"/>
            </a:endParaRPr>
          </a:p>
        </p:txBody>
      </p:sp>
      <p:sp>
        <p:nvSpPr>
          <p:cNvPr id="186" name="Google Shape;186;p48"/>
          <p:cNvSpPr/>
          <p:nvPr/>
        </p:nvSpPr>
        <p:spPr>
          <a:xfrm>
            <a:off x="9164879" y="2155695"/>
            <a:ext cx="2319366" cy="1078133"/>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Competencias ciudadanas y los fines y objetivos de cada institución</a:t>
            </a:r>
            <a:endParaRPr sz="1400" b="0" i="0" u="none" strike="noStrike" cap="none">
              <a:solidFill>
                <a:srgbClr val="002060"/>
              </a:solidFill>
              <a:latin typeface="Arial"/>
              <a:ea typeface="Arial"/>
              <a:cs typeface="Arial"/>
              <a:sym typeface="Arial"/>
            </a:endParaRPr>
          </a:p>
        </p:txBody>
      </p:sp>
      <p:sp>
        <p:nvSpPr>
          <p:cNvPr id="187" name="Google Shape;187;p48"/>
          <p:cNvSpPr/>
          <p:nvPr/>
        </p:nvSpPr>
        <p:spPr>
          <a:xfrm>
            <a:off x="9124431" y="3471851"/>
            <a:ext cx="2400263" cy="54388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Educación en valores</a:t>
            </a:r>
            <a:endParaRPr sz="1600" b="0" i="0" u="none" strike="noStrike" cap="none">
              <a:solidFill>
                <a:srgbClr val="002060"/>
              </a:solidFill>
              <a:latin typeface="Arial"/>
              <a:ea typeface="Arial"/>
              <a:cs typeface="Arial"/>
              <a:sym typeface="Arial"/>
            </a:endParaRPr>
          </a:p>
        </p:txBody>
      </p:sp>
      <p:sp>
        <p:nvSpPr>
          <p:cNvPr id="188" name="Google Shape;188;p48"/>
          <p:cNvSpPr/>
          <p:nvPr/>
        </p:nvSpPr>
        <p:spPr>
          <a:xfrm>
            <a:off x="9099253" y="4297073"/>
            <a:ext cx="2450618" cy="548527"/>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Construcción de normas de convivencia</a:t>
            </a:r>
            <a:endParaRPr sz="1600" b="0" i="0" u="none" strike="noStrike" cap="none">
              <a:solidFill>
                <a:srgbClr val="002060"/>
              </a:solidFill>
              <a:latin typeface="Arial"/>
              <a:ea typeface="Arial"/>
              <a:cs typeface="Arial"/>
              <a:sym typeface="Arial"/>
            </a:endParaRPr>
          </a:p>
        </p:txBody>
      </p:sp>
      <p:sp>
        <p:nvSpPr>
          <p:cNvPr id="189" name="Google Shape;189;p48"/>
          <p:cNvSpPr/>
          <p:nvPr/>
        </p:nvSpPr>
        <p:spPr>
          <a:xfrm>
            <a:off x="9124432" y="5050278"/>
            <a:ext cx="2400263" cy="577232"/>
          </a:xfrm>
          <a:prstGeom prst="roundRect">
            <a:avLst>
              <a:gd name="adj" fmla="val 16667"/>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CO" sz="1600" b="0" i="0" u="none" strike="noStrike" cap="none">
                <a:solidFill>
                  <a:srgbClr val="002060"/>
                </a:solidFill>
                <a:latin typeface="Arial"/>
                <a:ea typeface="Arial"/>
                <a:cs typeface="Arial"/>
                <a:sym typeface="Arial"/>
              </a:rPr>
              <a:t>Evaluación de actitudes</a:t>
            </a:r>
            <a:endParaRPr sz="1600" b="0" i="0" u="none" strike="noStrike" cap="none">
              <a:solidFill>
                <a:srgbClr val="002060"/>
              </a:solidFill>
              <a:latin typeface="Arial"/>
              <a:ea typeface="Arial"/>
              <a:cs typeface="Arial"/>
              <a:sym typeface="Arial"/>
            </a:endParaRPr>
          </a:p>
        </p:txBody>
      </p:sp>
      <p:sp>
        <p:nvSpPr>
          <p:cNvPr id="190" name="Google Shape;190;p48"/>
          <p:cNvSpPr/>
          <p:nvPr/>
        </p:nvSpPr>
        <p:spPr>
          <a:xfrm>
            <a:off x="1" y="5908845"/>
            <a:ext cx="12192000" cy="830997"/>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CO" sz="1600" b="0" i="0" u="none" strike="noStrike" cap="none">
                <a:solidFill>
                  <a:schemeClr val="lt1"/>
                </a:solidFill>
                <a:latin typeface="Arial"/>
                <a:ea typeface="Arial"/>
                <a:cs typeface="Arial"/>
                <a:sym typeface="Arial"/>
              </a:rPr>
              <a:t>Las actitudes permiten vislumbrar futuros comportamientos a partir de lo que se siente o representa sobre alguna situación o aspecto particular. La construcción de normas de convivencia se relaciona con la comprensión, asimilación y desenvolvimiento de manera apropiada, creando un buen clima escolar. </a:t>
            </a:r>
            <a:endParaRPr sz="1400" b="0" i="0" u="none" strike="noStrike" cap="none">
              <a:solidFill>
                <a:schemeClr val="lt1"/>
              </a:solidFill>
              <a:latin typeface="Arial"/>
              <a:ea typeface="Arial"/>
              <a:cs typeface="Arial"/>
              <a:sym typeface="Arial"/>
            </a:endParaRPr>
          </a:p>
        </p:txBody>
      </p:sp>
      <p:grpSp>
        <p:nvGrpSpPr>
          <p:cNvPr id="191" name="Google Shape;191;p48"/>
          <p:cNvGrpSpPr/>
          <p:nvPr/>
        </p:nvGrpSpPr>
        <p:grpSpPr>
          <a:xfrm>
            <a:off x="4255385" y="1942511"/>
            <a:ext cx="3916895" cy="3781104"/>
            <a:chOff x="1048912" y="445"/>
            <a:chExt cx="3916895" cy="3781104"/>
          </a:xfrm>
        </p:grpSpPr>
        <p:sp>
          <p:nvSpPr>
            <p:cNvPr id="192" name="Google Shape;192;p48"/>
            <p:cNvSpPr/>
            <p:nvPr/>
          </p:nvSpPr>
          <p:spPr>
            <a:xfrm>
              <a:off x="2436137" y="445"/>
              <a:ext cx="1142444" cy="1142444"/>
            </a:xfrm>
            <a:prstGeom prst="ellipse">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3" name="Google Shape;193;p48"/>
            <p:cNvSpPr txBox="1"/>
            <p:nvPr/>
          </p:nvSpPr>
          <p:spPr>
            <a:xfrm>
              <a:off x="2603444" y="167752"/>
              <a:ext cx="807830" cy="807830"/>
            </a:xfrm>
            <a:prstGeom prst="rect">
              <a:avLst/>
            </a:prstGeom>
            <a:solidFill>
              <a:srgbClr val="7030A0"/>
            </a:solid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CO" sz="1400" b="0" i="0" u="none" strike="noStrike" cap="none">
                  <a:solidFill>
                    <a:schemeClr val="lt1"/>
                  </a:solidFill>
                  <a:latin typeface="Calibri"/>
                  <a:ea typeface="Calibri"/>
                  <a:cs typeface="Calibri"/>
                  <a:sym typeface="Calibri"/>
                </a:rPr>
                <a:t>Emocional</a:t>
              </a:r>
              <a:endParaRPr sz="1400" b="0" i="0" u="none" strike="noStrike" cap="none">
                <a:solidFill>
                  <a:schemeClr val="lt1"/>
                </a:solidFill>
                <a:latin typeface="Arial"/>
                <a:ea typeface="Arial"/>
                <a:cs typeface="Arial"/>
                <a:sym typeface="Arial"/>
              </a:endParaRPr>
            </a:p>
          </p:txBody>
        </p:sp>
        <p:sp>
          <p:nvSpPr>
            <p:cNvPr id="194" name="Google Shape;194;p48"/>
            <p:cNvSpPr/>
            <p:nvPr/>
          </p:nvSpPr>
          <p:spPr>
            <a:xfrm rot="2160000">
              <a:off x="3542379" y="877774"/>
              <a:ext cx="303298" cy="385574"/>
            </a:xfrm>
            <a:prstGeom prst="rightArrow">
              <a:avLst>
                <a:gd name="adj1" fmla="val 60000"/>
                <a:gd name="adj2" fmla="val 50000"/>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5" name="Google Shape;195;p48"/>
            <p:cNvSpPr txBox="1"/>
            <p:nvPr/>
          </p:nvSpPr>
          <p:spPr>
            <a:xfrm rot="2160000">
              <a:off x="3551068" y="928148"/>
              <a:ext cx="212309" cy="231344"/>
            </a:xfrm>
            <a:prstGeom prst="rect">
              <a:avLst/>
            </a:prstGeom>
            <a:solidFill>
              <a:srgbClr val="7030A0"/>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196" name="Google Shape;196;p48"/>
            <p:cNvSpPr/>
            <p:nvPr/>
          </p:nvSpPr>
          <p:spPr>
            <a:xfrm>
              <a:off x="3823363" y="1008324"/>
              <a:ext cx="1142444" cy="1142444"/>
            </a:xfrm>
            <a:prstGeom prst="ellipse">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48"/>
            <p:cNvSpPr txBox="1"/>
            <p:nvPr/>
          </p:nvSpPr>
          <p:spPr>
            <a:xfrm>
              <a:off x="3990670" y="1175631"/>
              <a:ext cx="807830" cy="807830"/>
            </a:xfrm>
            <a:prstGeom prst="rect">
              <a:avLst/>
            </a:prstGeom>
            <a:solidFill>
              <a:srgbClr val="7030A0"/>
            </a:solid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CO" sz="1400" b="0" i="0" u="none" strike="noStrike" cap="none">
                  <a:solidFill>
                    <a:schemeClr val="lt1"/>
                  </a:solidFill>
                  <a:latin typeface="Calibri"/>
                  <a:ea typeface="Calibri"/>
                  <a:cs typeface="Calibri"/>
                  <a:sym typeface="Calibri"/>
                </a:rPr>
                <a:t>Social </a:t>
              </a:r>
              <a:endParaRPr sz="1400" b="0" i="0" u="none" strike="noStrike" cap="none">
                <a:solidFill>
                  <a:schemeClr val="lt1"/>
                </a:solidFill>
                <a:latin typeface="Arial"/>
                <a:ea typeface="Arial"/>
                <a:cs typeface="Arial"/>
                <a:sym typeface="Arial"/>
              </a:endParaRPr>
            </a:p>
          </p:txBody>
        </p:sp>
        <p:sp>
          <p:nvSpPr>
            <p:cNvPr id="198" name="Google Shape;198;p48"/>
            <p:cNvSpPr/>
            <p:nvPr/>
          </p:nvSpPr>
          <p:spPr>
            <a:xfrm rot="6480000">
              <a:off x="3980652" y="2193985"/>
              <a:ext cx="303298" cy="385574"/>
            </a:xfrm>
            <a:prstGeom prst="rightArrow">
              <a:avLst>
                <a:gd name="adj1" fmla="val 60000"/>
                <a:gd name="adj2" fmla="val 50000"/>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9" name="Google Shape;199;p48"/>
            <p:cNvSpPr txBox="1"/>
            <p:nvPr/>
          </p:nvSpPr>
          <p:spPr>
            <a:xfrm rot="-4320000">
              <a:off x="4040205" y="2227832"/>
              <a:ext cx="212309" cy="231344"/>
            </a:xfrm>
            <a:prstGeom prst="rect">
              <a:avLst/>
            </a:prstGeom>
            <a:solidFill>
              <a:srgbClr val="7030A0"/>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200" name="Google Shape;200;p48"/>
            <p:cNvSpPr/>
            <p:nvPr/>
          </p:nvSpPr>
          <p:spPr>
            <a:xfrm>
              <a:off x="3293490" y="2639105"/>
              <a:ext cx="1142444" cy="1142444"/>
            </a:xfrm>
            <a:prstGeom prst="ellipse">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1" name="Google Shape;201;p48"/>
            <p:cNvSpPr txBox="1"/>
            <p:nvPr/>
          </p:nvSpPr>
          <p:spPr>
            <a:xfrm>
              <a:off x="3460797" y="2806412"/>
              <a:ext cx="807830" cy="807830"/>
            </a:xfrm>
            <a:prstGeom prst="rect">
              <a:avLst/>
            </a:prstGeom>
            <a:solidFill>
              <a:srgbClr val="7030A0"/>
            </a:solid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CO" sz="1400" b="0" i="0" u="none" strike="noStrike" cap="none">
                  <a:solidFill>
                    <a:schemeClr val="lt1"/>
                  </a:solidFill>
                  <a:latin typeface="Calibri"/>
                  <a:ea typeface="Calibri"/>
                  <a:cs typeface="Calibri"/>
                  <a:sym typeface="Calibri"/>
                </a:rPr>
                <a:t>Proyecto de Vida</a:t>
              </a:r>
              <a:endParaRPr sz="1400" b="0" i="0" u="none" strike="noStrike" cap="none">
                <a:solidFill>
                  <a:schemeClr val="lt1"/>
                </a:solidFill>
                <a:latin typeface="Arial"/>
                <a:ea typeface="Arial"/>
                <a:cs typeface="Arial"/>
                <a:sym typeface="Arial"/>
              </a:endParaRPr>
            </a:p>
          </p:txBody>
        </p:sp>
        <p:sp>
          <p:nvSpPr>
            <p:cNvPr id="202" name="Google Shape;202;p48"/>
            <p:cNvSpPr/>
            <p:nvPr/>
          </p:nvSpPr>
          <p:spPr>
            <a:xfrm rot="10800000">
              <a:off x="2864294" y="3017540"/>
              <a:ext cx="303298" cy="385574"/>
            </a:xfrm>
            <a:prstGeom prst="rightArrow">
              <a:avLst>
                <a:gd name="adj1" fmla="val 60000"/>
                <a:gd name="adj2" fmla="val 50000"/>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3" name="Google Shape;203;p48"/>
            <p:cNvSpPr txBox="1"/>
            <p:nvPr/>
          </p:nvSpPr>
          <p:spPr>
            <a:xfrm>
              <a:off x="2955283" y="3094655"/>
              <a:ext cx="212309" cy="231344"/>
            </a:xfrm>
            <a:prstGeom prst="rect">
              <a:avLst/>
            </a:prstGeom>
            <a:solidFill>
              <a:srgbClr val="7030A0"/>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204" name="Google Shape;204;p48"/>
            <p:cNvSpPr/>
            <p:nvPr/>
          </p:nvSpPr>
          <p:spPr>
            <a:xfrm>
              <a:off x="1578785" y="2639105"/>
              <a:ext cx="1142444" cy="1142444"/>
            </a:xfrm>
            <a:prstGeom prst="ellipse">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5" name="Google Shape;205;p48"/>
            <p:cNvSpPr txBox="1"/>
            <p:nvPr/>
          </p:nvSpPr>
          <p:spPr>
            <a:xfrm>
              <a:off x="1746092" y="2806412"/>
              <a:ext cx="807830" cy="807830"/>
            </a:xfrm>
            <a:prstGeom prst="rect">
              <a:avLst/>
            </a:prstGeom>
            <a:solidFill>
              <a:srgbClr val="7030A0"/>
            </a:solid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CO" sz="1400" b="0" i="0" u="none" strike="noStrike" cap="none">
                  <a:solidFill>
                    <a:schemeClr val="lt1"/>
                  </a:solidFill>
                  <a:latin typeface="Calibri"/>
                  <a:ea typeface="Calibri"/>
                  <a:cs typeface="Calibri"/>
                  <a:sym typeface="Calibri"/>
                </a:rPr>
                <a:t>Física</a:t>
              </a:r>
              <a:endParaRPr sz="1400" b="0" i="0" u="none" strike="noStrike" cap="none">
                <a:solidFill>
                  <a:schemeClr val="lt1"/>
                </a:solidFill>
                <a:latin typeface="Arial"/>
                <a:ea typeface="Arial"/>
                <a:cs typeface="Arial"/>
                <a:sym typeface="Arial"/>
              </a:endParaRPr>
            </a:p>
          </p:txBody>
        </p:sp>
        <p:sp>
          <p:nvSpPr>
            <p:cNvPr id="206" name="Google Shape;206;p48"/>
            <p:cNvSpPr/>
            <p:nvPr/>
          </p:nvSpPr>
          <p:spPr>
            <a:xfrm rot="-6480000">
              <a:off x="1736074" y="2210313"/>
              <a:ext cx="303298" cy="385574"/>
            </a:xfrm>
            <a:prstGeom prst="rightArrow">
              <a:avLst>
                <a:gd name="adj1" fmla="val 60000"/>
                <a:gd name="adj2" fmla="val 50000"/>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7" name="Google Shape;207;p48"/>
            <p:cNvSpPr txBox="1"/>
            <p:nvPr/>
          </p:nvSpPr>
          <p:spPr>
            <a:xfrm rot="4320000">
              <a:off x="1795627" y="2330696"/>
              <a:ext cx="212309" cy="231344"/>
            </a:xfrm>
            <a:prstGeom prst="rect">
              <a:avLst/>
            </a:prstGeom>
            <a:solidFill>
              <a:srgbClr val="7030A0"/>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b="0" i="0" u="none" strike="noStrike" cap="none">
                <a:solidFill>
                  <a:schemeClr val="lt1"/>
                </a:solidFill>
                <a:latin typeface="Calibri"/>
                <a:ea typeface="Calibri"/>
                <a:cs typeface="Calibri"/>
                <a:sym typeface="Calibri"/>
              </a:endParaRPr>
            </a:p>
          </p:txBody>
        </p:sp>
        <p:sp>
          <p:nvSpPr>
            <p:cNvPr id="208" name="Google Shape;208;p48"/>
            <p:cNvSpPr/>
            <p:nvPr/>
          </p:nvSpPr>
          <p:spPr>
            <a:xfrm>
              <a:off x="1048912" y="1008324"/>
              <a:ext cx="1142444" cy="1142444"/>
            </a:xfrm>
            <a:prstGeom prst="ellipse">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9" name="Google Shape;209;p48"/>
            <p:cNvSpPr txBox="1"/>
            <p:nvPr/>
          </p:nvSpPr>
          <p:spPr>
            <a:xfrm>
              <a:off x="1216219" y="1175631"/>
              <a:ext cx="807830" cy="807830"/>
            </a:xfrm>
            <a:prstGeom prst="rect">
              <a:avLst/>
            </a:prstGeom>
            <a:solidFill>
              <a:srgbClr val="7030A0"/>
            </a:solid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CO" sz="1400" b="0" i="0" u="none" strike="noStrike" cap="none">
                  <a:solidFill>
                    <a:schemeClr val="lt1"/>
                  </a:solidFill>
                  <a:latin typeface="Calibri"/>
                  <a:ea typeface="Calibri"/>
                  <a:cs typeface="Calibri"/>
                  <a:sym typeface="Calibri"/>
                </a:rPr>
                <a:t>Cognitiva </a:t>
              </a:r>
              <a:endParaRPr sz="1400" b="0" i="0" u="none" strike="noStrike" cap="none">
                <a:solidFill>
                  <a:schemeClr val="lt1"/>
                </a:solidFill>
                <a:latin typeface="Arial"/>
                <a:ea typeface="Arial"/>
                <a:cs typeface="Arial"/>
                <a:sym typeface="Arial"/>
              </a:endParaRPr>
            </a:p>
          </p:txBody>
        </p:sp>
        <p:sp>
          <p:nvSpPr>
            <p:cNvPr id="210" name="Google Shape;210;p48"/>
            <p:cNvSpPr/>
            <p:nvPr/>
          </p:nvSpPr>
          <p:spPr>
            <a:xfrm rot="-2160000">
              <a:off x="2155153" y="887865"/>
              <a:ext cx="303298" cy="385574"/>
            </a:xfrm>
            <a:prstGeom prst="rightArrow">
              <a:avLst>
                <a:gd name="adj1" fmla="val 60000"/>
                <a:gd name="adj2" fmla="val 50000"/>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1" name="Google Shape;211;p48"/>
            <p:cNvSpPr txBox="1"/>
            <p:nvPr/>
          </p:nvSpPr>
          <p:spPr>
            <a:xfrm rot="-2160000">
              <a:off x="2163842" y="991721"/>
              <a:ext cx="212309" cy="231344"/>
            </a:xfrm>
            <a:prstGeom prst="rect">
              <a:avLst/>
            </a:prstGeom>
            <a:solidFill>
              <a:srgbClr val="7030A0"/>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1_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2672</Words>
  <Application>Microsoft Office PowerPoint</Application>
  <PresentationFormat>Panorámica</PresentationFormat>
  <Paragraphs>256</Paragraphs>
  <Slides>26</Slides>
  <Notes>26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Work Sans</vt:lpstr>
      <vt:lpstr>Arial</vt:lpstr>
      <vt:lpstr>Calibri</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Alfonso Suarez Cediel</dc:creator>
  <cp:lastModifiedBy>CALIDA11</cp:lastModifiedBy>
  <cp:revision>1</cp:revision>
  <dcterms:created xsi:type="dcterms:W3CDTF">2018-12-12T16:12:35Z</dcterms:created>
  <dcterms:modified xsi:type="dcterms:W3CDTF">2023-08-29T16:14:51Z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0x01010039B770856D48A346AB3A8106F4A52AE0</vt:lpwstr>
  </property>
</Properties>
</file>