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83" r:id="rId4"/>
    <p:sldId id="282" r:id="rId5"/>
    <p:sldId id="285" r:id="rId6"/>
    <p:sldId id="269" r:id="rId7"/>
    <p:sldId id="270" r:id="rId8"/>
    <p:sldId id="257" r:id="rId9"/>
    <p:sldId id="258" r:id="rId10"/>
    <p:sldId id="286" r:id="rId11"/>
    <p:sldId id="280" r:id="rId12"/>
    <p:sldId id="287" r:id="rId13"/>
    <p:sldId id="288" r:id="rId14"/>
    <p:sldId id="275"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588" autoAdjust="0"/>
  </p:normalViewPr>
  <p:slideViewPr>
    <p:cSldViewPr>
      <p:cViewPr varScale="1">
        <p:scale>
          <a:sx n="115" d="100"/>
          <a:sy n="115" d="100"/>
        </p:scale>
        <p:origin x="1494"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267637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23595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3050709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365792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360781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3491390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157721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89241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352894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353447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C16B4F-8B44-44C4-AA18-23A482D747D2}" type="datetimeFigureOut">
              <a:rPr lang="es-CO" smtClean="0"/>
              <a:pPr/>
              <a:t>13/06/2019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9BDC41D-8365-4D33-AFA5-9A7A8C46270B}" type="slidenum">
              <a:rPr lang="es-CO" smtClean="0"/>
              <a:pPr/>
              <a:t>‹Nº›</a:t>
            </a:fld>
            <a:endParaRPr lang="es-CO"/>
          </a:p>
        </p:txBody>
      </p:sp>
    </p:spTree>
    <p:extLst>
      <p:ext uri="{BB962C8B-B14F-4D97-AF65-F5344CB8AC3E}">
        <p14:creationId xmlns:p14="http://schemas.microsoft.com/office/powerpoint/2010/main" val="2818469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16B4F-8B44-44C4-AA18-23A482D747D2}" type="datetimeFigureOut">
              <a:rPr lang="es-CO" smtClean="0"/>
              <a:pPr/>
              <a:t>13/06/2019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DC41D-8365-4D33-AFA5-9A7A8C46270B}" type="slidenum">
              <a:rPr lang="es-CO" smtClean="0"/>
              <a:pPr/>
              <a:t>‹Nº›</a:t>
            </a:fld>
            <a:endParaRPr lang="es-CO"/>
          </a:p>
        </p:txBody>
      </p:sp>
    </p:spTree>
    <p:extLst>
      <p:ext uri="{BB962C8B-B14F-4D97-AF65-F5344CB8AC3E}">
        <p14:creationId xmlns:p14="http://schemas.microsoft.com/office/powerpoint/2010/main" val="3990857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2.icfes.gov.co/docman/estudiantes-y-padres-de-familia/ejemplos-de-preguntas-2/ejemplos-de-preguntas-saber-11/5035-cuadernillo-de-preguntas-saber-11-lectura-critica/file?force-download=1"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reicfesinteractivo.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2.icfes.gov.co/estudiantes-y-padres/saber-11-estudiantes/cronograma-y-tarifas-saber-11"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pruebasabermagdalena@gmail.co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797021"/>
          </a:xfrm>
          <a:prstGeom prst="rect">
            <a:avLst/>
          </a:prstGeom>
        </p:spPr>
      </p:pic>
      <p:sp>
        <p:nvSpPr>
          <p:cNvPr id="3" name="2 Subtítulo"/>
          <p:cNvSpPr>
            <a:spLocks noGrp="1"/>
          </p:cNvSpPr>
          <p:nvPr>
            <p:ph type="subTitle" idx="1"/>
          </p:nvPr>
        </p:nvSpPr>
        <p:spPr>
          <a:xfrm>
            <a:off x="1371600" y="3886199"/>
            <a:ext cx="7086600" cy="1915175"/>
          </a:xfrm>
        </p:spPr>
        <p:txBody>
          <a:bodyPr>
            <a:normAutofit fontScale="40000" lnSpcReduction="20000"/>
          </a:bodyPr>
          <a:lstStyle/>
          <a:p>
            <a:endParaRPr lang="es-CO" sz="2000" b="1" dirty="0" smtClean="0">
              <a:solidFill>
                <a:schemeClr val="tx1"/>
              </a:solidFill>
            </a:endParaRPr>
          </a:p>
          <a:p>
            <a:endParaRPr lang="es-CO" sz="2000" b="1" dirty="0">
              <a:solidFill>
                <a:schemeClr val="tx1"/>
              </a:solidFill>
            </a:endParaRPr>
          </a:p>
          <a:p>
            <a:r>
              <a:rPr lang="es-CO" sz="2900" b="1" dirty="0" smtClean="0">
                <a:solidFill>
                  <a:schemeClr val="tx1"/>
                </a:solidFill>
              </a:rPr>
              <a:t>ROSA COTES DE ZÚÑIGA </a:t>
            </a:r>
          </a:p>
          <a:p>
            <a:r>
              <a:rPr lang="es-CO" sz="2900" dirty="0" smtClean="0">
                <a:solidFill>
                  <a:schemeClr val="tx1"/>
                </a:solidFill>
              </a:rPr>
              <a:t>Gobernadora</a:t>
            </a:r>
          </a:p>
          <a:p>
            <a:endParaRPr lang="es-CO" sz="2900" dirty="0" smtClean="0">
              <a:solidFill>
                <a:schemeClr val="tx1"/>
              </a:solidFill>
            </a:endParaRPr>
          </a:p>
          <a:p>
            <a:r>
              <a:rPr lang="es-CO" sz="2900" b="1" dirty="0" smtClean="0">
                <a:solidFill>
                  <a:schemeClr val="tx1"/>
                </a:solidFill>
              </a:rPr>
              <a:t>EDUARDO ALBERTO ARTETA CORONELL</a:t>
            </a:r>
          </a:p>
          <a:p>
            <a:r>
              <a:rPr lang="es-CO" sz="2900" dirty="0" smtClean="0">
                <a:solidFill>
                  <a:schemeClr val="tx1"/>
                </a:solidFill>
              </a:rPr>
              <a:t>Secretaria de educación</a:t>
            </a:r>
          </a:p>
          <a:p>
            <a:endParaRPr lang="es-CO" sz="2900" dirty="0" smtClean="0">
              <a:solidFill>
                <a:schemeClr val="tx1"/>
              </a:solidFill>
            </a:endParaRPr>
          </a:p>
          <a:p>
            <a:r>
              <a:rPr lang="es-CO" sz="2900" b="1" dirty="0" smtClean="0">
                <a:solidFill>
                  <a:schemeClr val="tx1"/>
                </a:solidFill>
              </a:rPr>
              <a:t>NELLY BARROS CERCHIARO</a:t>
            </a:r>
          </a:p>
          <a:p>
            <a:r>
              <a:rPr lang="es-CO" sz="2900" dirty="0" smtClean="0">
                <a:solidFill>
                  <a:schemeClr val="tx1"/>
                </a:solidFill>
              </a:rPr>
              <a:t>Directora de Calidad</a:t>
            </a:r>
            <a:endParaRPr lang="es-CO" sz="2900" dirty="0">
              <a:solidFill>
                <a:schemeClr val="tx1"/>
              </a:solidFill>
            </a:endParaRPr>
          </a:p>
        </p:txBody>
      </p:sp>
      <p:pic>
        <p:nvPicPr>
          <p:cNvPr id="21506" name="Picture 2" descr="https://encrypted-tbn0.gstatic.com/images?q=tbn:ANd9GcR3ur2wFX4LYFmy7hf9dhCBSOr_vVpBvyx4tJKpNRMUJ4p9vvl2M9MyGy1o"/>
          <p:cNvPicPr>
            <a:picLocks noChangeAspect="1" noChangeArrowheads="1"/>
          </p:cNvPicPr>
          <p:nvPr/>
        </p:nvPicPr>
        <p:blipFill>
          <a:blip r:embed="rId3" cstate="print"/>
          <a:srcRect/>
          <a:stretch>
            <a:fillRect/>
          </a:stretch>
        </p:blipFill>
        <p:spPr bwMode="auto">
          <a:xfrm>
            <a:off x="467544" y="4149080"/>
            <a:ext cx="2628900" cy="1743076"/>
          </a:xfrm>
          <a:prstGeom prst="rect">
            <a:avLst/>
          </a:prstGeom>
          <a:noFill/>
        </p:spPr>
      </p:pic>
      <p:sp>
        <p:nvSpPr>
          <p:cNvPr id="6" name="Título 5"/>
          <p:cNvSpPr>
            <a:spLocks noGrp="1"/>
          </p:cNvSpPr>
          <p:nvPr>
            <p:ph type="ctrTitle"/>
          </p:nvPr>
        </p:nvSpPr>
        <p:spPr>
          <a:xfrm>
            <a:off x="685800" y="1637624"/>
            <a:ext cx="7772400" cy="1245400"/>
          </a:xfrm>
        </p:spPr>
        <p:txBody>
          <a:bodyPr>
            <a:normAutofit fontScale="90000"/>
          </a:bodyPr>
          <a:lstStyle/>
          <a:p>
            <a:r>
              <a:rPr lang="es-CO" sz="2200" b="1" dirty="0" smtClean="0"/>
              <a:t>GOBERNACIÓN DEL MAGDALENA</a:t>
            </a:r>
            <a:br>
              <a:rPr lang="es-CO" sz="2200" b="1" dirty="0" smtClean="0"/>
            </a:br>
            <a:r>
              <a:rPr lang="es-CO" sz="2200" b="1" dirty="0" smtClean="0"/>
              <a:t>SECRETARÍA DE EDUCACIÓN</a:t>
            </a:r>
            <a:br>
              <a:rPr lang="es-CO" sz="2200" b="1" dirty="0" smtClean="0"/>
            </a:br>
            <a:r>
              <a:rPr lang="es-CO" sz="2200" b="1" dirty="0" smtClean="0"/>
              <a:t>DIRECCIÓN DE CALIDAD</a:t>
            </a:r>
            <a:r>
              <a:rPr lang="es-CO" sz="2200" dirty="0" smtClean="0"/>
              <a:t/>
            </a:r>
            <a:br>
              <a:rPr lang="es-CO" sz="2200" dirty="0" smtClean="0"/>
            </a:br>
            <a:r>
              <a:rPr lang="es-CO" sz="2400" dirty="0" smtClean="0"/>
              <a:t/>
            </a:r>
            <a:br>
              <a:rPr lang="es-CO" sz="2400" dirty="0" smtClean="0"/>
            </a:br>
            <a:r>
              <a:rPr lang="es-CO" sz="2400" b="1" dirty="0" smtClean="0"/>
              <a:t>Orientaciones para desarrollar la Ruta de Calidad Año 2019</a:t>
            </a:r>
            <a:endParaRPr lang="es-CO" sz="2400" b="1" dirty="0"/>
          </a:p>
        </p:txBody>
      </p:sp>
    </p:spTree>
    <p:extLst>
      <p:ext uri="{BB962C8B-B14F-4D97-AF65-F5344CB8AC3E}">
        <p14:creationId xmlns:p14="http://schemas.microsoft.com/office/powerpoint/2010/main" val="2001936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764703"/>
          </a:xfrm>
          <a:prstGeom prst="rect">
            <a:avLst/>
          </a:prstGeom>
        </p:spPr>
      </p:pic>
      <p:sp>
        <p:nvSpPr>
          <p:cNvPr id="2" name="1 Título"/>
          <p:cNvSpPr>
            <a:spLocks noGrp="1"/>
          </p:cNvSpPr>
          <p:nvPr>
            <p:ph type="title"/>
          </p:nvPr>
        </p:nvSpPr>
        <p:spPr/>
        <p:txBody>
          <a:bodyPr>
            <a:noAutofit/>
          </a:bodyPr>
          <a:lstStyle/>
          <a:p>
            <a:pPr algn="l"/>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endParaRPr lang="es-CO" sz="2000" dirty="0"/>
          </a:p>
        </p:txBody>
      </p:sp>
      <p:sp>
        <p:nvSpPr>
          <p:cNvPr id="6" name="Marcador de contenido 5"/>
          <p:cNvSpPr>
            <a:spLocks noGrp="1"/>
          </p:cNvSpPr>
          <p:nvPr>
            <p:ph idx="1"/>
          </p:nvPr>
        </p:nvSpPr>
        <p:spPr>
          <a:xfrm>
            <a:off x="457200" y="1066726"/>
            <a:ext cx="8229600" cy="5059438"/>
          </a:xfrm>
        </p:spPr>
        <p:txBody>
          <a:bodyPr>
            <a:normAutofit fontScale="77500" lnSpcReduction="20000"/>
          </a:bodyPr>
          <a:lstStyle/>
          <a:p>
            <a:pPr algn="ctr"/>
            <a:r>
              <a:rPr lang="es-CO" sz="2600" b="1" dirty="0" smtClean="0"/>
              <a:t>ORIENTACIONES PARA EL OPERATIVO DE PREPARACIÓN PRUEBAS SABER 11- 2019 </a:t>
            </a:r>
          </a:p>
          <a:p>
            <a:pPr algn="just">
              <a:spcAft>
                <a:spcPts val="0"/>
              </a:spcAft>
            </a:pPr>
            <a:r>
              <a:rPr lang="es-CO" sz="2400" dirty="0">
                <a:latin typeface="Trebuchet MS" panose="020B0603020202020204" pitchFamily="34" charset="0"/>
                <a:ea typeface="Calibri" panose="020F0502020204030204" pitchFamily="34" charset="0"/>
                <a:cs typeface="Times New Roman" panose="02020603050405020304" pitchFamily="18" charset="0"/>
              </a:rPr>
              <a:t>Con referencia al Operativo de Preparación Pruebas Externas SABER 11, les recordamos que la  </a:t>
            </a:r>
            <a:r>
              <a:rPr lang="es-CO" sz="2400" dirty="0" smtClean="0">
                <a:latin typeface="Trebuchet MS" panose="020B0603020202020204" pitchFamily="34" charset="0"/>
                <a:ea typeface="Calibri" panose="020F0502020204030204" pitchFamily="34" charset="0"/>
                <a:cs typeface="Times New Roman" panose="02020603050405020304" pitchFamily="18" charset="0"/>
              </a:rPr>
              <a:t>EVALUACIÓN </a:t>
            </a:r>
            <a:r>
              <a:rPr lang="es-CO" sz="2400" dirty="0">
                <a:latin typeface="Trebuchet MS" panose="020B0603020202020204" pitchFamily="34" charset="0"/>
                <a:ea typeface="Calibri" panose="020F0502020204030204" pitchFamily="34" charset="0"/>
                <a:cs typeface="Times New Roman" panose="02020603050405020304" pitchFamily="18" charset="0"/>
              </a:rPr>
              <a:t>es el punto de partida para MEJORAR e identificar oportunidades de mejora o fortalezas.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0"/>
              </a:spcAft>
              <a:buNone/>
            </a:pPr>
            <a:r>
              <a:rPr lang="es-CO" sz="2400" dirty="0">
                <a:latin typeface="Trebuchet MS" panose="020B0603020202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CO" sz="2400" dirty="0">
                <a:latin typeface="Trebuchet MS" panose="020B0603020202020204" pitchFamily="34" charset="0"/>
                <a:ea typeface="Calibri" panose="020F0502020204030204" pitchFamily="34" charset="0"/>
                <a:cs typeface="Times New Roman" panose="02020603050405020304" pitchFamily="18" charset="0"/>
              </a:rPr>
              <a:t>En ese sentido, la Secretaria de Educación, ha expedido las circulares No. 23 y No. 30  para sugerir y recomendar a los señores rectores los importantes aspectos: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0"/>
              </a:spcAft>
              <a:buNone/>
            </a:pPr>
            <a:r>
              <a:rPr lang="es-CO" sz="2400" dirty="0">
                <a:latin typeface="Trebuchet MS" panose="020B0603020202020204" pitchFamily="34" charset="0"/>
                <a:ea typeface="Calibri" panose="020F0502020204030204" pitchFamily="34" charset="0"/>
                <a:cs typeface="Times New Roman" panose="02020603050405020304" pitchFamily="18" charset="0"/>
              </a:rPr>
              <a:t>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r>
              <a:rPr lang="es-CO" sz="2400" dirty="0">
                <a:latin typeface="Trebuchet MS" panose="020B0603020202020204" pitchFamily="34" charset="0"/>
                <a:ea typeface="Times New Roman" panose="02020603050405020304" pitchFamily="18" charset="0"/>
                <a:cs typeface="Times New Roman" panose="02020603050405020304" pitchFamily="18" charset="0"/>
              </a:rPr>
              <a:t>1.- El Instituto Colombiano para la Evaluación Educativa, ICFES, liberó  pruebas que pueden ser utilizadas por las Instituciones Educativas para preparar a los estudiantes en la realización de las pruebas SABER. Estas pruebas liberadas se encuentran en la página de ICFES interactivo (ver ejemplo </a:t>
            </a:r>
            <a:r>
              <a:rPr lang="es-CO" sz="2400" dirty="0">
                <a:solidFill>
                  <a:srgbClr val="660099"/>
                </a:solidFill>
                <a:latin typeface="Arial" panose="020B0604020202020204" pitchFamily="34" charset="0"/>
                <a:ea typeface="Times New Roman" panose="02020603050405020304" pitchFamily="18" charset="0"/>
                <a:hlinkClick r:id="rId3"/>
              </a:rPr>
              <a:t>http://www2.icfes.gov.co/docman/estudiantes-y-padres-de-familia/ejemplos-de-preguntas-2/ejemplos-de-preguntas-saber-11/5035-cuadernillo-de-preguntas-saber-11-lectura-critica/file?force-download=1</a:t>
            </a:r>
            <a:endParaRPr lang="es-CO" sz="2400" dirty="0"/>
          </a:p>
          <a:p>
            <a:endParaRPr lang="es-CO" sz="2400" dirty="0"/>
          </a:p>
        </p:txBody>
      </p:sp>
    </p:spTree>
    <p:extLst>
      <p:ext uri="{BB962C8B-B14F-4D97-AF65-F5344CB8AC3E}">
        <p14:creationId xmlns:p14="http://schemas.microsoft.com/office/powerpoint/2010/main" val="2507627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 y="1"/>
            <a:ext cx="9140987" cy="692696"/>
          </a:xfrm>
          <a:prstGeom prst="rect">
            <a:avLst/>
          </a:prstGeom>
        </p:spPr>
      </p:pic>
      <p:sp>
        <p:nvSpPr>
          <p:cNvPr id="3" name="2 Marcador de contenido"/>
          <p:cNvSpPr>
            <a:spLocks noGrp="1"/>
          </p:cNvSpPr>
          <p:nvPr>
            <p:ph idx="1"/>
          </p:nvPr>
        </p:nvSpPr>
        <p:spPr>
          <a:xfrm>
            <a:off x="457200" y="764704"/>
            <a:ext cx="8229600" cy="5361459"/>
          </a:xfrm>
        </p:spPr>
        <p:txBody>
          <a:bodyPr>
            <a:normAutofit fontScale="77500" lnSpcReduction="20000"/>
          </a:bodyPr>
          <a:lstStyle/>
          <a:p>
            <a:r>
              <a:rPr lang="es-CO" dirty="0"/>
              <a:t>2.- Las Instituciones Educativas que se encuentran en condiciones de acceder a los cursos de preparación ICFES pueden inscribirse y encontrar información en el link </a:t>
            </a:r>
            <a:r>
              <a:rPr lang="es-CO" u="sng" dirty="0">
                <a:hlinkClick r:id="rId3"/>
              </a:rPr>
              <a:t>https://www.preicfesinteractivo.com/</a:t>
            </a:r>
            <a:r>
              <a:rPr lang="es-CO" dirty="0"/>
              <a:t>. Recomendamos su utilización.</a:t>
            </a:r>
          </a:p>
          <a:p>
            <a:r>
              <a:rPr lang="es-CO" dirty="0"/>
              <a:t> </a:t>
            </a:r>
          </a:p>
          <a:p>
            <a:r>
              <a:rPr lang="es-CO" dirty="0"/>
              <a:t>3.- Los docentes pueden utilizar los cuadernillos que deja el ICFES, para preparar sus evaluaciones internas y así alinearlas con las externas.</a:t>
            </a:r>
          </a:p>
          <a:p>
            <a:r>
              <a:rPr lang="es-CO" dirty="0"/>
              <a:t> </a:t>
            </a:r>
          </a:p>
          <a:p>
            <a:r>
              <a:rPr lang="es-CO" dirty="0"/>
              <a:t>4.- Se sugiere revisar los resultados de las evaluaciones externas y enfatizar en las áreas que presentan deficiencias.</a:t>
            </a:r>
          </a:p>
          <a:p>
            <a:r>
              <a:rPr lang="es-CO" dirty="0"/>
              <a:t> </a:t>
            </a:r>
          </a:p>
          <a:p>
            <a:r>
              <a:rPr lang="es-CO" dirty="0"/>
              <a:t>5.- Tener en cuenta los instrumentos dejados por SABER ES LA </a:t>
            </a:r>
            <a:r>
              <a:rPr lang="es-CO" dirty="0" smtClean="0"/>
              <a:t>VÍA.</a:t>
            </a:r>
            <a:endParaRPr lang="es-CO" dirty="0"/>
          </a:p>
          <a:p>
            <a:endParaRPr lang="es-ES" sz="2000" dirty="0"/>
          </a:p>
        </p:txBody>
      </p:sp>
    </p:spTree>
    <p:extLst>
      <p:ext uri="{BB962C8B-B14F-4D97-AF65-F5344CB8AC3E}">
        <p14:creationId xmlns:p14="http://schemas.microsoft.com/office/powerpoint/2010/main" val="1817635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0" y="1"/>
            <a:ext cx="9140987" cy="764704"/>
          </a:xfrm>
          <a:prstGeom prst="rect">
            <a:avLst/>
          </a:prstGeom>
        </p:spPr>
      </p:pic>
      <p:sp>
        <p:nvSpPr>
          <p:cNvPr id="3" name="Título 2"/>
          <p:cNvSpPr>
            <a:spLocks noGrp="1"/>
          </p:cNvSpPr>
          <p:nvPr>
            <p:ph type="title"/>
          </p:nvPr>
        </p:nvSpPr>
        <p:spPr/>
        <p:txBody>
          <a:bodyPr>
            <a:normAutofit fontScale="90000"/>
          </a:bodyPr>
          <a:lstStyle/>
          <a:p>
            <a:pPr algn="l" fontAlgn="t"/>
            <a:r>
              <a:rPr lang="es-CO" b="1" dirty="0"/>
              <a:t> </a:t>
            </a:r>
            <a:r>
              <a:rPr lang="es-CO" dirty="0"/>
              <a:t/>
            </a:r>
            <a:br>
              <a:rPr lang="es-CO" dirty="0"/>
            </a:br>
            <a:r>
              <a:rPr lang="es-CO" b="1" dirty="0"/>
              <a:t> </a:t>
            </a:r>
            <a:r>
              <a:rPr lang="es-CO" dirty="0"/>
              <a:t/>
            </a:r>
            <a:br>
              <a:rPr lang="es-CO" dirty="0"/>
            </a:br>
            <a:r>
              <a:rPr lang="es-CO" dirty="0"/>
              <a:t/>
            </a:r>
            <a:br>
              <a:rPr lang="es-CO" dirty="0"/>
            </a:br>
            <a:r>
              <a:rPr lang="es-CO" b="1" dirty="0"/>
              <a:t> </a:t>
            </a:r>
            <a:r>
              <a:rPr lang="es-CO" dirty="0"/>
              <a:t/>
            </a:r>
            <a:br>
              <a:rPr lang="es-CO" dirty="0"/>
            </a:br>
            <a:r>
              <a:rPr lang="es-CO" b="1" dirty="0"/>
              <a:t> </a:t>
            </a: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b="1" dirty="0"/>
              <a:t> </a:t>
            </a:r>
            <a:r>
              <a:rPr lang="es-CO" dirty="0"/>
              <a:t/>
            </a:r>
            <a:br>
              <a:rPr lang="es-CO" dirty="0"/>
            </a:br>
            <a:r>
              <a:rPr lang="es-CO" b="1" dirty="0"/>
              <a:t> </a:t>
            </a:r>
            <a:r>
              <a:rPr lang="es-CO" sz="2200" b="1" dirty="0"/>
              <a:t> </a:t>
            </a:r>
            <a:r>
              <a:rPr lang="es-CO" sz="2200" dirty="0"/>
              <a:t/>
            </a:r>
            <a:br>
              <a:rPr lang="es-CO" sz="2200" dirty="0"/>
            </a:br>
            <a:r>
              <a:rPr lang="es-CO" sz="2200" b="1" dirty="0"/>
              <a:t> </a:t>
            </a:r>
            <a:r>
              <a:rPr lang="es-CO" sz="2200" dirty="0"/>
              <a:t/>
            </a:r>
            <a:br>
              <a:rPr lang="es-CO" sz="2200" dirty="0"/>
            </a:br>
            <a:r>
              <a:rPr lang="es-CO" sz="2200" b="1" dirty="0"/>
              <a:t> </a:t>
            </a:r>
            <a:r>
              <a:rPr lang="es-CO" sz="2200" dirty="0"/>
              <a:t/>
            </a:r>
            <a:br>
              <a:rPr lang="es-CO" sz="2200" dirty="0"/>
            </a:br>
            <a:endParaRPr lang="es-CO" sz="2200" dirty="0"/>
          </a:p>
        </p:txBody>
      </p:sp>
      <p:sp>
        <p:nvSpPr>
          <p:cNvPr id="2" name="Marcador de contenido 1"/>
          <p:cNvSpPr>
            <a:spLocks noGrp="1"/>
          </p:cNvSpPr>
          <p:nvPr>
            <p:ph idx="1"/>
          </p:nvPr>
        </p:nvSpPr>
        <p:spPr>
          <a:xfrm>
            <a:off x="323528" y="764706"/>
            <a:ext cx="8568952" cy="5760638"/>
          </a:xfrm>
        </p:spPr>
        <p:txBody>
          <a:bodyPr>
            <a:normAutofit fontScale="25000" lnSpcReduction="20000"/>
          </a:bodyPr>
          <a:lstStyle/>
          <a:p>
            <a:endParaRPr lang="es-CO" dirty="0" smtClean="0"/>
          </a:p>
          <a:p>
            <a:r>
              <a:rPr lang="es-CO" sz="8000" dirty="0" smtClean="0"/>
              <a:t>6</a:t>
            </a:r>
            <a:r>
              <a:rPr lang="es-CO" sz="8000" dirty="0"/>
              <a:t>.- Estar atento a la fecha de inscripción de los alumnos, que se pueden observar en el link </a:t>
            </a:r>
            <a:r>
              <a:rPr lang="es-CO" sz="8000" u="sng" dirty="0">
                <a:hlinkClick r:id="rId3"/>
              </a:rPr>
              <a:t>http://www2.icfes.gov.co/estudiantes-y-padres/saber-11-estudiantes/cronograma-y-tarifas-saber-11</a:t>
            </a:r>
            <a:r>
              <a:rPr lang="es-CO" sz="8000" dirty="0"/>
              <a:t> SABER 11 se realizara el 11 de agosto de 2019. La prueba es el 11 de Agosto.</a:t>
            </a:r>
          </a:p>
          <a:p>
            <a:pPr marL="0" indent="0">
              <a:buNone/>
            </a:pPr>
            <a:r>
              <a:rPr lang="es-CO" sz="8000" dirty="0"/>
              <a:t> </a:t>
            </a:r>
          </a:p>
          <a:p>
            <a:r>
              <a:rPr lang="es-CO" sz="8000" dirty="0"/>
              <a:t>7.- Se sugiere además transversal izar las Competencias Ciudadanas en el proceso de preparación de los alumnos para la realización de pruebas SABER.</a:t>
            </a:r>
          </a:p>
          <a:p>
            <a:pPr marL="0" indent="0">
              <a:buNone/>
            </a:pPr>
            <a:r>
              <a:rPr lang="es-CO" sz="8000" dirty="0"/>
              <a:t> </a:t>
            </a:r>
          </a:p>
          <a:p>
            <a:r>
              <a:rPr lang="es-CO" sz="8000" dirty="0"/>
              <a:t>8.- Orientar a los padres y darles a conocer los contenidos a desarrollar durante el año lectivo en todas las áreas establecidas en el plan de estudio.</a:t>
            </a:r>
          </a:p>
          <a:p>
            <a:pPr marL="0" indent="0">
              <a:buNone/>
            </a:pPr>
            <a:r>
              <a:rPr lang="es-CO" sz="8000" dirty="0"/>
              <a:t> </a:t>
            </a:r>
          </a:p>
          <a:p>
            <a:r>
              <a:rPr lang="es-CO" sz="8000" dirty="0"/>
              <a:t>9.- Una vez inscritos los estudiantes, las Instituciones Educativas deben hacer llegar la relación de inscritos a la secretaria al correo </a:t>
            </a:r>
            <a:r>
              <a:rPr lang="es-CO" sz="8000" u="sng" dirty="0">
                <a:hlinkClick r:id="rId4"/>
              </a:rPr>
              <a:t>pruebasabermagdalena@gmail.com</a:t>
            </a:r>
            <a:r>
              <a:rPr lang="es-CO" sz="8000" dirty="0"/>
              <a:t> </a:t>
            </a:r>
            <a:endParaRPr lang="es-CO" sz="8000" dirty="0" smtClean="0"/>
          </a:p>
          <a:p>
            <a:endParaRPr lang="es-CO" sz="8000" dirty="0" smtClean="0"/>
          </a:p>
          <a:p>
            <a:r>
              <a:rPr lang="es-CO" sz="8000" dirty="0" smtClean="0"/>
              <a:t>10.</a:t>
            </a:r>
            <a:r>
              <a:rPr lang="es-CO" sz="8000" dirty="0"/>
              <a:t> Igualmente para efecto de análisis que hará esta dependencia, las instituciones educativas, harán llegar al correo </a:t>
            </a:r>
            <a:r>
              <a:rPr lang="es-CO" sz="8000" u="sng" dirty="0">
                <a:hlinkClick r:id="rId4"/>
              </a:rPr>
              <a:t>pruebasabermagdalena@gmail.com</a:t>
            </a:r>
            <a:r>
              <a:rPr lang="es-CO" sz="8000" dirty="0"/>
              <a:t> las estrategias que están llevando a cabo para preparar a los estudiantes, así como los aliados (Alcaldías, Fundaciones, etc.) que participan en ella.</a:t>
            </a:r>
          </a:p>
          <a:p>
            <a:pPr marL="0" indent="0">
              <a:buNone/>
            </a:pPr>
            <a:r>
              <a:rPr lang="es-CO" sz="8000" dirty="0"/>
              <a:t>                                                                                                                                                                                                    </a:t>
            </a:r>
          </a:p>
        </p:txBody>
      </p:sp>
    </p:spTree>
    <p:extLst>
      <p:ext uri="{BB962C8B-B14F-4D97-AF65-F5344CB8AC3E}">
        <p14:creationId xmlns:p14="http://schemas.microsoft.com/office/powerpoint/2010/main" val="1056769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36513" y="1"/>
            <a:ext cx="9177499" cy="764703"/>
          </a:xfrm>
          <a:prstGeom prst="rect">
            <a:avLst/>
          </a:prstGeom>
        </p:spPr>
      </p:pic>
      <p:sp>
        <p:nvSpPr>
          <p:cNvPr id="2" name="1 Título"/>
          <p:cNvSpPr>
            <a:spLocks noGrp="1"/>
          </p:cNvSpPr>
          <p:nvPr>
            <p:ph type="title"/>
          </p:nvPr>
        </p:nvSpPr>
        <p:spPr/>
        <p:txBody>
          <a:bodyPr>
            <a:noAutofit/>
          </a:bodyPr>
          <a:lstStyle/>
          <a:p>
            <a:pPr algn="l"/>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a:t/>
            </a:r>
            <a:br>
              <a:rPr lang="es-CO" sz="2000" b="1" dirty="0"/>
            </a:br>
            <a:endParaRPr lang="es-CO" sz="2000" dirty="0"/>
          </a:p>
        </p:txBody>
      </p:sp>
      <p:sp>
        <p:nvSpPr>
          <p:cNvPr id="6" name="Marcador de contenido 5"/>
          <p:cNvSpPr>
            <a:spLocks noGrp="1"/>
          </p:cNvSpPr>
          <p:nvPr>
            <p:ph idx="1"/>
          </p:nvPr>
        </p:nvSpPr>
        <p:spPr>
          <a:xfrm>
            <a:off x="457200" y="1039341"/>
            <a:ext cx="8229600" cy="5341987"/>
          </a:xfrm>
        </p:spPr>
        <p:txBody>
          <a:bodyPr>
            <a:noAutofit/>
          </a:bodyPr>
          <a:lstStyle/>
          <a:p>
            <a:r>
              <a:rPr lang="es-CO" sz="2000" dirty="0" smtClean="0"/>
              <a:t>Recomendaciones:</a:t>
            </a:r>
          </a:p>
          <a:p>
            <a:r>
              <a:rPr lang="es-CO" sz="2000" dirty="0" smtClean="0"/>
              <a:t>A*  Dar continuidad al proceso de preparación con los Estudiantes de grado 11, es decir que proponemos, seguir con ellos los procesos Académicos hasta las dos semanas de desarrollo institucional (junio 25 a julio 5) reconocimiento de horas extras a los Docentes que acompañen con los procesos de preparación y simulacros a los estudiantes de grado 11 durante este tiempo adicional.</a:t>
            </a:r>
          </a:p>
          <a:p>
            <a:endParaRPr lang="es-CO" sz="2000" dirty="0" smtClean="0"/>
          </a:p>
          <a:p>
            <a:r>
              <a:rPr lang="es-CO" sz="2000" dirty="0" smtClean="0"/>
              <a:t>B* Gestionar las posibilidades de recursos para realizar Convenios de Acompañamiento con las Entidades especializadas ( Tres Editores, Milton Ochoa, Helmer Pardo; etc.)</a:t>
            </a:r>
          </a:p>
          <a:p>
            <a:endParaRPr lang="es-CO" sz="2000" dirty="0"/>
          </a:p>
          <a:p>
            <a:r>
              <a:rPr lang="es-CO" sz="2000" dirty="0" smtClean="0"/>
              <a:t>Manifestamos </a:t>
            </a:r>
            <a:r>
              <a:rPr lang="es-CO" sz="2000" dirty="0"/>
              <a:t>nuestra buena voluntad para orientar y responder sus inquietudes, reiterando la necesidad de cumplir con estos </a:t>
            </a:r>
            <a:r>
              <a:rPr lang="es-CO" sz="2000" dirty="0" smtClean="0"/>
              <a:t>procesos y contribuir con el aseguramiento de los avances en mejores resultados de las Pruebas SABER 11 - 2019.</a:t>
            </a:r>
            <a:endParaRPr lang="es-CO" sz="2000" dirty="0"/>
          </a:p>
          <a:p>
            <a:endParaRPr lang="es-CO" sz="2000" dirty="0"/>
          </a:p>
        </p:txBody>
      </p:sp>
    </p:spTree>
    <p:extLst>
      <p:ext uri="{BB962C8B-B14F-4D97-AF65-F5344CB8AC3E}">
        <p14:creationId xmlns:p14="http://schemas.microsoft.com/office/powerpoint/2010/main" val="3316766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980728"/>
          </a:xfrm>
          <a:prstGeom prst="rect">
            <a:avLst/>
          </a:prstGeom>
        </p:spPr>
      </p:pic>
      <p:sp>
        <p:nvSpPr>
          <p:cNvPr id="9" name="8 Marcador de texto"/>
          <p:cNvSpPr>
            <a:spLocks noGrp="1"/>
          </p:cNvSpPr>
          <p:nvPr>
            <p:ph idx="1"/>
          </p:nvPr>
        </p:nvSpPr>
        <p:spPr/>
        <p:txBody>
          <a:bodyPr>
            <a:normAutofit/>
          </a:bodyPr>
          <a:lstStyle/>
          <a:p>
            <a:pPr algn="ctr"/>
            <a:r>
              <a:rPr lang="es-ES" altLang="es-CO" sz="2000" b="1" dirty="0">
                <a:solidFill>
                  <a:srgbClr val="1C1C1C"/>
                </a:solidFill>
                <a:latin typeface="Goudy Stout" panose="0202090407030B020401" pitchFamily="18" charset="0"/>
              </a:rPr>
              <a:t>MI ESCUELA ME CUIDA Y ME PROTEGE</a:t>
            </a:r>
            <a:endParaRPr lang="es-CO" sz="2000" dirty="0" smtClean="0"/>
          </a:p>
          <a:p>
            <a:pPr algn="ctr"/>
            <a:endParaRPr lang="es-CO" dirty="0"/>
          </a:p>
          <a:p>
            <a:pPr algn="ctr"/>
            <a:endParaRPr lang="es-CO" sz="3200" dirty="0" smtClean="0"/>
          </a:p>
          <a:p>
            <a:pPr algn="ctr"/>
            <a:endParaRPr lang="es-CO" dirty="0"/>
          </a:p>
          <a:p>
            <a:pPr algn="ctr"/>
            <a:endParaRPr lang="es-CO" sz="3200" dirty="0" smtClean="0"/>
          </a:p>
          <a:p>
            <a:pPr algn="ctr"/>
            <a:endParaRPr lang="es-CO" sz="3200" dirty="0" smtClean="0"/>
          </a:p>
          <a:p>
            <a:pPr algn="ctr"/>
            <a:r>
              <a:rPr lang="es-CO" sz="3200" dirty="0" smtClean="0"/>
              <a:t>¡MUCHAS GRACIAS!</a:t>
            </a:r>
            <a:endParaRPr lang="es-CO" sz="3200" dirty="0"/>
          </a:p>
        </p:txBody>
      </p:sp>
      <p:pic>
        <p:nvPicPr>
          <p:cNvPr id="8" name="Picture 5"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276872"/>
            <a:ext cx="6480719"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7635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539552" y="260648"/>
            <a:ext cx="8424936" cy="1042089"/>
          </a:xfrm>
          <a:prstGeom prst="rect">
            <a:avLst/>
          </a:prstGeom>
        </p:spPr>
      </p:pic>
      <p:sp>
        <p:nvSpPr>
          <p:cNvPr id="2" name="1 Título"/>
          <p:cNvSpPr>
            <a:spLocks noGrp="1"/>
          </p:cNvSpPr>
          <p:nvPr>
            <p:ph type="ctrTitle"/>
          </p:nvPr>
        </p:nvSpPr>
        <p:spPr>
          <a:xfrm>
            <a:off x="683568" y="1700808"/>
            <a:ext cx="7772400" cy="1296143"/>
          </a:xfrm>
        </p:spPr>
        <p:txBody>
          <a:bodyPr>
            <a:normAutofit fontScale="90000"/>
          </a:bodyPr>
          <a:lstStyle/>
          <a:p>
            <a:r>
              <a:rPr lang="es-CO" sz="2700" dirty="0" smtClean="0"/>
              <a:t>REUNIÒN DE DIRECTIVOS DOCENTES</a:t>
            </a:r>
            <a:br>
              <a:rPr lang="es-CO" sz="2700" dirty="0" smtClean="0"/>
            </a:br>
            <a:r>
              <a:rPr lang="es-CO" sz="2700" dirty="0" smtClean="0"/>
              <a:t> Mayo 2019</a:t>
            </a:r>
            <a:br>
              <a:rPr lang="es-CO" sz="2700" dirty="0" smtClean="0"/>
            </a:br>
            <a:r>
              <a:rPr lang="es-CO" sz="3100" dirty="0" smtClean="0"/>
              <a:t>Principales Acciones y Metas del año Escolar 2019</a:t>
            </a:r>
            <a:endParaRPr lang="es-CO" sz="3100" dirty="0"/>
          </a:p>
        </p:txBody>
      </p:sp>
      <p:sp>
        <p:nvSpPr>
          <p:cNvPr id="3" name="2 Subtítulo"/>
          <p:cNvSpPr>
            <a:spLocks noGrp="1"/>
          </p:cNvSpPr>
          <p:nvPr>
            <p:ph type="subTitle" idx="1"/>
          </p:nvPr>
        </p:nvSpPr>
        <p:spPr>
          <a:xfrm>
            <a:off x="683568" y="2780928"/>
            <a:ext cx="7560840" cy="3600400"/>
          </a:xfrm>
        </p:spPr>
        <p:txBody>
          <a:bodyPr>
            <a:normAutofit lnSpcReduction="10000"/>
          </a:bodyPr>
          <a:lstStyle/>
          <a:p>
            <a:endParaRPr lang="es-CO" sz="2000" dirty="0" smtClean="0">
              <a:solidFill>
                <a:schemeClr val="tx1"/>
              </a:solidFill>
            </a:endParaRPr>
          </a:p>
          <a:p>
            <a:pPr algn="l"/>
            <a:r>
              <a:rPr lang="es-CO" b="1" dirty="0">
                <a:solidFill>
                  <a:schemeClr val="tx1"/>
                </a:solidFill>
              </a:rPr>
              <a:t>El sueño que nos </a:t>
            </a:r>
            <a:r>
              <a:rPr lang="es-CO" b="1" dirty="0" smtClean="0">
                <a:solidFill>
                  <a:schemeClr val="tx1"/>
                </a:solidFill>
              </a:rPr>
              <a:t>proponemos lograr: </a:t>
            </a:r>
            <a:r>
              <a:rPr lang="es-CO" b="1" dirty="0">
                <a:solidFill>
                  <a:schemeClr val="tx1"/>
                </a:solidFill>
              </a:rPr>
              <a:t>Educación de la mejor calidad con equidad </a:t>
            </a:r>
            <a:endParaRPr lang="es-CO" b="1" dirty="0" smtClean="0">
              <a:solidFill>
                <a:schemeClr val="tx1"/>
              </a:solidFill>
            </a:endParaRPr>
          </a:p>
          <a:p>
            <a:pPr algn="l"/>
            <a:endParaRPr lang="es-CO" b="1" dirty="0" smtClean="0">
              <a:solidFill>
                <a:schemeClr val="tx1"/>
              </a:solidFill>
            </a:endParaRPr>
          </a:p>
          <a:p>
            <a:pPr algn="l"/>
            <a:r>
              <a:rPr lang="es-CO" dirty="0" smtClean="0">
                <a:solidFill>
                  <a:schemeClr val="tx1"/>
                </a:solidFill>
              </a:rPr>
              <a:t>Meta a largo plazo: </a:t>
            </a:r>
            <a:r>
              <a:rPr lang="es-CO" b="1" dirty="0" smtClean="0">
                <a:solidFill>
                  <a:schemeClr val="tx1"/>
                </a:solidFill>
              </a:rPr>
              <a:t>El </a:t>
            </a:r>
            <a:r>
              <a:rPr lang="es-CO" b="1" dirty="0">
                <a:solidFill>
                  <a:schemeClr val="tx1"/>
                </a:solidFill>
              </a:rPr>
              <a:t>Departamento del Magdalena entre los 10 primeros  más  educados del País   en 2025 </a:t>
            </a:r>
            <a:endParaRPr lang="es-CO" b="1" dirty="0">
              <a:solidFill>
                <a:schemeClr val="tx1"/>
              </a:solidFill>
              <a:latin typeface="Arial" charset="0"/>
            </a:endParaRPr>
          </a:p>
          <a:p>
            <a:pPr algn="l"/>
            <a:endParaRPr lang="es-CO" dirty="0" smtClean="0">
              <a:solidFill>
                <a:schemeClr val="tx1"/>
              </a:solidFill>
            </a:endParaRPr>
          </a:p>
        </p:txBody>
      </p:sp>
    </p:spTree>
    <p:extLst>
      <p:ext uri="{BB962C8B-B14F-4D97-AF65-F5344CB8AC3E}">
        <p14:creationId xmlns:p14="http://schemas.microsoft.com/office/powerpoint/2010/main" val="3058023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 y="1"/>
            <a:ext cx="9140987" cy="692696"/>
          </a:xfrm>
          <a:prstGeom prst="rect">
            <a:avLst/>
          </a:prstGeom>
        </p:spPr>
      </p:pic>
      <p:sp>
        <p:nvSpPr>
          <p:cNvPr id="2" name="1 Título"/>
          <p:cNvSpPr>
            <a:spLocks noGrp="1"/>
          </p:cNvSpPr>
          <p:nvPr>
            <p:ph type="ctrTitle"/>
          </p:nvPr>
        </p:nvSpPr>
        <p:spPr>
          <a:xfrm>
            <a:off x="467544" y="1844824"/>
            <a:ext cx="8208912" cy="1800200"/>
          </a:xfrm>
        </p:spPr>
        <p:txBody>
          <a:bodyPr>
            <a:normAutofit fontScale="90000"/>
          </a:bodyPr>
          <a:lstStyle/>
          <a:p>
            <a:pPr algn="l"/>
            <a:r>
              <a:rPr lang="es-CO" sz="2000" dirty="0" smtClean="0"/>
              <a:t/>
            </a:r>
            <a:br>
              <a:rPr lang="es-CO" sz="2000" dirty="0" smtClean="0"/>
            </a:br>
            <a:r>
              <a:rPr lang="es-CO" sz="2000" dirty="0" smtClean="0"/>
              <a:t/>
            </a:r>
            <a:br>
              <a:rPr lang="es-CO" sz="2000" dirty="0" smtClean="0"/>
            </a:br>
            <a:r>
              <a:rPr lang="es-CO" sz="2000" dirty="0"/>
              <a:t/>
            </a:r>
            <a:br>
              <a:rPr lang="es-CO" sz="2000" dirty="0"/>
            </a:br>
            <a:r>
              <a:rPr lang="es-CO" sz="2000" dirty="0" smtClean="0"/>
              <a:t/>
            </a:r>
            <a:br>
              <a:rPr lang="es-CO" sz="2000" dirty="0" smtClean="0"/>
            </a:br>
            <a:r>
              <a:rPr lang="es-CO" sz="2000" dirty="0"/>
              <a:t/>
            </a:r>
            <a:br>
              <a:rPr lang="es-CO" sz="2000" dirty="0"/>
            </a:br>
            <a:r>
              <a:rPr lang="es-CO" sz="2000" dirty="0" smtClean="0"/>
              <a:t/>
            </a:r>
            <a:br>
              <a:rPr lang="es-CO" sz="2000" dirty="0" smtClean="0"/>
            </a:br>
            <a:r>
              <a:rPr lang="es-CO" sz="2000" dirty="0"/>
              <a:t/>
            </a:r>
            <a:br>
              <a:rPr lang="es-CO" sz="2000" dirty="0"/>
            </a:br>
            <a:r>
              <a:rPr lang="es-CO" sz="2000" dirty="0" smtClean="0"/>
              <a:t/>
            </a:r>
            <a:br>
              <a:rPr lang="es-CO" sz="2000" dirty="0" smtClean="0"/>
            </a:br>
            <a:r>
              <a:rPr lang="es-CO" sz="2000" dirty="0"/>
              <a:t/>
            </a:r>
            <a:br>
              <a:rPr lang="es-CO" sz="2000" dirty="0"/>
            </a:br>
            <a:r>
              <a:rPr lang="es-CO" sz="2000" dirty="0" smtClean="0"/>
              <a:t/>
            </a:r>
            <a:br>
              <a:rPr lang="es-CO" sz="2000" dirty="0" smtClean="0"/>
            </a:br>
            <a:r>
              <a:rPr lang="es-CO" sz="2000" dirty="0" smtClean="0"/>
              <a:t/>
            </a:r>
            <a:br>
              <a:rPr lang="es-CO" sz="2000" dirty="0" smtClean="0"/>
            </a:br>
            <a:r>
              <a:rPr lang="es-CO" sz="2000" dirty="0" smtClean="0"/>
              <a:t/>
            </a:r>
            <a:br>
              <a:rPr lang="es-CO" sz="2000" dirty="0" smtClean="0"/>
            </a:br>
            <a:r>
              <a:rPr lang="es-CO" sz="2000" dirty="0"/>
              <a:t/>
            </a:r>
            <a:br>
              <a:rPr lang="es-CO" sz="2000" dirty="0"/>
            </a:br>
            <a:r>
              <a:rPr lang="es-CO" sz="2000" dirty="0" smtClean="0"/>
              <a:t/>
            </a:r>
            <a:br>
              <a:rPr lang="es-CO" sz="2000" dirty="0" smtClean="0"/>
            </a:br>
            <a:r>
              <a:rPr lang="es-CO" sz="2000" dirty="0"/>
              <a:t/>
            </a:r>
            <a:br>
              <a:rPr lang="es-CO" sz="2000" dirty="0"/>
            </a:br>
            <a:r>
              <a:rPr lang="es-CO" sz="2000" dirty="0" smtClean="0"/>
              <a:t/>
            </a:r>
            <a:br>
              <a:rPr lang="es-CO" sz="2000" dirty="0" smtClean="0"/>
            </a:br>
            <a:r>
              <a:rPr lang="es-CO" sz="2000" dirty="0"/>
              <a:t/>
            </a:r>
            <a:br>
              <a:rPr lang="es-CO" sz="2000" dirty="0"/>
            </a:br>
            <a:r>
              <a:rPr lang="es-CO" sz="2000" dirty="0" smtClean="0"/>
              <a:t/>
            </a:r>
            <a:br>
              <a:rPr lang="es-CO" sz="2000" dirty="0" smtClean="0"/>
            </a:br>
            <a:r>
              <a:rPr lang="es-CO" sz="2000" dirty="0"/>
              <a:t/>
            </a:r>
            <a:br>
              <a:rPr lang="es-CO" sz="2000" dirty="0"/>
            </a:br>
            <a:r>
              <a:rPr lang="es-CO" sz="2000" dirty="0" smtClean="0"/>
              <a:t/>
            </a:r>
            <a:br>
              <a:rPr lang="es-CO" sz="2000" dirty="0" smtClean="0"/>
            </a:br>
            <a:r>
              <a:rPr lang="es-CO" sz="2200" b="1" dirty="0" smtClean="0"/>
              <a:t>Subproceso D01.03 </a:t>
            </a:r>
            <a:r>
              <a:rPr lang="es-CO" sz="2200" b="1" dirty="0"/>
              <a:t>Autoevaluación </a:t>
            </a:r>
            <a:r>
              <a:rPr lang="es-CO" sz="2200" b="1" dirty="0" smtClean="0"/>
              <a:t>institucional</a:t>
            </a:r>
            <a:br>
              <a:rPr lang="es-CO" sz="2200" b="1" dirty="0" smtClean="0"/>
            </a:br>
            <a:r>
              <a:rPr lang="es-CO" sz="2200" b="1" dirty="0" smtClean="0"/>
              <a:t/>
            </a:r>
            <a:br>
              <a:rPr lang="es-CO" sz="2200" b="1" dirty="0" smtClean="0"/>
            </a:br>
            <a:r>
              <a:rPr lang="es-CO" sz="2200" b="1" dirty="0" smtClean="0"/>
              <a:t>-100</a:t>
            </a:r>
            <a:r>
              <a:rPr lang="es-CO" sz="2200" b="1" dirty="0"/>
              <a:t>% de las IED con su PMI, ajustados como resultados de sus diferentes </a:t>
            </a:r>
            <a:r>
              <a:rPr lang="es-CO" sz="2200" b="1" dirty="0" smtClean="0"/>
              <a:t>evaluaciones</a:t>
            </a:r>
            <a:br>
              <a:rPr lang="es-CO" sz="2200" b="1" dirty="0" smtClean="0"/>
            </a:br>
            <a:r>
              <a:rPr lang="es-ES" sz="2200" dirty="0" smtClean="0"/>
              <a:t/>
            </a:r>
            <a:br>
              <a:rPr lang="es-ES" sz="2200" dirty="0" smtClean="0"/>
            </a:br>
            <a:r>
              <a:rPr lang="es-CO" sz="2200" b="1" dirty="0"/>
              <a:t> </a:t>
            </a:r>
            <a:r>
              <a:rPr lang="es-ES" sz="2200" dirty="0" smtClean="0"/>
              <a:t>_</a:t>
            </a:r>
            <a:r>
              <a:rPr lang="es-CO" sz="2200" b="1" dirty="0" smtClean="0"/>
              <a:t>100</a:t>
            </a:r>
            <a:r>
              <a:rPr lang="es-CO" sz="2200" b="1" dirty="0"/>
              <a:t>% las </a:t>
            </a:r>
            <a:r>
              <a:rPr lang="es-CO" sz="2200" b="1" dirty="0" smtClean="0"/>
              <a:t>IED </a:t>
            </a:r>
            <a:r>
              <a:rPr lang="es-CO" sz="2200" b="1" dirty="0"/>
              <a:t>diligencian y analizan su quehacer institucional siguiendo estrictamente el formato de autoevaluación institucional. Guía 34</a:t>
            </a:r>
            <a:r>
              <a:rPr lang="es-CO" sz="2200" b="1" dirty="0" smtClean="0"/>
              <a:t>.</a:t>
            </a:r>
            <a:br>
              <a:rPr lang="es-CO" sz="2200" b="1" dirty="0" smtClean="0"/>
            </a:br>
            <a:r>
              <a:rPr lang="es-CO" sz="2200" b="1" dirty="0" smtClean="0"/>
              <a:t/>
            </a:r>
            <a:br>
              <a:rPr lang="es-CO" sz="2200" b="1" dirty="0" smtClean="0"/>
            </a:br>
            <a:r>
              <a:rPr lang="es-CO" sz="2200" b="1" dirty="0" smtClean="0"/>
              <a:t>*Se continuará aplicando el formato de evaluación y seguimiento 100% de Eficiencia</a:t>
            </a:r>
            <a:br>
              <a:rPr lang="es-CO" sz="2200" b="1" dirty="0" smtClean="0"/>
            </a:br>
            <a:r>
              <a:rPr lang="es-CO" sz="2200" b="1" dirty="0" smtClean="0"/>
              <a:t/>
            </a:r>
            <a:br>
              <a:rPr lang="es-CO" sz="2200" b="1" dirty="0" smtClean="0"/>
            </a:br>
            <a:r>
              <a:rPr lang="es-CO" sz="2200" b="1" dirty="0" smtClean="0"/>
              <a:t>PROCESO D02 MEJORAMIENTO</a:t>
            </a:r>
            <a:br>
              <a:rPr lang="es-CO" sz="2200" b="1" dirty="0" smtClean="0"/>
            </a:br>
            <a:r>
              <a:rPr lang="es-CO" sz="2200" b="1" dirty="0" smtClean="0"/>
              <a:t/>
            </a:r>
            <a:br>
              <a:rPr lang="es-CO" sz="2200" b="1" dirty="0" smtClean="0"/>
            </a:br>
            <a:r>
              <a:rPr lang="es-ES" sz="2200" dirty="0" smtClean="0"/>
              <a:t>_</a:t>
            </a:r>
            <a:r>
              <a:rPr lang="es-CO" sz="2200" b="1" dirty="0" smtClean="0"/>
              <a:t>100</a:t>
            </a:r>
            <a:r>
              <a:rPr lang="es-CO" sz="2200" b="1" dirty="0"/>
              <a:t>% de las </a:t>
            </a:r>
            <a:r>
              <a:rPr lang="es-CO" sz="2200" b="1" dirty="0" smtClean="0"/>
              <a:t>IED </a:t>
            </a:r>
            <a:r>
              <a:rPr lang="es-CO" sz="2200" b="1" dirty="0"/>
              <a:t>con su PMI, ajustados como resultados de </a:t>
            </a:r>
            <a:r>
              <a:rPr lang="es-CO" sz="2200" b="1" dirty="0" smtClean="0"/>
              <a:t>sus diferentes  evaluaciones </a:t>
            </a:r>
            <a:br>
              <a:rPr lang="es-CO" sz="2200" b="1" dirty="0" smtClean="0"/>
            </a:br>
            <a:r>
              <a:rPr lang="es-CO" sz="2200" b="1" dirty="0" smtClean="0"/>
              <a:t/>
            </a:r>
            <a:br>
              <a:rPr lang="es-CO" sz="2200" b="1" dirty="0" smtClean="0"/>
            </a:br>
            <a:r>
              <a:rPr lang="es-CO" sz="2200" b="1" dirty="0" smtClean="0"/>
              <a:t>- 12 IED Implementan el Proyecto “Construyo mi Proyecto de Vida”</a:t>
            </a:r>
            <a:br>
              <a:rPr lang="es-CO" sz="2200" b="1" dirty="0" smtClean="0"/>
            </a:br>
            <a:r>
              <a:rPr lang="es-CO" sz="2200" b="1" dirty="0" smtClean="0"/>
              <a:t/>
            </a:r>
            <a:br>
              <a:rPr lang="es-CO" sz="2200" b="1" dirty="0" smtClean="0"/>
            </a:br>
            <a:r>
              <a:rPr lang="es-CO" sz="2200" b="1" dirty="0" smtClean="0"/>
              <a:t>- 15 IED Implementan el Proyecto “todos Unidos por el Buen Trato”</a:t>
            </a:r>
            <a:r>
              <a:rPr lang="es-CO" sz="2200" b="1" dirty="0"/>
              <a:t/>
            </a:r>
            <a:br>
              <a:rPr lang="es-CO" sz="2200" b="1" dirty="0"/>
            </a:br>
            <a:r>
              <a:rPr lang="es-ES" sz="2200" dirty="0"/>
              <a:t/>
            </a:r>
            <a:br>
              <a:rPr lang="es-ES" sz="2200" dirty="0"/>
            </a:br>
            <a:r>
              <a:rPr lang="es-CO" sz="2200" b="1" dirty="0"/>
              <a:t> </a:t>
            </a:r>
            <a:r>
              <a:rPr lang="es-ES" sz="2200" dirty="0"/>
              <a:t/>
            </a:r>
            <a:br>
              <a:rPr lang="es-ES" sz="2200" dirty="0"/>
            </a:br>
            <a:r>
              <a:rPr lang="es-CO" sz="2200" b="1" dirty="0"/>
              <a:t/>
            </a:r>
            <a:br>
              <a:rPr lang="es-CO" sz="2200" b="1" dirty="0"/>
            </a:br>
            <a:r>
              <a:rPr lang="es-CO" sz="2200" dirty="0" smtClean="0"/>
              <a:t/>
            </a:r>
            <a:br>
              <a:rPr lang="es-CO" sz="2200" dirty="0" smtClean="0"/>
            </a:br>
            <a:r>
              <a:rPr lang="es-CO" sz="2200" dirty="0"/>
              <a:t/>
            </a:r>
            <a:br>
              <a:rPr lang="es-CO" sz="2200" dirty="0"/>
            </a:br>
            <a:r>
              <a:rPr lang="es-CO" sz="2200" dirty="0" smtClean="0"/>
              <a:t/>
            </a:r>
            <a:br>
              <a:rPr lang="es-CO" sz="2200" dirty="0" smtClean="0"/>
            </a:br>
            <a:r>
              <a:rPr lang="es-CO" sz="2200" dirty="0"/>
              <a:t/>
            </a:r>
            <a:br>
              <a:rPr lang="es-CO" sz="2200" dirty="0"/>
            </a:br>
            <a:r>
              <a:rPr lang="es-CO" sz="2200" dirty="0" smtClean="0"/>
              <a:t/>
            </a:r>
            <a:br>
              <a:rPr lang="es-CO" sz="2200" dirty="0" smtClean="0"/>
            </a:br>
            <a:r>
              <a:rPr lang="es-CO" sz="2000" dirty="0"/>
              <a:t/>
            </a:r>
            <a:br>
              <a:rPr lang="es-CO" sz="2000" dirty="0"/>
            </a:br>
            <a:r>
              <a:rPr lang="es-CO" sz="2000" dirty="0" smtClean="0"/>
              <a:t/>
            </a:r>
            <a:br>
              <a:rPr lang="es-CO" sz="2000" dirty="0" smtClean="0"/>
            </a:br>
            <a:r>
              <a:rPr lang="es-CO" sz="2000" dirty="0" smtClean="0"/>
              <a:t/>
            </a:r>
            <a:br>
              <a:rPr lang="es-CO" sz="2000" dirty="0" smtClean="0"/>
            </a:br>
            <a:endParaRPr lang="es-CO" sz="2200" dirty="0"/>
          </a:p>
        </p:txBody>
      </p:sp>
    </p:spTree>
    <p:extLst>
      <p:ext uri="{BB962C8B-B14F-4D97-AF65-F5344CB8AC3E}">
        <p14:creationId xmlns:p14="http://schemas.microsoft.com/office/powerpoint/2010/main" val="69106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1 Título"/>
          <p:cNvSpPr>
            <a:spLocks noGrp="1"/>
          </p:cNvSpPr>
          <p:nvPr>
            <p:ph type="ctrTitle"/>
          </p:nvPr>
        </p:nvSpPr>
        <p:spPr>
          <a:xfrm>
            <a:off x="865820" y="1299681"/>
            <a:ext cx="7772400" cy="2664295"/>
          </a:xfrm>
        </p:spPr>
        <p:txBody>
          <a:bodyPr>
            <a:noAutofit/>
          </a:bodyPr>
          <a:lstStyle/>
          <a:p>
            <a:pPr algn="l"/>
            <a:r>
              <a:rPr lang="es-CO" sz="2000" b="1" dirty="0" smtClean="0"/>
              <a:t/>
            </a:r>
            <a:br>
              <a:rPr lang="es-CO" sz="2000" b="1" dirty="0" smtClean="0"/>
            </a:br>
            <a:r>
              <a:rPr lang="es-CO" sz="2000" b="1" dirty="0" smtClean="0"/>
              <a:t/>
            </a:r>
            <a:br>
              <a:rPr lang="es-CO" sz="2000" b="1" dirty="0" smtClean="0"/>
            </a:br>
            <a:endParaRPr lang="es-CO" sz="2000" dirty="0"/>
          </a:p>
        </p:txBody>
      </p:sp>
      <p:graphicFrame>
        <p:nvGraphicFramePr>
          <p:cNvPr id="6" name="5 Tabla"/>
          <p:cNvGraphicFramePr>
            <a:graphicFrameLocks noGrp="1"/>
          </p:cNvGraphicFramePr>
          <p:nvPr>
            <p:extLst>
              <p:ext uri="{D42A27DB-BD31-4B8C-83A1-F6EECF244321}">
                <p14:modId xmlns:p14="http://schemas.microsoft.com/office/powerpoint/2010/main" val="1554170009"/>
              </p:ext>
            </p:extLst>
          </p:nvPr>
        </p:nvGraphicFramePr>
        <p:xfrm>
          <a:off x="-1" y="-1"/>
          <a:ext cx="9180514" cy="7174014"/>
        </p:xfrm>
        <a:graphic>
          <a:graphicData uri="http://schemas.openxmlformats.org/drawingml/2006/table">
            <a:tbl>
              <a:tblPr firstRow="1" firstCol="1" bandRow="1">
                <a:tableStyleId>{5C22544A-7EE6-4342-B048-85BDC9FD1C3A}</a:tableStyleId>
              </a:tblPr>
              <a:tblGrid>
                <a:gridCol w="718352">
                  <a:extLst>
                    <a:ext uri="{9D8B030D-6E8A-4147-A177-3AD203B41FA5}">
                      <a16:colId xmlns:a16="http://schemas.microsoft.com/office/drawing/2014/main" val="20000"/>
                    </a:ext>
                  </a:extLst>
                </a:gridCol>
                <a:gridCol w="1405914">
                  <a:extLst>
                    <a:ext uri="{9D8B030D-6E8A-4147-A177-3AD203B41FA5}">
                      <a16:colId xmlns:a16="http://schemas.microsoft.com/office/drawing/2014/main" val="20001"/>
                    </a:ext>
                  </a:extLst>
                </a:gridCol>
                <a:gridCol w="3127902">
                  <a:extLst>
                    <a:ext uri="{9D8B030D-6E8A-4147-A177-3AD203B41FA5}">
                      <a16:colId xmlns:a16="http://schemas.microsoft.com/office/drawing/2014/main" val="20002"/>
                    </a:ext>
                  </a:extLst>
                </a:gridCol>
                <a:gridCol w="1169885">
                  <a:extLst>
                    <a:ext uri="{9D8B030D-6E8A-4147-A177-3AD203B41FA5}">
                      <a16:colId xmlns:a16="http://schemas.microsoft.com/office/drawing/2014/main" val="20003"/>
                    </a:ext>
                  </a:extLst>
                </a:gridCol>
                <a:gridCol w="1019030">
                  <a:extLst>
                    <a:ext uri="{9D8B030D-6E8A-4147-A177-3AD203B41FA5}">
                      <a16:colId xmlns:a16="http://schemas.microsoft.com/office/drawing/2014/main" val="20004"/>
                    </a:ext>
                  </a:extLst>
                </a:gridCol>
                <a:gridCol w="1739431">
                  <a:extLst>
                    <a:ext uri="{9D8B030D-6E8A-4147-A177-3AD203B41FA5}">
                      <a16:colId xmlns:a16="http://schemas.microsoft.com/office/drawing/2014/main" val="20005"/>
                    </a:ext>
                  </a:extLst>
                </a:gridCol>
              </a:tblGrid>
              <a:tr h="90628">
                <a:tc>
                  <a:txBody>
                    <a:bodyPr/>
                    <a:lstStyle/>
                    <a:p>
                      <a:pPr>
                        <a:spcAft>
                          <a:spcPts val="0"/>
                        </a:spcAft>
                      </a:pPr>
                      <a:r>
                        <a:rPr lang="es-CO" sz="400" dirty="0">
                          <a:effectLst/>
                        </a:rPr>
                        <a:t> </a:t>
                      </a:r>
                      <a:endParaRPr lang="es-ES" sz="500" dirty="0">
                        <a:effectLst/>
                        <a:latin typeface="Times New Roman"/>
                        <a:ea typeface="Times New Roman"/>
                      </a:endParaRPr>
                    </a:p>
                  </a:txBody>
                  <a:tcPr marL="18721" marR="18721" marT="0" marB="0" anchor="b"/>
                </a:tc>
                <a:tc gridSpan="2">
                  <a:txBody>
                    <a:bodyPr/>
                    <a:lstStyle/>
                    <a:p>
                      <a:pPr algn="ctr">
                        <a:spcAft>
                          <a:spcPts val="0"/>
                        </a:spcAft>
                      </a:pPr>
                      <a:r>
                        <a:rPr lang="es-CO" sz="1050" b="1" dirty="0">
                          <a:solidFill>
                            <a:schemeClr val="tx1"/>
                          </a:solidFill>
                          <a:effectLst/>
                        </a:rPr>
                        <a:t>Cuadro de Evaluación y seguimiento  del Programa 100% de Eficiencia Área de Calidad </a:t>
                      </a:r>
                      <a:endParaRPr lang="es-ES" sz="1050" b="1" dirty="0">
                        <a:solidFill>
                          <a:schemeClr val="tx1"/>
                        </a:solidFill>
                        <a:effectLst/>
                        <a:latin typeface="Times New Roman"/>
                        <a:ea typeface="Times New Roman"/>
                      </a:endParaRPr>
                    </a:p>
                  </a:txBody>
                  <a:tcPr marL="18721" marR="18721" marT="0" marB="0" anchor="b"/>
                </a:tc>
                <a:tc hMerge="1">
                  <a:txBody>
                    <a:bodyPr/>
                    <a:lstStyle/>
                    <a:p>
                      <a:endParaRPr lang="es-ES"/>
                    </a:p>
                  </a:txBody>
                  <a:tcPr/>
                </a:tc>
                <a:tc gridSpan="3">
                  <a:txBody>
                    <a:bodyPr/>
                    <a:lstStyle/>
                    <a:p>
                      <a:pPr algn="ctr">
                        <a:spcAft>
                          <a:spcPts val="0"/>
                        </a:spcAft>
                      </a:pPr>
                      <a:r>
                        <a:rPr lang="es-CO" sz="1050" b="1" dirty="0">
                          <a:solidFill>
                            <a:schemeClr val="tx1"/>
                          </a:solidFill>
                          <a:effectLst/>
                        </a:rPr>
                        <a:t>Secretaría de Educación  Departamento del Magdalena </a:t>
                      </a:r>
                      <a:endParaRPr lang="es-ES" sz="1050" b="1" dirty="0">
                        <a:solidFill>
                          <a:schemeClr val="tx1"/>
                        </a:solidFill>
                        <a:effectLst/>
                        <a:latin typeface="Times New Roman"/>
                        <a:ea typeface="Times New Roman"/>
                      </a:endParaRPr>
                    </a:p>
                  </a:txBody>
                  <a:tcPr marL="18721" marR="18721" marT="0" marB="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0455">
                <a:tc>
                  <a:txBody>
                    <a:bodyPr/>
                    <a:lstStyle/>
                    <a:p>
                      <a:pPr>
                        <a:spcAft>
                          <a:spcPts val="0"/>
                        </a:spcAft>
                      </a:pPr>
                      <a:r>
                        <a:rPr lang="es-CO" sz="1050" dirty="0">
                          <a:effectLst/>
                          <a:latin typeface="Arial Narrow" panose="020B0606020202030204" pitchFamily="34" charset="0"/>
                        </a:rPr>
                        <a:t>ítem </a:t>
                      </a:r>
                      <a:endParaRPr lang="es-ES" sz="1050" dirty="0">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Ejes</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Criterios</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Puntaje ideal</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Calificación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a:effectLst/>
                          <a:latin typeface="Arial Narrow" panose="020B0606020202030204" pitchFamily="34" charset="0"/>
                        </a:rPr>
                        <a:t>Observación </a:t>
                      </a:r>
                      <a:endParaRPr lang="es-ES" sz="105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1"/>
                  </a:ext>
                </a:extLst>
              </a:tr>
              <a:tr h="190291">
                <a:tc>
                  <a:txBody>
                    <a:bodyPr/>
                    <a:lstStyle/>
                    <a:p>
                      <a:pPr algn="r">
                        <a:spcAft>
                          <a:spcPts val="0"/>
                        </a:spcAft>
                      </a:pPr>
                      <a:r>
                        <a:rPr lang="es-CO" sz="1050">
                          <a:effectLst/>
                          <a:latin typeface="Arial Narrow" panose="020B0606020202030204" pitchFamily="34" charset="0"/>
                        </a:rPr>
                        <a:t>1</a:t>
                      </a:r>
                      <a:endParaRPr lang="es-ES" sz="1050">
                        <a:effectLst/>
                        <a:latin typeface="Arial Narrow" panose="020B0606020202030204" pitchFamily="34" charset="0"/>
                        <a:ea typeface="Times New Roman"/>
                      </a:endParaRPr>
                    </a:p>
                  </a:txBody>
                  <a:tcPr marL="18721" marR="18721" marT="0" marB="0" anchor="b"/>
                </a:tc>
                <a:tc rowSpan="4">
                  <a:txBody>
                    <a:bodyPr/>
                    <a:lstStyle/>
                    <a:p>
                      <a:pPr>
                        <a:spcAft>
                          <a:spcPts val="0"/>
                        </a:spcAft>
                      </a:pPr>
                      <a:r>
                        <a:rPr lang="es-CO" sz="1050" b="1" dirty="0">
                          <a:solidFill>
                            <a:schemeClr val="tx1"/>
                          </a:solidFill>
                          <a:effectLst/>
                          <a:latin typeface="Arial Narrow" panose="020B0606020202030204" pitchFamily="34" charset="0"/>
                        </a:rPr>
                        <a:t>Proceso de Evaluación </a:t>
                      </a:r>
                      <a:endParaRPr lang="es-ES" sz="1050" b="1" dirty="0">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dirty="0">
                          <a:solidFill>
                            <a:schemeClr val="tx1"/>
                          </a:solidFill>
                          <a:effectLst/>
                          <a:latin typeface="Arial Narrow" panose="020B0606020202030204" pitchFamily="34" charset="0"/>
                        </a:rPr>
                        <a:t>Auto-evaluación Institucional a tiempo</a:t>
                      </a:r>
                      <a:endParaRPr lang="es-ES" sz="1050" b="1" dirty="0">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2"/>
                  </a:ext>
                </a:extLst>
              </a:tr>
              <a:tr h="131488">
                <a:tc>
                  <a:txBody>
                    <a:bodyPr/>
                    <a:lstStyle/>
                    <a:p>
                      <a:pPr algn="r">
                        <a:spcAft>
                          <a:spcPts val="0"/>
                        </a:spcAft>
                      </a:pPr>
                      <a:r>
                        <a:rPr lang="es-CO" sz="1050">
                          <a:effectLst/>
                          <a:latin typeface="Arial Narrow" panose="020B0606020202030204" pitchFamily="34" charset="0"/>
                        </a:rPr>
                        <a:t>2</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dirty="0">
                          <a:solidFill>
                            <a:schemeClr val="tx1"/>
                          </a:solidFill>
                          <a:effectLst/>
                          <a:latin typeface="Arial Narrow" panose="020B0606020202030204" pitchFamily="34" charset="0"/>
                        </a:rPr>
                        <a:t>Informe del </a:t>
                      </a:r>
                      <a:r>
                        <a:rPr lang="es-CO" sz="1050" b="1" dirty="0" smtClean="0">
                          <a:solidFill>
                            <a:schemeClr val="tx1"/>
                          </a:solidFill>
                          <a:effectLst/>
                          <a:latin typeface="Arial Narrow" panose="020B0606020202030204" pitchFamily="34" charset="0"/>
                        </a:rPr>
                        <a:t>SIEE</a:t>
                      </a:r>
                      <a:endParaRPr lang="es-ES" sz="1050" b="1" dirty="0">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dirty="0">
                          <a:solidFill>
                            <a:schemeClr val="tx1"/>
                          </a:solidFill>
                          <a:effectLst/>
                          <a:latin typeface="Arial Narrow" panose="020B0606020202030204" pitchFamily="34" charset="0"/>
                        </a:rPr>
                        <a:t>3</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3"/>
                  </a:ext>
                </a:extLst>
              </a:tr>
              <a:tr h="262975">
                <a:tc>
                  <a:txBody>
                    <a:bodyPr/>
                    <a:lstStyle/>
                    <a:p>
                      <a:pPr algn="r">
                        <a:spcAft>
                          <a:spcPts val="0"/>
                        </a:spcAft>
                      </a:pPr>
                      <a:r>
                        <a:rPr lang="es-CO" sz="1050">
                          <a:effectLst/>
                          <a:latin typeface="Arial Narrow" panose="020B0606020202030204" pitchFamily="34" charset="0"/>
                        </a:rPr>
                        <a:t>3</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Análisis de los resultados de prueba Saber</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dirty="0">
                          <a:solidFill>
                            <a:schemeClr val="tx1"/>
                          </a:solidFill>
                          <a:effectLst/>
                          <a:latin typeface="Arial Narrow" panose="020B0606020202030204" pitchFamily="34" charset="0"/>
                        </a:rPr>
                        <a:t>5</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4"/>
                  </a:ext>
                </a:extLst>
              </a:tr>
              <a:tr h="131488">
                <a:tc>
                  <a:txBody>
                    <a:bodyPr/>
                    <a:lstStyle/>
                    <a:p>
                      <a:pPr algn="r">
                        <a:spcAft>
                          <a:spcPts val="0"/>
                        </a:spcAft>
                      </a:pPr>
                      <a:r>
                        <a:rPr lang="es-CO" sz="1050">
                          <a:effectLst/>
                          <a:latin typeface="Arial Narrow" panose="020B0606020202030204" pitchFamily="34" charset="0"/>
                        </a:rPr>
                        <a:t>4</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Informe de evaluaciones docentes</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5"/>
                  </a:ext>
                </a:extLst>
              </a:tr>
              <a:tr h="131488">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a:solidFill>
                            <a:schemeClr val="tx1"/>
                          </a:solidFill>
                          <a:effectLst/>
                          <a:latin typeface="Arial Narrow" panose="020B0606020202030204" pitchFamily="34" charset="0"/>
                        </a:rPr>
                        <a:t>Subtotal</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14</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6"/>
                  </a:ext>
                </a:extLst>
              </a:tr>
              <a:tr h="131488">
                <a:tc>
                  <a:txBody>
                    <a:bodyPr/>
                    <a:lstStyle/>
                    <a:p>
                      <a:pPr algn="r">
                        <a:spcAft>
                          <a:spcPts val="0"/>
                        </a:spcAft>
                      </a:pPr>
                      <a:r>
                        <a:rPr lang="es-CO" sz="1050">
                          <a:effectLst/>
                          <a:latin typeface="Arial Narrow" panose="020B0606020202030204" pitchFamily="34" charset="0"/>
                        </a:rPr>
                        <a:t>5</a:t>
                      </a:r>
                      <a:endParaRPr lang="es-ES" sz="1050">
                        <a:effectLst/>
                        <a:latin typeface="Arial Narrow" panose="020B0606020202030204" pitchFamily="34" charset="0"/>
                        <a:ea typeface="Times New Roman"/>
                      </a:endParaRPr>
                    </a:p>
                  </a:txBody>
                  <a:tcPr marL="18721" marR="18721" marT="0" marB="0" anchor="b"/>
                </a:tc>
                <a:tc rowSpan="4">
                  <a:txBody>
                    <a:bodyPr/>
                    <a:lstStyle/>
                    <a:p>
                      <a:pPr>
                        <a:spcAft>
                          <a:spcPts val="0"/>
                        </a:spcAft>
                      </a:pPr>
                      <a:r>
                        <a:rPr lang="es-CO" sz="1050" b="1">
                          <a:solidFill>
                            <a:schemeClr val="tx1"/>
                          </a:solidFill>
                          <a:effectLst/>
                          <a:latin typeface="Arial Narrow" panose="020B0606020202030204" pitchFamily="34" charset="0"/>
                        </a:rPr>
                        <a:t>Proceso comunitario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dirty="0">
                          <a:solidFill>
                            <a:schemeClr val="tx1"/>
                          </a:solidFill>
                          <a:effectLst/>
                          <a:latin typeface="Arial Narrow" panose="020B0606020202030204" pitchFamily="34" charset="0"/>
                        </a:rPr>
                        <a:t> Entornos Saludables</a:t>
                      </a:r>
                      <a:endParaRPr lang="es-ES" sz="1050" b="1" dirty="0">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7"/>
                  </a:ext>
                </a:extLst>
              </a:tr>
              <a:tr h="131488">
                <a:tc>
                  <a:txBody>
                    <a:bodyPr/>
                    <a:lstStyle/>
                    <a:p>
                      <a:pPr algn="r">
                        <a:spcAft>
                          <a:spcPts val="0"/>
                        </a:spcAft>
                      </a:pPr>
                      <a:r>
                        <a:rPr lang="es-CO" sz="1050">
                          <a:effectLst/>
                          <a:latin typeface="Arial Narrow" panose="020B0606020202030204" pitchFamily="34" charset="0"/>
                        </a:rPr>
                        <a:t>6</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Rendición de cuentas</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8"/>
                  </a:ext>
                </a:extLst>
              </a:tr>
              <a:tr h="131488">
                <a:tc>
                  <a:txBody>
                    <a:bodyPr/>
                    <a:lstStyle/>
                    <a:p>
                      <a:pPr algn="r">
                        <a:spcAft>
                          <a:spcPts val="0"/>
                        </a:spcAft>
                      </a:pPr>
                      <a:r>
                        <a:rPr lang="es-CO" sz="1050">
                          <a:effectLst/>
                          <a:latin typeface="Arial Narrow" panose="020B0606020202030204" pitchFamily="34" charset="0"/>
                        </a:rPr>
                        <a:t>7</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Día E de la familia realizado</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09"/>
                  </a:ext>
                </a:extLst>
              </a:tr>
              <a:tr h="131488">
                <a:tc>
                  <a:txBody>
                    <a:bodyPr/>
                    <a:lstStyle/>
                    <a:p>
                      <a:pPr algn="r">
                        <a:spcAft>
                          <a:spcPts val="0"/>
                        </a:spcAft>
                      </a:pPr>
                      <a:r>
                        <a:rPr lang="es-CO" sz="1050">
                          <a:effectLst/>
                          <a:latin typeface="Arial Narrow" panose="020B0606020202030204" pitchFamily="34" charset="0"/>
                        </a:rPr>
                        <a:t>8</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dirty="0">
                          <a:solidFill>
                            <a:schemeClr val="tx1"/>
                          </a:solidFill>
                          <a:effectLst/>
                          <a:latin typeface="Arial Narrow" panose="020B0606020202030204" pitchFamily="34" charset="0"/>
                        </a:rPr>
                        <a:t> Trabajo comunitario</a:t>
                      </a:r>
                      <a:endParaRPr lang="es-ES" sz="1050" b="1" dirty="0">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0"/>
                  </a:ext>
                </a:extLst>
              </a:tr>
              <a:tr h="131488">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a:solidFill>
                            <a:schemeClr val="tx1"/>
                          </a:solidFill>
                          <a:effectLst/>
                          <a:latin typeface="Arial Narrow" panose="020B0606020202030204" pitchFamily="34" charset="0"/>
                        </a:rPr>
                        <a:t>Subtotal</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12</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1"/>
                  </a:ext>
                </a:extLst>
              </a:tr>
              <a:tr h="131488">
                <a:tc>
                  <a:txBody>
                    <a:bodyPr/>
                    <a:lstStyle/>
                    <a:p>
                      <a:pPr algn="r">
                        <a:spcAft>
                          <a:spcPts val="0"/>
                        </a:spcAft>
                      </a:pPr>
                      <a:r>
                        <a:rPr lang="es-CO" sz="1050">
                          <a:effectLst/>
                          <a:latin typeface="Arial Narrow" panose="020B0606020202030204" pitchFamily="34" charset="0"/>
                        </a:rPr>
                        <a:t>9</a:t>
                      </a:r>
                      <a:endParaRPr lang="es-ES" sz="1050">
                        <a:effectLst/>
                        <a:latin typeface="Arial Narrow" panose="020B0606020202030204" pitchFamily="34" charset="0"/>
                        <a:ea typeface="Times New Roman"/>
                      </a:endParaRPr>
                    </a:p>
                  </a:txBody>
                  <a:tcPr marL="18721" marR="18721" marT="0" marB="0" anchor="b"/>
                </a:tc>
                <a:tc rowSpan="6">
                  <a:txBody>
                    <a:bodyPr/>
                    <a:lstStyle/>
                    <a:p>
                      <a:pPr>
                        <a:spcAft>
                          <a:spcPts val="0"/>
                        </a:spcAft>
                      </a:pPr>
                      <a:r>
                        <a:rPr lang="es-CO" sz="1050" b="1">
                          <a:solidFill>
                            <a:schemeClr val="tx1"/>
                          </a:solidFill>
                          <a:effectLst/>
                          <a:latin typeface="Arial Narrow" panose="020B0606020202030204" pitchFamily="34" charset="0"/>
                        </a:rPr>
                        <a:t>Eficiencia interna</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a:solidFill>
                            <a:schemeClr val="tx1"/>
                          </a:solidFill>
                          <a:effectLst/>
                          <a:latin typeface="Arial Narrow" panose="020B0606020202030204" pitchFamily="34" charset="0"/>
                        </a:rPr>
                        <a:t> Metas de matricula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5</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2"/>
                  </a:ext>
                </a:extLst>
              </a:tr>
              <a:tr h="131488">
                <a:tc>
                  <a:txBody>
                    <a:bodyPr/>
                    <a:lstStyle/>
                    <a:p>
                      <a:pPr algn="r">
                        <a:spcAft>
                          <a:spcPts val="0"/>
                        </a:spcAft>
                      </a:pPr>
                      <a:r>
                        <a:rPr lang="es-CO" sz="1050">
                          <a:effectLst/>
                          <a:latin typeface="Arial Narrow" panose="020B0606020202030204" pitchFamily="34" charset="0"/>
                        </a:rPr>
                        <a:t>10</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Índice de permanencia</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5</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3"/>
                  </a:ext>
                </a:extLst>
              </a:tr>
              <a:tr h="131488">
                <a:tc>
                  <a:txBody>
                    <a:bodyPr/>
                    <a:lstStyle/>
                    <a:p>
                      <a:pPr algn="r">
                        <a:spcAft>
                          <a:spcPts val="0"/>
                        </a:spcAft>
                      </a:pPr>
                      <a:r>
                        <a:rPr lang="es-CO" sz="1050">
                          <a:effectLst/>
                          <a:latin typeface="Arial Narrow" panose="020B0606020202030204" pitchFamily="34" charset="0"/>
                        </a:rPr>
                        <a:t>11</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Estudiantes Ser pilo paga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5</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4"/>
                  </a:ext>
                </a:extLst>
              </a:tr>
              <a:tr h="131488">
                <a:tc rowSpan="2">
                  <a:txBody>
                    <a:bodyPr/>
                    <a:lstStyle/>
                    <a:p>
                      <a:pPr algn="r">
                        <a:spcAft>
                          <a:spcPts val="0"/>
                        </a:spcAft>
                      </a:pPr>
                      <a:r>
                        <a:rPr lang="es-CO" sz="1050">
                          <a:effectLst/>
                          <a:latin typeface="Arial Narrow" panose="020B0606020202030204" pitchFamily="34" charset="0"/>
                        </a:rPr>
                        <a:t>12</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Progreso del ISCE</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5</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5"/>
                  </a:ext>
                </a:extLst>
              </a:tr>
              <a:tr h="91843">
                <a:tc vMerge="1">
                  <a:txBody>
                    <a:bodyPr/>
                    <a:lstStyle/>
                    <a:p>
                      <a:pPr algn="r">
                        <a:spcAft>
                          <a:spcPts val="0"/>
                        </a:spcAft>
                      </a:pPr>
                      <a:endParaRPr lang="es-ES" sz="500">
                        <a:effectLst/>
                        <a:latin typeface="Times New Roman"/>
                        <a:ea typeface="Times New Roman"/>
                      </a:endParaRPr>
                    </a:p>
                  </a:txBody>
                  <a:tcPr marL="18721" marR="18721" marT="0" marB="0" anchor="b"/>
                </a:tc>
                <a:tc vMerge="1">
                  <a:txBody>
                    <a:bodyPr/>
                    <a:lstStyle/>
                    <a:p>
                      <a:endParaRPr lang="es-ES"/>
                    </a:p>
                  </a:txBody>
                  <a:tcPr/>
                </a:tc>
                <a:tc rowSpan="2">
                  <a:txBody>
                    <a:bodyPr/>
                    <a:lstStyle/>
                    <a:p>
                      <a:pPr algn="just">
                        <a:spcAft>
                          <a:spcPts val="0"/>
                        </a:spcAft>
                      </a:pPr>
                      <a:r>
                        <a:rPr lang="es-CO" sz="1050" b="1">
                          <a:solidFill>
                            <a:schemeClr val="tx1"/>
                          </a:solidFill>
                          <a:effectLst/>
                          <a:latin typeface="Arial Narrow" panose="020B0606020202030204" pitchFamily="34" charset="0"/>
                        </a:rPr>
                        <a:t> Índice de aprobación </a:t>
                      </a:r>
                      <a:endParaRPr lang="es-ES" sz="1050" b="1">
                        <a:solidFill>
                          <a:schemeClr val="tx1"/>
                        </a:solidFill>
                        <a:effectLst/>
                        <a:latin typeface="Arial Narrow" panose="020B0606020202030204" pitchFamily="34" charset="0"/>
                        <a:ea typeface="Times New Roman"/>
                      </a:endParaRPr>
                    </a:p>
                  </a:txBody>
                  <a:tcPr marL="18721" marR="18721" marT="0" marB="0" anchor="ctr"/>
                </a:tc>
                <a:tc rowSpan="2">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rowSpan="2">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rowSpan="2">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6"/>
                  </a:ext>
                </a:extLst>
              </a:tr>
              <a:tr h="95145">
                <a:tc>
                  <a:txBody>
                    <a:bodyPr/>
                    <a:lstStyle/>
                    <a:p>
                      <a:pPr algn="r">
                        <a:spcAft>
                          <a:spcPts val="0"/>
                        </a:spcAft>
                      </a:pPr>
                      <a:r>
                        <a:rPr lang="es-CO" sz="1050" dirty="0">
                          <a:effectLst/>
                          <a:latin typeface="Arial Narrow" panose="020B0606020202030204" pitchFamily="34" charset="0"/>
                        </a:rPr>
                        <a:t>13</a:t>
                      </a:r>
                      <a:endParaRPr lang="es-ES" sz="1050" dirty="0">
                        <a:effectLst/>
                        <a:latin typeface="Arial Narrow" panose="020B0606020202030204" pitchFamily="34" charset="0"/>
                        <a:ea typeface="Times New Roman"/>
                      </a:endParaRPr>
                    </a:p>
                  </a:txBody>
                  <a:tcPr marL="18721" marR="18721" marT="0" marB="0" anchor="b"/>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extLst>
                  <a:ext uri="{0D108BD9-81ED-4DB2-BD59-A6C34878D82A}">
                    <a16:rowId xmlns:a16="http://schemas.microsoft.com/office/drawing/2014/main" val="10017"/>
                  </a:ext>
                </a:extLst>
              </a:tr>
              <a:tr h="131488">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a:solidFill>
                            <a:schemeClr val="tx1"/>
                          </a:solidFill>
                          <a:effectLst/>
                          <a:latin typeface="Arial Narrow" panose="020B0606020202030204" pitchFamily="34" charset="0"/>
                        </a:rPr>
                        <a:t>Subtotal</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23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8"/>
                  </a:ext>
                </a:extLst>
              </a:tr>
              <a:tr h="131488">
                <a:tc>
                  <a:txBody>
                    <a:bodyPr/>
                    <a:lstStyle/>
                    <a:p>
                      <a:pPr algn="r">
                        <a:spcAft>
                          <a:spcPts val="0"/>
                        </a:spcAft>
                      </a:pPr>
                      <a:r>
                        <a:rPr lang="es-CO" sz="1050">
                          <a:effectLst/>
                          <a:latin typeface="Arial Narrow" panose="020B0606020202030204" pitchFamily="34" charset="0"/>
                        </a:rPr>
                        <a:t>14</a:t>
                      </a:r>
                      <a:endParaRPr lang="es-ES" sz="1050">
                        <a:effectLst/>
                        <a:latin typeface="Arial Narrow" panose="020B0606020202030204" pitchFamily="34" charset="0"/>
                        <a:ea typeface="Times New Roman"/>
                      </a:endParaRPr>
                    </a:p>
                  </a:txBody>
                  <a:tcPr marL="18721" marR="18721" marT="0" marB="0" anchor="b"/>
                </a:tc>
                <a:tc rowSpan="6">
                  <a:txBody>
                    <a:bodyPr/>
                    <a:lstStyle/>
                    <a:p>
                      <a:pPr>
                        <a:spcAft>
                          <a:spcPts val="0"/>
                        </a:spcAft>
                      </a:pPr>
                      <a:r>
                        <a:rPr lang="es-CO" sz="1050" b="1">
                          <a:solidFill>
                            <a:schemeClr val="tx1"/>
                          </a:solidFill>
                          <a:effectLst/>
                          <a:latin typeface="Arial Narrow" panose="020B0606020202030204" pitchFamily="34" charset="0"/>
                        </a:rPr>
                        <a:t>Gestión Académica</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a:solidFill>
                            <a:schemeClr val="tx1"/>
                          </a:solidFill>
                          <a:effectLst/>
                          <a:latin typeface="Arial Narrow" panose="020B0606020202030204" pitchFamily="34" charset="0"/>
                        </a:rPr>
                        <a:t>PEI resignificado en el SiGCE.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5</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19"/>
                  </a:ext>
                </a:extLst>
              </a:tr>
              <a:tr h="262975">
                <a:tc>
                  <a:txBody>
                    <a:bodyPr/>
                    <a:lstStyle/>
                    <a:p>
                      <a:pPr algn="r">
                        <a:spcAft>
                          <a:spcPts val="0"/>
                        </a:spcAft>
                      </a:pPr>
                      <a:r>
                        <a:rPr lang="es-CO" sz="1050">
                          <a:effectLst/>
                          <a:latin typeface="Arial Narrow" panose="020B0606020202030204" pitchFamily="34" charset="0"/>
                        </a:rPr>
                        <a:t>15</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Proyectos de inclusión educativa en marcha</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20"/>
                  </a:ext>
                </a:extLst>
              </a:tr>
              <a:tr h="262975">
                <a:tc>
                  <a:txBody>
                    <a:bodyPr/>
                    <a:lstStyle/>
                    <a:p>
                      <a:pPr algn="r">
                        <a:spcAft>
                          <a:spcPts val="0"/>
                        </a:spcAft>
                      </a:pPr>
                      <a:r>
                        <a:rPr lang="es-CO" sz="1050">
                          <a:effectLst/>
                          <a:latin typeface="Arial Narrow" panose="020B0606020202030204" pitchFamily="34" charset="0"/>
                        </a:rPr>
                        <a:t>16</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Desarrollo de los contenidos del plan de estudio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21"/>
                  </a:ext>
                </a:extLst>
              </a:tr>
              <a:tr h="262975">
                <a:tc>
                  <a:txBody>
                    <a:bodyPr/>
                    <a:lstStyle/>
                    <a:p>
                      <a:pPr algn="r">
                        <a:spcAft>
                          <a:spcPts val="0"/>
                        </a:spcAft>
                      </a:pPr>
                      <a:r>
                        <a:rPr lang="es-CO" sz="1050">
                          <a:effectLst/>
                          <a:latin typeface="Arial Narrow" panose="020B0606020202030204" pitchFamily="34" charset="0"/>
                        </a:rPr>
                        <a:t>17</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Proyectos transversales implementados</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22"/>
                  </a:ext>
                </a:extLst>
              </a:tr>
              <a:tr h="131488">
                <a:tc>
                  <a:txBody>
                    <a:bodyPr/>
                    <a:lstStyle/>
                    <a:p>
                      <a:pPr algn="r">
                        <a:spcAft>
                          <a:spcPts val="0"/>
                        </a:spcAft>
                      </a:pPr>
                      <a:r>
                        <a:rPr lang="es-CO" sz="1050">
                          <a:effectLst/>
                          <a:latin typeface="Arial Narrow" panose="020B0606020202030204" pitchFamily="34" charset="0"/>
                        </a:rPr>
                        <a:t>18</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Manual de convivencia  resignificado</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5</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23"/>
                  </a:ext>
                </a:extLst>
              </a:tr>
              <a:tr h="262975">
                <a:tc>
                  <a:txBody>
                    <a:bodyPr/>
                    <a:lstStyle/>
                    <a:p>
                      <a:pPr algn="r">
                        <a:spcAft>
                          <a:spcPts val="0"/>
                        </a:spcAft>
                      </a:pPr>
                      <a:r>
                        <a:rPr lang="es-CO" sz="1050">
                          <a:effectLst/>
                          <a:latin typeface="Arial Narrow" panose="020B0606020202030204" pitchFamily="34" charset="0"/>
                        </a:rPr>
                        <a:t>19</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Experiencias Significativas implementadas</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24"/>
                  </a:ext>
                </a:extLst>
              </a:tr>
              <a:tr h="131488">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a:solidFill>
                            <a:schemeClr val="tx1"/>
                          </a:solidFill>
                          <a:effectLst/>
                          <a:latin typeface="Arial Narrow" panose="020B0606020202030204" pitchFamily="34" charset="0"/>
                        </a:rPr>
                        <a:t>Subtotal</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22</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25"/>
                  </a:ext>
                </a:extLst>
              </a:tr>
              <a:tr h="262975">
                <a:tc>
                  <a:txBody>
                    <a:bodyPr/>
                    <a:lstStyle/>
                    <a:p>
                      <a:pPr algn="r">
                        <a:spcAft>
                          <a:spcPts val="0"/>
                        </a:spcAft>
                      </a:pPr>
                      <a:r>
                        <a:rPr lang="es-CO" sz="1050" dirty="0">
                          <a:effectLst/>
                          <a:latin typeface="Arial Narrow" panose="020B0606020202030204" pitchFamily="34" charset="0"/>
                        </a:rPr>
                        <a:t>20</a:t>
                      </a:r>
                      <a:endParaRPr lang="es-ES" sz="1050" dirty="0">
                        <a:effectLst/>
                        <a:latin typeface="Arial Narrow" panose="020B0606020202030204" pitchFamily="34" charset="0"/>
                        <a:ea typeface="Times New Roman"/>
                      </a:endParaRPr>
                    </a:p>
                  </a:txBody>
                  <a:tcPr marL="18721" marR="18721" marT="0" marB="0" anchor="b"/>
                </a:tc>
                <a:tc rowSpan="2">
                  <a:txBody>
                    <a:bodyPr/>
                    <a:lstStyle/>
                    <a:p>
                      <a:pPr>
                        <a:spcAft>
                          <a:spcPts val="0"/>
                        </a:spcAft>
                      </a:pPr>
                      <a:r>
                        <a:rPr lang="es-CO" sz="1050" b="1">
                          <a:solidFill>
                            <a:schemeClr val="tx1"/>
                          </a:solidFill>
                          <a:effectLst/>
                          <a:latin typeface="Arial Narrow" panose="020B0606020202030204" pitchFamily="34" charset="0"/>
                        </a:rPr>
                        <a:t>Participación en eventos</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a:solidFill>
                            <a:schemeClr val="tx1"/>
                          </a:solidFill>
                          <a:effectLst/>
                          <a:latin typeface="Arial Narrow" panose="020B0606020202030204" pitchFamily="34" charset="0"/>
                        </a:rPr>
                        <a:t> Participación en las pruebas supérate, aprendamos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dirty="0">
                          <a:solidFill>
                            <a:schemeClr val="tx1"/>
                          </a:solidFill>
                          <a:effectLst/>
                          <a:latin typeface="Arial Narrow" panose="020B0606020202030204" pitchFamily="34" charset="0"/>
                        </a:rPr>
                        <a:t>3</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27"/>
                  </a:ext>
                </a:extLst>
              </a:tr>
              <a:tr h="131488">
                <a:tc>
                  <a:txBody>
                    <a:bodyPr/>
                    <a:lstStyle/>
                    <a:p>
                      <a:pPr algn="r">
                        <a:spcAft>
                          <a:spcPts val="0"/>
                        </a:spcAft>
                      </a:pPr>
                      <a:r>
                        <a:rPr lang="es-CO" sz="1050">
                          <a:effectLst/>
                          <a:latin typeface="Arial Narrow" panose="020B0606020202030204" pitchFamily="34" charset="0"/>
                        </a:rPr>
                        <a:t>21</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Asistencia a foros y reuniones</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5</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28"/>
                  </a:ext>
                </a:extLst>
              </a:tr>
              <a:tr h="131488">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dirty="0">
                          <a:solidFill>
                            <a:schemeClr val="tx1"/>
                          </a:solidFill>
                          <a:effectLst/>
                          <a:latin typeface="Arial Narrow" panose="020B0606020202030204" pitchFamily="34" charset="0"/>
                        </a:rPr>
                        <a:t>Subtotal</a:t>
                      </a:r>
                      <a:endParaRPr lang="es-ES" sz="1050" b="1" dirty="0">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8</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0"/>
                  </a:ext>
                </a:extLst>
              </a:tr>
              <a:tr h="131488">
                <a:tc>
                  <a:txBody>
                    <a:bodyPr/>
                    <a:lstStyle/>
                    <a:p>
                      <a:pPr algn="r">
                        <a:spcAft>
                          <a:spcPts val="0"/>
                        </a:spcAft>
                      </a:pPr>
                      <a:r>
                        <a:rPr lang="es-CO" sz="1050">
                          <a:effectLst/>
                          <a:latin typeface="Arial Narrow" panose="020B0606020202030204" pitchFamily="34" charset="0"/>
                        </a:rPr>
                        <a:t>22</a:t>
                      </a:r>
                      <a:endParaRPr lang="es-ES" sz="1050">
                        <a:effectLst/>
                        <a:latin typeface="Arial Narrow" panose="020B0606020202030204" pitchFamily="34" charset="0"/>
                        <a:ea typeface="Times New Roman"/>
                      </a:endParaRPr>
                    </a:p>
                  </a:txBody>
                  <a:tcPr marL="18721" marR="18721" marT="0" marB="0" anchor="b"/>
                </a:tc>
                <a:tc rowSpan="7">
                  <a:txBody>
                    <a:bodyPr/>
                    <a:lstStyle/>
                    <a:p>
                      <a:pPr>
                        <a:spcAft>
                          <a:spcPts val="0"/>
                        </a:spcAft>
                      </a:pPr>
                      <a:r>
                        <a:rPr lang="es-CO" sz="1050" b="1">
                          <a:solidFill>
                            <a:schemeClr val="tx1"/>
                          </a:solidFill>
                          <a:effectLst/>
                          <a:latin typeface="Arial Narrow" panose="020B0606020202030204" pitchFamily="34" charset="0"/>
                        </a:rPr>
                        <a:t>Gestión Administrativa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just">
                        <a:spcAft>
                          <a:spcPts val="0"/>
                        </a:spcAft>
                      </a:pPr>
                      <a:r>
                        <a:rPr lang="es-CO" sz="1050" b="1">
                          <a:solidFill>
                            <a:schemeClr val="tx1"/>
                          </a:solidFill>
                          <a:effectLst/>
                          <a:latin typeface="Arial Narrow" panose="020B0606020202030204" pitchFamily="34" charset="0"/>
                        </a:rPr>
                        <a:t>PMI en el SIGCE</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1"/>
                  </a:ext>
                </a:extLst>
              </a:tr>
              <a:tr h="131488">
                <a:tc>
                  <a:txBody>
                    <a:bodyPr/>
                    <a:lstStyle/>
                    <a:p>
                      <a:pPr algn="r">
                        <a:spcAft>
                          <a:spcPts val="0"/>
                        </a:spcAft>
                      </a:pPr>
                      <a:r>
                        <a:rPr lang="es-CO" sz="1050">
                          <a:effectLst/>
                          <a:latin typeface="Arial Narrow" panose="020B0606020202030204" pitchFamily="34" charset="0"/>
                        </a:rPr>
                        <a:t>23</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Plan operativo anual de inversiones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2"/>
                  </a:ext>
                </a:extLst>
              </a:tr>
              <a:tr h="131488">
                <a:tc>
                  <a:txBody>
                    <a:bodyPr/>
                    <a:lstStyle/>
                    <a:p>
                      <a:pPr algn="r">
                        <a:spcAft>
                          <a:spcPts val="0"/>
                        </a:spcAft>
                      </a:pPr>
                      <a:r>
                        <a:rPr lang="es-CO" sz="1050">
                          <a:effectLst/>
                          <a:latin typeface="Arial Narrow" panose="020B0606020202030204" pitchFamily="34" charset="0"/>
                        </a:rPr>
                        <a:t>24</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Día E realizado en la fecha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ES" sz="1050" b="1" dirty="0" smtClean="0">
                          <a:solidFill>
                            <a:schemeClr val="tx1"/>
                          </a:solidFill>
                          <a:effectLst/>
                          <a:latin typeface="Arial Narrow" panose="020B0606020202030204" pitchFamily="34" charset="0"/>
                          <a:ea typeface="Times New Roman"/>
                        </a:rPr>
                        <a:t>3</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3"/>
                  </a:ext>
                </a:extLst>
              </a:tr>
              <a:tr h="262975">
                <a:tc>
                  <a:txBody>
                    <a:bodyPr/>
                    <a:lstStyle/>
                    <a:p>
                      <a:pPr algn="r">
                        <a:spcAft>
                          <a:spcPts val="0"/>
                        </a:spcAft>
                      </a:pPr>
                      <a:r>
                        <a:rPr lang="es-CO" sz="1050">
                          <a:effectLst/>
                          <a:latin typeface="Arial Narrow" panose="020B0606020202030204" pitchFamily="34" charset="0"/>
                        </a:rPr>
                        <a:t>25</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Conformación del gobierno escolar ( actas de nombramiento)</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4"/>
                  </a:ext>
                </a:extLst>
              </a:tr>
              <a:tr h="262975">
                <a:tc>
                  <a:txBody>
                    <a:bodyPr/>
                    <a:lstStyle/>
                    <a:p>
                      <a:pPr algn="r">
                        <a:spcAft>
                          <a:spcPts val="0"/>
                        </a:spcAft>
                      </a:pPr>
                      <a:r>
                        <a:rPr lang="es-CO" sz="1050">
                          <a:effectLst/>
                          <a:latin typeface="Arial Narrow" panose="020B0606020202030204" pitchFamily="34" charset="0"/>
                        </a:rPr>
                        <a:t>26</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Atención y/o Integración con las Sedes</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ES" sz="1050" b="1" dirty="0" smtClean="0">
                          <a:solidFill>
                            <a:schemeClr val="tx1"/>
                          </a:solidFill>
                          <a:effectLst/>
                          <a:latin typeface="Arial Narrow" panose="020B0606020202030204" pitchFamily="34" charset="0"/>
                          <a:ea typeface="Times New Roman"/>
                        </a:rPr>
                        <a:t>3</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5"/>
                  </a:ext>
                </a:extLst>
              </a:tr>
              <a:tr h="131488">
                <a:tc>
                  <a:txBody>
                    <a:bodyPr/>
                    <a:lstStyle/>
                    <a:p>
                      <a:pPr algn="r">
                        <a:spcAft>
                          <a:spcPts val="0"/>
                        </a:spcAft>
                      </a:pPr>
                      <a:r>
                        <a:rPr lang="es-CO" sz="1050">
                          <a:effectLst/>
                          <a:latin typeface="Arial Narrow" panose="020B0606020202030204" pitchFamily="34" charset="0"/>
                        </a:rPr>
                        <a:t>27</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Gestión de alianzas  y convenios</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6"/>
                  </a:ext>
                </a:extLst>
              </a:tr>
              <a:tr h="131488">
                <a:tc>
                  <a:txBody>
                    <a:bodyPr/>
                    <a:lstStyle/>
                    <a:p>
                      <a:pPr algn="r">
                        <a:spcAft>
                          <a:spcPts val="0"/>
                        </a:spcAft>
                      </a:pPr>
                      <a:r>
                        <a:rPr lang="es-CO" sz="1050">
                          <a:effectLst/>
                          <a:latin typeface="Arial Narrow" panose="020B0606020202030204" pitchFamily="34" charset="0"/>
                        </a:rPr>
                        <a:t>28</a:t>
                      </a:r>
                      <a:endParaRPr lang="es-ES" sz="1050">
                        <a:effectLst/>
                        <a:latin typeface="Arial Narrow" panose="020B0606020202030204" pitchFamily="34" charset="0"/>
                        <a:ea typeface="Times New Roman"/>
                      </a:endParaRPr>
                    </a:p>
                  </a:txBody>
                  <a:tcPr marL="18721" marR="18721" marT="0" marB="0" anchor="b"/>
                </a:tc>
                <a:tc vMerge="1">
                  <a:txBody>
                    <a:bodyPr/>
                    <a:lstStyle/>
                    <a:p>
                      <a:endParaRPr lang="es-ES"/>
                    </a:p>
                  </a:txBody>
                  <a:tcPr/>
                </a:tc>
                <a:tc>
                  <a:txBody>
                    <a:bodyPr/>
                    <a:lstStyle/>
                    <a:p>
                      <a:pPr algn="just">
                        <a:spcAft>
                          <a:spcPts val="0"/>
                        </a:spcAft>
                      </a:pPr>
                      <a:r>
                        <a:rPr lang="es-CO" sz="1050" b="1">
                          <a:solidFill>
                            <a:schemeClr val="tx1"/>
                          </a:solidFill>
                          <a:effectLst/>
                          <a:latin typeface="Arial Narrow" panose="020B0606020202030204" pitchFamily="34" charset="0"/>
                        </a:rPr>
                        <a:t> Plan de Acción  </a:t>
                      </a:r>
                      <a:endParaRPr lang="es-ES" sz="1050" b="1">
                        <a:solidFill>
                          <a:schemeClr val="tx1"/>
                        </a:solidFill>
                        <a:effectLst/>
                        <a:latin typeface="Arial Narrow" panose="020B0606020202030204" pitchFamily="34" charset="0"/>
                        <a:ea typeface="Times New Roman"/>
                      </a:endParaRPr>
                    </a:p>
                  </a:txBody>
                  <a:tcPr marL="18721" marR="18721" marT="0" marB="0" anchor="ctr"/>
                </a:tc>
                <a:tc>
                  <a:txBody>
                    <a:bodyPr/>
                    <a:lstStyle/>
                    <a:p>
                      <a:pPr algn="r">
                        <a:spcAft>
                          <a:spcPts val="0"/>
                        </a:spcAft>
                      </a:pPr>
                      <a:r>
                        <a:rPr lang="es-CO" sz="1050" b="1">
                          <a:solidFill>
                            <a:schemeClr val="tx1"/>
                          </a:solidFill>
                          <a:effectLst/>
                          <a:latin typeface="Arial Narrow" panose="020B0606020202030204" pitchFamily="34" charset="0"/>
                        </a:rPr>
                        <a:t>3</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7"/>
                  </a:ext>
                </a:extLst>
              </a:tr>
              <a:tr h="125226">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Subtotal</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lgn="r">
                        <a:spcAft>
                          <a:spcPts val="0"/>
                        </a:spcAft>
                      </a:pPr>
                      <a:r>
                        <a:rPr lang="es-CO" sz="1050" b="1">
                          <a:solidFill>
                            <a:schemeClr val="tx1"/>
                          </a:solidFill>
                          <a:effectLst/>
                          <a:latin typeface="Arial Narrow" panose="020B0606020202030204" pitchFamily="34" charset="0"/>
                        </a:rPr>
                        <a:t>21</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8"/>
                  </a:ext>
                </a:extLst>
              </a:tr>
              <a:tr h="125226">
                <a:tc>
                  <a:txBody>
                    <a:bodyPr/>
                    <a:lstStyle/>
                    <a:p>
                      <a:pPr>
                        <a:spcAft>
                          <a:spcPts val="0"/>
                        </a:spcAft>
                      </a:pPr>
                      <a:r>
                        <a:rPr lang="es-CO" sz="1050">
                          <a:effectLst/>
                          <a:latin typeface="Arial Narrow" panose="020B0606020202030204" pitchFamily="34" charset="0"/>
                        </a:rPr>
                        <a:t> </a:t>
                      </a:r>
                      <a:endParaRPr lang="es-ES" sz="1050">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a:solidFill>
                            <a:schemeClr val="tx1"/>
                          </a:solidFill>
                          <a:effectLst/>
                          <a:latin typeface="Arial Narrow" panose="020B0606020202030204" pitchFamily="34" charset="0"/>
                        </a:rPr>
                        <a:t> </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Total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lgn="r">
                        <a:spcAft>
                          <a:spcPts val="0"/>
                        </a:spcAft>
                      </a:pPr>
                      <a:r>
                        <a:rPr lang="es-CO" sz="1050" b="1">
                          <a:solidFill>
                            <a:schemeClr val="tx1"/>
                          </a:solidFill>
                          <a:effectLst/>
                          <a:latin typeface="Arial Narrow" panose="020B0606020202030204" pitchFamily="34" charset="0"/>
                        </a:rPr>
                        <a:t>100</a:t>
                      </a:r>
                      <a:endParaRPr lang="es-ES" sz="1050" b="1">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b="1" dirty="0">
                          <a:solidFill>
                            <a:schemeClr val="tx1"/>
                          </a:solidFill>
                          <a:effectLst/>
                          <a:latin typeface="Arial Narrow" panose="020B0606020202030204" pitchFamily="34" charset="0"/>
                        </a:rPr>
                        <a:t> </a:t>
                      </a:r>
                      <a:endParaRPr lang="es-ES" sz="1050" b="1" dirty="0">
                        <a:solidFill>
                          <a:schemeClr val="tx1"/>
                        </a:solidFill>
                        <a:effectLst/>
                        <a:latin typeface="Arial Narrow" panose="020B0606020202030204" pitchFamily="34" charset="0"/>
                        <a:ea typeface="Times New Roman"/>
                      </a:endParaRPr>
                    </a:p>
                  </a:txBody>
                  <a:tcPr marL="18721" marR="18721" marT="0" marB="0" anchor="b"/>
                </a:tc>
                <a:tc>
                  <a:txBody>
                    <a:bodyPr/>
                    <a:lstStyle/>
                    <a:p>
                      <a:pPr>
                        <a:spcAft>
                          <a:spcPts val="0"/>
                        </a:spcAft>
                      </a:pPr>
                      <a:r>
                        <a:rPr lang="es-CO" sz="1050" dirty="0">
                          <a:effectLst/>
                          <a:latin typeface="Arial Narrow" panose="020B0606020202030204" pitchFamily="34" charset="0"/>
                        </a:rPr>
                        <a:t> </a:t>
                      </a:r>
                      <a:endParaRPr lang="es-ES" sz="1050" dirty="0">
                        <a:effectLst/>
                        <a:latin typeface="Arial Narrow" panose="020B0606020202030204" pitchFamily="34" charset="0"/>
                        <a:ea typeface="Times New Roman"/>
                      </a:endParaRPr>
                    </a:p>
                  </a:txBody>
                  <a:tcPr marL="18721" marR="18721" marT="0" marB="0" anchor="b"/>
                </a:tc>
                <a:extLst>
                  <a:ext uri="{0D108BD9-81ED-4DB2-BD59-A6C34878D82A}">
                    <a16:rowId xmlns:a16="http://schemas.microsoft.com/office/drawing/2014/main" val="10039"/>
                  </a:ext>
                </a:extLst>
              </a:tr>
            </a:tbl>
          </a:graphicData>
        </a:graphic>
      </p:graphicFrame>
    </p:spTree>
    <p:extLst>
      <p:ext uri="{BB962C8B-B14F-4D97-AF65-F5344CB8AC3E}">
        <p14:creationId xmlns:p14="http://schemas.microsoft.com/office/powerpoint/2010/main" val="1574062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539552" y="260648"/>
            <a:ext cx="8424936" cy="1042089"/>
          </a:xfrm>
          <a:prstGeom prst="rect">
            <a:avLst/>
          </a:prstGeom>
        </p:spPr>
      </p:pic>
      <p:sp>
        <p:nvSpPr>
          <p:cNvPr id="6" name="5 Título"/>
          <p:cNvSpPr>
            <a:spLocks noGrp="1"/>
          </p:cNvSpPr>
          <p:nvPr>
            <p:ph type="ctrTitle"/>
          </p:nvPr>
        </p:nvSpPr>
        <p:spPr>
          <a:xfrm>
            <a:off x="552252" y="1052736"/>
            <a:ext cx="7772400" cy="2736304"/>
          </a:xfrm>
        </p:spPr>
        <p:txBody>
          <a:bodyPr>
            <a:normAutofit fontScale="90000"/>
          </a:bodyPr>
          <a:lstStyle/>
          <a:p>
            <a:pPr algn="l"/>
            <a:r>
              <a:rPr lang="es-ES" sz="2000" dirty="0" smtClean="0"/>
              <a:t/>
            </a:r>
            <a:br>
              <a:rPr lang="es-ES" sz="2000" dirty="0" smtClean="0"/>
            </a:br>
            <a:r>
              <a:rPr lang="es-ES" sz="2000" dirty="0"/>
              <a:t/>
            </a:r>
            <a:br>
              <a:rPr lang="es-ES" sz="2000" dirty="0"/>
            </a:br>
            <a:r>
              <a:rPr lang="es-ES" sz="2000" dirty="0" smtClean="0"/>
              <a:t/>
            </a:r>
            <a:br>
              <a:rPr lang="es-ES" sz="2000" dirty="0" smtClean="0"/>
            </a:br>
            <a:r>
              <a:rPr lang="es-ES" sz="2000" dirty="0" smtClean="0"/>
              <a:t>*_</a:t>
            </a:r>
            <a:r>
              <a:rPr lang="es-ES" sz="2200" dirty="0" smtClean="0"/>
              <a:t>350 </a:t>
            </a:r>
            <a:r>
              <a:rPr lang="es-ES" sz="2200" dirty="0"/>
              <a:t>Estudiantes de Media ingresan a la </a:t>
            </a:r>
            <a:r>
              <a:rPr lang="es-ES" sz="2200" dirty="0" smtClean="0"/>
              <a:t>Educación </a:t>
            </a:r>
            <a:r>
              <a:rPr lang="es-ES" sz="2200" dirty="0"/>
              <a:t>Superior</a:t>
            </a:r>
            <a:br>
              <a:rPr lang="es-ES" sz="2200" dirty="0"/>
            </a:br>
            <a:r>
              <a:rPr lang="es-ES" sz="2200" dirty="0"/>
              <a:t/>
            </a:r>
            <a:br>
              <a:rPr lang="es-ES" sz="2200" dirty="0"/>
            </a:br>
            <a:r>
              <a:rPr lang="es-ES" sz="2200" dirty="0" smtClean="0"/>
              <a:t>*_100</a:t>
            </a:r>
            <a:r>
              <a:rPr lang="es-ES" sz="2200" dirty="0"/>
              <a:t>% de IED en Plan </a:t>
            </a:r>
            <a:r>
              <a:rPr lang="es-ES" sz="2200" dirty="0" smtClean="0"/>
              <a:t>DPTAL  </a:t>
            </a:r>
            <a:r>
              <a:rPr lang="es-ES" sz="2200" dirty="0"/>
              <a:t>« Magdalena, lee, escribe y cuida el Ambiente».</a:t>
            </a:r>
            <a:br>
              <a:rPr lang="es-ES" sz="2200" dirty="0"/>
            </a:br>
            <a:r>
              <a:rPr lang="es-ES" sz="2200" dirty="0"/>
              <a:t/>
            </a:r>
            <a:br>
              <a:rPr lang="es-ES" sz="2200" dirty="0"/>
            </a:br>
            <a:r>
              <a:rPr lang="es-ES" sz="2200" dirty="0" smtClean="0"/>
              <a:t>*_35 </a:t>
            </a:r>
            <a:r>
              <a:rPr lang="es-ES" sz="2200" dirty="0"/>
              <a:t>IED con Proyectos Ambientales </a:t>
            </a:r>
            <a:r>
              <a:rPr lang="es-ES" sz="2200" dirty="0" smtClean="0"/>
              <a:t>implementados</a:t>
            </a:r>
            <a:br>
              <a:rPr lang="es-ES" sz="2200" dirty="0" smtClean="0"/>
            </a:br>
            <a:r>
              <a:rPr lang="es-CO" sz="2200" b="1" dirty="0" smtClean="0"/>
              <a:t/>
            </a:r>
            <a:br>
              <a:rPr lang="es-CO" sz="2200" b="1" dirty="0" smtClean="0"/>
            </a:br>
            <a:r>
              <a:rPr lang="es-CO" sz="2200" b="1" dirty="0" smtClean="0"/>
              <a:t/>
            </a:r>
            <a:br>
              <a:rPr lang="es-CO" sz="2200" b="1" dirty="0" smtClean="0"/>
            </a:br>
            <a:endParaRPr lang="es-CO" sz="2200" dirty="0"/>
          </a:p>
        </p:txBody>
      </p:sp>
      <p:sp>
        <p:nvSpPr>
          <p:cNvPr id="7" name="6 Subtítulo"/>
          <p:cNvSpPr>
            <a:spLocks noGrp="1"/>
          </p:cNvSpPr>
          <p:nvPr>
            <p:ph type="subTitle" idx="1"/>
          </p:nvPr>
        </p:nvSpPr>
        <p:spPr>
          <a:xfrm>
            <a:off x="539552" y="3356992"/>
            <a:ext cx="7920880" cy="2639144"/>
          </a:xfrm>
        </p:spPr>
        <p:txBody>
          <a:bodyPr>
            <a:noAutofit/>
          </a:bodyPr>
          <a:lstStyle/>
          <a:p>
            <a:pPr algn="just"/>
            <a:r>
              <a:rPr lang="es-CO" sz="2000" dirty="0" smtClean="0">
                <a:solidFill>
                  <a:schemeClr val="tx1"/>
                </a:solidFill>
              </a:rPr>
              <a:t>*_40 IED articuladas con el SENA </a:t>
            </a:r>
          </a:p>
          <a:p>
            <a:pPr algn="just"/>
            <a:endParaRPr lang="es-CO" sz="2000" dirty="0" smtClean="0">
              <a:solidFill>
                <a:schemeClr val="tx1"/>
              </a:solidFill>
            </a:endParaRPr>
          </a:p>
          <a:p>
            <a:pPr algn="just"/>
            <a:r>
              <a:rPr lang="es-CO" sz="2000" dirty="0" smtClean="0">
                <a:solidFill>
                  <a:schemeClr val="tx1"/>
                </a:solidFill>
              </a:rPr>
              <a:t>*_320 </a:t>
            </a:r>
            <a:r>
              <a:rPr lang="es-CO" sz="2000" dirty="0" smtClean="0">
                <a:solidFill>
                  <a:schemeClr val="tx1"/>
                </a:solidFill>
              </a:rPr>
              <a:t>Sedes incorporan la IEP  a su PEI</a:t>
            </a:r>
          </a:p>
          <a:p>
            <a:pPr algn="just"/>
            <a:endParaRPr lang="es-CO" sz="2000" dirty="0" smtClean="0">
              <a:solidFill>
                <a:schemeClr val="tx1"/>
              </a:solidFill>
            </a:endParaRPr>
          </a:p>
          <a:p>
            <a:pPr algn="just"/>
            <a:r>
              <a:rPr lang="es-CO" sz="2000" dirty="0" smtClean="0">
                <a:solidFill>
                  <a:schemeClr val="tx1"/>
                </a:solidFill>
              </a:rPr>
              <a:t>*_Realización de un Foro Educativo Departamental Tema: </a:t>
            </a:r>
            <a:r>
              <a:rPr lang="es-CO" sz="2000" b="1" dirty="0" smtClean="0">
                <a:solidFill>
                  <a:schemeClr val="tx1"/>
                </a:solidFill>
              </a:rPr>
              <a:t>“El Bicentenario de la Independencia”</a:t>
            </a:r>
          </a:p>
          <a:p>
            <a:pPr algn="just"/>
            <a:r>
              <a:rPr lang="es-CO" sz="2000" dirty="0" smtClean="0">
                <a:solidFill>
                  <a:schemeClr val="tx1"/>
                </a:solidFill>
              </a:rPr>
              <a:t>*_Realización de 4 Foros Subregionales sobre el Decreto 1421 de 2017   </a:t>
            </a:r>
            <a:r>
              <a:rPr lang="es-CO" sz="2000" b="1" dirty="0" smtClean="0">
                <a:solidFill>
                  <a:schemeClr val="tx1"/>
                </a:solidFill>
              </a:rPr>
              <a:t>Inclusión Educativa</a:t>
            </a:r>
            <a:r>
              <a:rPr lang="es-CO" sz="2000" dirty="0" smtClean="0">
                <a:solidFill>
                  <a:schemeClr val="tx1"/>
                </a:solidFill>
              </a:rPr>
              <a:t>. </a:t>
            </a:r>
            <a:r>
              <a:rPr lang="es-CO" sz="2000" b="1" dirty="0" smtClean="0">
                <a:solidFill>
                  <a:schemeClr val="tx1"/>
                </a:solidFill>
              </a:rPr>
              <a:t>PIAR - DUA</a:t>
            </a:r>
            <a:endParaRPr lang="es-CO" sz="2000" b="1" dirty="0">
              <a:solidFill>
                <a:schemeClr val="tx1"/>
              </a:solidFill>
            </a:endParaRPr>
          </a:p>
        </p:txBody>
      </p:sp>
    </p:spTree>
    <p:extLst>
      <p:ext uri="{BB962C8B-B14F-4D97-AF65-F5344CB8AC3E}">
        <p14:creationId xmlns:p14="http://schemas.microsoft.com/office/powerpoint/2010/main" val="3180446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 y="1"/>
            <a:ext cx="9140987" cy="908720"/>
          </a:xfrm>
          <a:prstGeom prst="rect">
            <a:avLst/>
          </a:prstGeom>
        </p:spPr>
      </p:pic>
      <p:sp>
        <p:nvSpPr>
          <p:cNvPr id="6" name="5 Título"/>
          <p:cNvSpPr>
            <a:spLocks noGrp="1"/>
          </p:cNvSpPr>
          <p:nvPr>
            <p:ph type="ctrTitle"/>
          </p:nvPr>
        </p:nvSpPr>
        <p:spPr>
          <a:xfrm>
            <a:off x="685800" y="1268760"/>
            <a:ext cx="7772400" cy="5589240"/>
          </a:xfrm>
        </p:spPr>
        <p:txBody>
          <a:bodyPr>
            <a:noAutofit/>
          </a:bodyPr>
          <a:lstStyle/>
          <a:p>
            <a:pPr algn="l"/>
            <a:r>
              <a:rPr lang="es-CO" sz="2000" b="1" dirty="0" smtClean="0"/>
              <a:t/>
            </a:r>
            <a:br>
              <a:rPr lang="es-CO" sz="2000" b="1" dirty="0" smtClean="0"/>
            </a:br>
            <a:r>
              <a:rPr lang="es-CO" sz="2000" b="1" dirty="0"/>
              <a:t/>
            </a:r>
            <a:br>
              <a:rPr lang="es-CO" sz="2000" b="1" dirty="0"/>
            </a:br>
            <a:r>
              <a:rPr lang="es-CO" sz="2000" b="1" dirty="0" smtClean="0"/>
              <a:t>Apreciados Rectores  y Rectoras, recordamos </a:t>
            </a:r>
            <a:r>
              <a:rPr lang="es-CO" sz="2000" b="1" dirty="0"/>
              <a:t>estos importantes aspectos: </a:t>
            </a:r>
            <a:br>
              <a:rPr lang="es-CO" sz="2000" b="1" dirty="0"/>
            </a:br>
            <a:r>
              <a:rPr lang="es-CO" sz="2000" b="1" dirty="0"/>
              <a:t/>
            </a:r>
            <a:br>
              <a:rPr lang="es-CO" sz="2000" b="1" dirty="0"/>
            </a:br>
            <a:r>
              <a:rPr lang="es-CO" sz="2000" b="1" dirty="0"/>
              <a:t>1. Elaborar </a:t>
            </a:r>
            <a:r>
              <a:rPr lang="es-CO" sz="2000" b="1" dirty="0" smtClean="0"/>
              <a:t>y hacer seguimiento al </a:t>
            </a:r>
            <a:r>
              <a:rPr lang="es-CO" sz="2000" b="1" dirty="0"/>
              <a:t>Plan de Acción del Año </a:t>
            </a:r>
            <a:r>
              <a:rPr lang="es-CO" sz="2000" b="1" dirty="0" smtClean="0"/>
              <a:t>2019 </a:t>
            </a:r>
            <a:r>
              <a:rPr lang="es-CO" sz="2000" b="1" dirty="0"/>
              <a:t>teniendo en cuenta el Calendario Escolar, y las propuestas de la Comunidad Educativa.</a:t>
            </a:r>
            <a:br>
              <a:rPr lang="es-CO" sz="2000" b="1" dirty="0"/>
            </a:br>
            <a:r>
              <a:rPr lang="es-CO" sz="2000" b="1" dirty="0"/>
              <a:t/>
            </a:r>
            <a:br>
              <a:rPr lang="es-CO" sz="2000" b="1" dirty="0"/>
            </a:br>
            <a:r>
              <a:rPr lang="es-CO" sz="2000" b="1" dirty="0"/>
              <a:t> 2. Análisis de los resultados de las distintas </a:t>
            </a:r>
            <a:r>
              <a:rPr lang="es-CO" sz="2000" b="1" dirty="0" smtClean="0"/>
              <a:t>Evaluaciones: Estudiantes (Internas y Externas) Docentes y Autoevaluación Institucional.</a:t>
            </a:r>
            <a:r>
              <a:rPr lang="es-CO" sz="2000" b="1" dirty="0"/>
              <a:t/>
            </a:r>
            <a:br>
              <a:rPr lang="es-CO" sz="2000" b="1" dirty="0"/>
            </a:br>
            <a:r>
              <a:rPr lang="es-CO" sz="2000" b="1" dirty="0"/>
              <a:t/>
            </a:r>
            <a:br>
              <a:rPr lang="es-CO" sz="2000" b="1" dirty="0"/>
            </a:br>
            <a:r>
              <a:rPr lang="es-CO" sz="2000" b="1" dirty="0"/>
              <a:t>3 .Elaborar </a:t>
            </a:r>
            <a:r>
              <a:rPr lang="es-CO" sz="2000" b="1" dirty="0" smtClean="0"/>
              <a:t>y hacer seguimiento al </a:t>
            </a:r>
            <a:r>
              <a:rPr lang="es-CO" sz="2000" b="1" dirty="0"/>
              <a:t>Plan de Mejoramiento Institucional PMI, con base en los análisis de los resultados de las distintas evaluaciones: de Estudiantes, tanto internas (SIEE) como externas SABER ( 3, 5, 11.) la evaluación de Docentes y la Autoevaluación Institucional</a:t>
            </a:r>
            <a:r>
              <a:rPr lang="es-CO" sz="2000" b="1" dirty="0" smtClean="0"/>
              <a:t>.</a:t>
            </a:r>
            <a:br>
              <a:rPr lang="es-CO" sz="2000" b="1" dirty="0" smtClean="0"/>
            </a:br>
            <a:r>
              <a:rPr lang="es-CO" sz="2000" b="1" dirty="0"/>
              <a:t/>
            </a:r>
            <a:br>
              <a:rPr lang="es-CO" sz="2000" b="1" dirty="0"/>
            </a:br>
            <a:r>
              <a:rPr lang="es-CO" sz="2000" b="1" dirty="0"/>
              <a:t>4. Alinear SIEE con Sistema de Evaluación por Competencias Tipo ICFES</a:t>
            </a:r>
            <a:br>
              <a:rPr lang="es-CO" sz="2000" b="1" dirty="0"/>
            </a:br>
            <a:r>
              <a:rPr lang="es-CO" sz="2000" b="1" dirty="0"/>
              <a:t/>
            </a:r>
            <a:br>
              <a:rPr lang="es-CO" sz="2000" b="1" dirty="0"/>
            </a:br>
            <a:r>
              <a:rPr lang="es-CO" sz="2000" b="1" dirty="0"/>
              <a:t/>
            </a:r>
            <a:br>
              <a:rPr lang="es-CO" sz="2000" b="1" dirty="0"/>
            </a:br>
            <a:r>
              <a:rPr lang="es-CO" sz="2000" b="1" dirty="0"/>
              <a:t/>
            </a:r>
            <a:br>
              <a:rPr lang="es-CO" sz="2000" b="1" dirty="0"/>
            </a:br>
            <a:r>
              <a:rPr lang="es-CO" sz="2000" b="1" dirty="0"/>
              <a:t/>
            </a:r>
            <a:br>
              <a:rPr lang="es-CO" sz="2000" b="1" dirty="0"/>
            </a:br>
            <a:endParaRPr lang="es-CO" sz="2000" dirty="0"/>
          </a:p>
        </p:txBody>
      </p:sp>
      <p:sp>
        <p:nvSpPr>
          <p:cNvPr id="7" name="6 Subtítulo"/>
          <p:cNvSpPr>
            <a:spLocks noGrp="1"/>
          </p:cNvSpPr>
          <p:nvPr>
            <p:ph type="subTitle" idx="1"/>
          </p:nvPr>
        </p:nvSpPr>
        <p:spPr>
          <a:xfrm>
            <a:off x="755576" y="2924944"/>
            <a:ext cx="7632848" cy="2713856"/>
          </a:xfrm>
        </p:spPr>
        <p:txBody>
          <a:bodyPr>
            <a:noAutofit/>
          </a:bodyPr>
          <a:lstStyle/>
          <a:p>
            <a:pPr algn="just"/>
            <a:endParaRPr lang="es-CO" sz="2000" dirty="0" smtClean="0">
              <a:solidFill>
                <a:schemeClr val="tx1"/>
              </a:solidFill>
            </a:endParaRPr>
          </a:p>
          <a:p>
            <a:endParaRPr lang="es-CO" sz="2000" dirty="0"/>
          </a:p>
        </p:txBody>
      </p:sp>
    </p:spTree>
    <p:extLst>
      <p:ext uri="{BB962C8B-B14F-4D97-AF65-F5344CB8AC3E}">
        <p14:creationId xmlns:p14="http://schemas.microsoft.com/office/powerpoint/2010/main" val="1817635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0" y="1"/>
            <a:ext cx="9036496" cy="908720"/>
          </a:xfrm>
          <a:prstGeom prst="rect">
            <a:avLst/>
          </a:prstGeom>
        </p:spPr>
      </p:pic>
      <p:sp>
        <p:nvSpPr>
          <p:cNvPr id="6" name="5 Título"/>
          <p:cNvSpPr>
            <a:spLocks noGrp="1"/>
          </p:cNvSpPr>
          <p:nvPr>
            <p:ph type="ctrTitle"/>
          </p:nvPr>
        </p:nvSpPr>
        <p:spPr>
          <a:xfrm>
            <a:off x="611560" y="1412776"/>
            <a:ext cx="7772400" cy="1539602"/>
          </a:xfrm>
        </p:spPr>
        <p:txBody>
          <a:bodyPr>
            <a:normAutofit fontScale="90000"/>
          </a:bodyPr>
          <a:lstStyle/>
          <a:p>
            <a:pPr algn="l"/>
            <a:r>
              <a:rPr lang="es-CO" sz="2400" b="1" dirty="0" smtClean="0"/>
              <a:t/>
            </a:r>
            <a:br>
              <a:rPr lang="es-CO" sz="2400" b="1" dirty="0" smtClean="0"/>
            </a:br>
            <a:r>
              <a:rPr lang="es-CO" sz="2400" b="1" dirty="0" smtClean="0"/>
              <a:t/>
            </a:r>
            <a:br>
              <a:rPr lang="es-CO" sz="2400" b="1" dirty="0" smtClean="0"/>
            </a:br>
            <a:r>
              <a:rPr lang="es-CO" sz="2400" b="1" dirty="0"/>
              <a:t/>
            </a:r>
            <a:br>
              <a:rPr lang="es-CO" sz="2400" b="1" dirty="0"/>
            </a:br>
            <a:r>
              <a:rPr lang="es-CO" sz="2400" b="1" dirty="0" smtClean="0"/>
              <a:t/>
            </a:r>
            <a:br>
              <a:rPr lang="es-CO" sz="2400" b="1" dirty="0" smtClean="0"/>
            </a:br>
            <a:r>
              <a:rPr lang="es-CO" sz="2400" b="1" dirty="0"/>
              <a:t/>
            </a:r>
            <a:br>
              <a:rPr lang="es-CO" sz="2400" b="1" dirty="0"/>
            </a:br>
            <a:r>
              <a:rPr lang="es-CO" sz="2400" b="1" dirty="0" smtClean="0"/>
              <a:t/>
            </a:r>
            <a:br>
              <a:rPr lang="es-CO" sz="2400" b="1" dirty="0" smtClean="0"/>
            </a:br>
            <a:r>
              <a:rPr lang="es-CO" sz="2400" b="1" dirty="0"/>
              <a:t/>
            </a:r>
            <a:br>
              <a:rPr lang="es-CO" sz="2400" b="1" dirty="0"/>
            </a:br>
            <a:r>
              <a:rPr lang="es-CO" sz="2400" b="1" dirty="0" smtClean="0"/>
              <a:t/>
            </a:r>
            <a:br>
              <a:rPr lang="es-CO" sz="2400" b="1" dirty="0" smtClean="0"/>
            </a:br>
            <a:r>
              <a:rPr lang="es-CO" sz="2400" b="1" dirty="0"/>
              <a:t/>
            </a:r>
            <a:br>
              <a:rPr lang="es-CO" sz="2400" b="1" dirty="0"/>
            </a:br>
            <a:r>
              <a:rPr lang="es-CO" sz="2400" b="1" dirty="0" smtClean="0"/>
              <a:t>5. </a:t>
            </a:r>
            <a:r>
              <a:rPr lang="es-CO" sz="2400" b="1" dirty="0"/>
              <a:t>Plan Operativo Anual de Inversiones POAI  en armonía con los dos anteriores.</a:t>
            </a:r>
            <a:br>
              <a:rPr lang="es-CO" sz="2400" b="1" dirty="0"/>
            </a:br>
            <a:r>
              <a:rPr lang="es-CO" sz="2400" b="1" dirty="0"/>
              <a:t/>
            </a:r>
            <a:br>
              <a:rPr lang="es-CO" sz="2400" b="1" dirty="0"/>
            </a:br>
            <a:r>
              <a:rPr lang="es-CO" sz="2400" b="1" dirty="0"/>
              <a:t>6</a:t>
            </a:r>
            <a:r>
              <a:rPr lang="es-CO" sz="2400" b="1" dirty="0" smtClean="0"/>
              <a:t>. </a:t>
            </a:r>
            <a:r>
              <a:rPr lang="es-CO" sz="2400" b="1" dirty="0"/>
              <a:t>Socialización y análisis de la Caja del Siempre Día E</a:t>
            </a:r>
            <a:br>
              <a:rPr lang="es-CO" sz="2400" b="1" dirty="0"/>
            </a:br>
            <a:r>
              <a:rPr lang="es-CO" sz="2200" dirty="0" smtClean="0"/>
              <a:t/>
            </a:r>
            <a:br>
              <a:rPr lang="es-CO" sz="2200" dirty="0" smtClean="0"/>
            </a:br>
            <a:r>
              <a:rPr lang="es-CO" sz="2400" b="1" dirty="0"/>
              <a:t>7</a:t>
            </a:r>
            <a:r>
              <a:rPr lang="es-CO" sz="2400" b="1" dirty="0" smtClean="0"/>
              <a:t>. </a:t>
            </a:r>
            <a:r>
              <a:rPr lang="es-CO" sz="2400" b="1" dirty="0"/>
              <a:t>Enviar los documentos anteriores a la SED acompañados de los informes de PEI Resignificado, y Manual de Convivencia actualizado</a:t>
            </a:r>
            <a:br>
              <a:rPr lang="es-CO" sz="2400" b="1" dirty="0"/>
            </a:br>
            <a:r>
              <a:rPr lang="es-CO" sz="2400" b="1" dirty="0"/>
              <a:t/>
            </a:r>
            <a:br>
              <a:rPr lang="es-CO" sz="2400" b="1" dirty="0"/>
            </a:br>
            <a:r>
              <a:rPr lang="es-CO" sz="2200" b="1" dirty="0" smtClean="0"/>
              <a:t>8. </a:t>
            </a:r>
            <a:r>
              <a:rPr lang="es-CO" sz="2200" b="1" dirty="0"/>
              <a:t>Realizar la Rendición de Cuentas a la Comunidad Educativa</a:t>
            </a:r>
            <a:r>
              <a:rPr lang="es-CO" sz="2200" b="1" dirty="0" smtClean="0"/>
              <a:t>.</a:t>
            </a:r>
            <a:br>
              <a:rPr lang="es-CO" sz="2200" b="1" dirty="0" smtClean="0"/>
            </a:br>
            <a:r>
              <a:rPr lang="es-CO" sz="2200" b="1" dirty="0" smtClean="0"/>
              <a:t/>
            </a:r>
            <a:br>
              <a:rPr lang="es-CO" sz="2200" b="1" dirty="0" smtClean="0"/>
            </a:br>
            <a:r>
              <a:rPr lang="es-CO" sz="2200" b="1" dirty="0"/>
              <a:t> 9. No olvidar remitir la información sobre el Gobierno Escolar cuando hayan realizado el proceso democrático</a:t>
            </a:r>
            <a:r>
              <a:rPr lang="es-CO" sz="2200" b="1" dirty="0" smtClean="0"/>
              <a:t>:</a:t>
            </a:r>
            <a:br>
              <a:rPr lang="es-CO" sz="2200" b="1" dirty="0" smtClean="0"/>
            </a:br>
            <a:r>
              <a:rPr lang="es-CO" sz="2200" b="1" dirty="0" smtClean="0"/>
              <a:t>Consejo </a:t>
            </a:r>
            <a:r>
              <a:rPr lang="es-CO" sz="2200" b="1" dirty="0"/>
              <a:t>Directivo, Consejo Académico, Personer@, y además Comité de Calidad o Equipo de Gestión Institucional</a:t>
            </a:r>
            <a:r>
              <a:rPr lang="es-CO" sz="2200" dirty="0" smtClean="0"/>
              <a:t/>
            </a:r>
            <a:br>
              <a:rPr lang="es-CO" sz="2200" dirty="0" smtClean="0"/>
            </a:br>
            <a:endParaRPr lang="es-CO" sz="2000" dirty="0"/>
          </a:p>
        </p:txBody>
      </p:sp>
    </p:spTree>
    <p:extLst>
      <p:ext uri="{BB962C8B-B14F-4D97-AF65-F5344CB8AC3E}">
        <p14:creationId xmlns:p14="http://schemas.microsoft.com/office/powerpoint/2010/main" val="1817635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539552" y="260648"/>
            <a:ext cx="8424936" cy="1042089"/>
          </a:xfrm>
          <a:prstGeom prst="rect">
            <a:avLst/>
          </a:prstGeom>
        </p:spPr>
      </p:pic>
      <p:sp>
        <p:nvSpPr>
          <p:cNvPr id="2" name="1 Título"/>
          <p:cNvSpPr>
            <a:spLocks noGrp="1"/>
          </p:cNvSpPr>
          <p:nvPr>
            <p:ph type="ctrTitle"/>
          </p:nvPr>
        </p:nvSpPr>
        <p:spPr>
          <a:xfrm>
            <a:off x="467544" y="1340769"/>
            <a:ext cx="8346891" cy="4333484"/>
          </a:xfrm>
        </p:spPr>
        <p:txBody>
          <a:bodyPr>
            <a:normAutofit/>
          </a:bodyPr>
          <a:lstStyle/>
          <a:p>
            <a:pPr algn="l"/>
            <a:r>
              <a:rPr lang="es-CO" sz="2400" b="1" dirty="0"/>
              <a:t>10. Revisar periódicamente los libros reglamentarios de planificación pedagógica de los Docentes.</a:t>
            </a:r>
            <a:br>
              <a:rPr lang="es-CO" sz="2400" b="1" dirty="0"/>
            </a:br>
            <a:r>
              <a:rPr lang="es-CO" sz="2400" b="1" dirty="0" smtClean="0"/>
              <a:t/>
            </a:r>
            <a:br>
              <a:rPr lang="es-CO" sz="2400" b="1" dirty="0" smtClean="0"/>
            </a:br>
            <a:r>
              <a:rPr lang="es-CO" sz="2400" b="1" dirty="0"/>
              <a:t>11.Planificar visitas de acompañamiento a todas las Sedes adscritas a la IED para fortalecer el proceso de integración entre estas, desarrollando el Sentido de Pertenencia y la administración equitativa.                   </a:t>
            </a:r>
            <a:br>
              <a:rPr lang="es-CO" sz="2400" b="1" dirty="0"/>
            </a:br>
            <a:r>
              <a:rPr lang="es-CO" sz="2200" b="1" dirty="0"/>
              <a:t/>
            </a:r>
            <a:br>
              <a:rPr lang="es-CO" sz="2200" b="1" dirty="0"/>
            </a:br>
            <a:r>
              <a:rPr lang="es-CO" sz="2200" b="1" dirty="0"/>
              <a:t/>
            </a:r>
            <a:br>
              <a:rPr lang="es-CO" sz="2200" b="1" dirty="0"/>
            </a:br>
            <a:r>
              <a:rPr lang="es-CO" sz="2200" b="1" dirty="0"/>
              <a:t/>
            </a:r>
            <a:br>
              <a:rPr lang="es-CO" sz="2200" b="1" dirty="0"/>
            </a:br>
            <a:r>
              <a:rPr lang="es-CO" sz="2200" b="1" dirty="0"/>
              <a:t/>
            </a:r>
            <a:br>
              <a:rPr lang="es-CO" sz="2200" b="1" dirty="0"/>
            </a:br>
            <a:r>
              <a:rPr lang="es-CO" sz="2000" b="1" dirty="0" smtClean="0"/>
              <a:t> </a:t>
            </a:r>
            <a:endParaRPr lang="es-CO" sz="2000" i="1" dirty="0"/>
          </a:p>
        </p:txBody>
      </p:sp>
      <p:sp>
        <p:nvSpPr>
          <p:cNvPr id="3" name="2 Subtítulo"/>
          <p:cNvSpPr>
            <a:spLocks noGrp="1"/>
          </p:cNvSpPr>
          <p:nvPr>
            <p:ph type="subTitle" idx="1"/>
          </p:nvPr>
        </p:nvSpPr>
        <p:spPr>
          <a:xfrm>
            <a:off x="647928" y="3356992"/>
            <a:ext cx="7812503" cy="2592288"/>
          </a:xfrm>
        </p:spPr>
        <p:txBody>
          <a:bodyPr>
            <a:normAutofit/>
          </a:bodyPr>
          <a:lstStyle/>
          <a:p>
            <a:pPr algn="just"/>
            <a:r>
              <a:rPr lang="es-CO" sz="2000" dirty="0" smtClean="0">
                <a:solidFill>
                  <a:schemeClr val="tx1"/>
                </a:solidFill>
              </a:rPr>
              <a:t>                                                                                                                        </a:t>
            </a:r>
          </a:p>
        </p:txBody>
      </p:sp>
      <p:pic>
        <p:nvPicPr>
          <p:cNvPr id="1026" name="Picture 2" descr="https://i.pinimg.com/originals/15/3a/68/153a6849f504b6ca534f46626d4f669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0131" y="3717032"/>
            <a:ext cx="526458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794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Imagen"/>
          <p:cNvPicPr/>
          <p:nvPr/>
        </p:nvPicPr>
        <p:blipFill rotWithShape="1">
          <a:blip r:embed="rId2" cstate="print">
            <a:lum bright="70000" contrast="-70000"/>
            <a:extLst>
              <a:ext uri="{28A0092B-C50C-407E-A947-70E740481C1C}">
                <a14:useLocalDpi xmlns:a14="http://schemas.microsoft.com/office/drawing/2010/main" val="0"/>
              </a:ext>
            </a:extLst>
          </a:blip>
          <a:srcRect l="85505" r="1850"/>
          <a:stretch/>
        </p:blipFill>
        <p:spPr>
          <a:xfrm>
            <a:off x="7048729" y="4221088"/>
            <a:ext cx="2092258" cy="2420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539552" y="260648"/>
            <a:ext cx="8424936" cy="1042089"/>
          </a:xfrm>
          <a:prstGeom prst="rect">
            <a:avLst/>
          </a:prstGeom>
        </p:spPr>
      </p:pic>
      <p:sp>
        <p:nvSpPr>
          <p:cNvPr id="2" name="1 Título"/>
          <p:cNvSpPr>
            <a:spLocks noGrp="1"/>
          </p:cNvSpPr>
          <p:nvPr>
            <p:ph type="ctrTitle"/>
          </p:nvPr>
        </p:nvSpPr>
        <p:spPr>
          <a:xfrm>
            <a:off x="685800" y="1302737"/>
            <a:ext cx="7772400" cy="2297714"/>
          </a:xfrm>
        </p:spPr>
        <p:txBody>
          <a:bodyPr>
            <a:noAutofit/>
          </a:bodyPr>
          <a:lstStyle/>
          <a:p>
            <a:pPr algn="l"/>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
            </a:r>
            <a:br>
              <a:rPr lang="es-CO" sz="2000" b="1" dirty="0" smtClean="0"/>
            </a:br>
            <a:r>
              <a:rPr lang="es-CO" sz="2000" b="1" dirty="0"/>
              <a:t/>
            </a:r>
            <a:br>
              <a:rPr lang="es-CO" sz="2000" b="1" dirty="0"/>
            </a:br>
            <a:r>
              <a:rPr lang="es-CO" sz="2000" b="1" dirty="0" smtClean="0"/>
              <a:t>Planes</a:t>
            </a:r>
            <a:r>
              <a:rPr lang="es-CO" sz="2000" b="1" dirty="0"/>
              <a:t>, programas y proyectos de Calidad:</a:t>
            </a:r>
            <a:br>
              <a:rPr lang="es-CO" sz="2000" b="1" dirty="0"/>
            </a:br>
            <a:r>
              <a:rPr lang="es-CO" sz="2000" b="1" dirty="0"/>
              <a:t/>
            </a:r>
            <a:br>
              <a:rPr lang="es-CO" sz="2000" b="1" dirty="0"/>
            </a:br>
            <a:r>
              <a:rPr lang="es-CO" sz="2000" b="1" dirty="0" smtClean="0">
                <a:solidFill>
                  <a:srgbClr val="FF0000"/>
                </a:solidFill>
              </a:rPr>
              <a:t>1.</a:t>
            </a:r>
            <a:r>
              <a:rPr lang="es-CO" sz="2000" b="1" dirty="0" smtClean="0"/>
              <a:t>«Todos a Aprender” PTA</a:t>
            </a:r>
            <a:r>
              <a:rPr lang="es-CO" sz="2000" b="1" dirty="0"/>
              <a:t>.</a:t>
            </a:r>
            <a:br>
              <a:rPr lang="es-CO" sz="2000" b="1" dirty="0"/>
            </a:br>
            <a:r>
              <a:rPr lang="es-CO" sz="2000" b="1" dirty="0">
                <a:solidFill>
                  <a:srgbClr val="FF0000"/>
                </a:solidFill>
              </a:rPr>
              <a:t>2. </a:t>
            </a:r>
            <a:r>
              <a:rPr lang="es-CO" sz="2000" b="1" dirty="0"/>
              <a:t>Plan Departamental de Lectura y Escritura “Magdalena, lee, escribe </a:t>
            </a:r>
            <a:br>
              <a:rPr lang="es-CO" sz="2000" b="1" dirty="0"/>
            </a:br>
            <a:r>
              <a:rPr lang="es-CO" sz="2000" b="1" dirty="0"/>
              <a:t>    y cuida el Ambiente”, en el marco del PNL “Leer es mi Cuento”. </a:t>
            </a:r>
            <a:br>
              <a:rPr lang="es-CO" sz="2000" b="1" dirty="0"/>
            </a:br>
            <a:r>
              <a:rPr lang="es-CO" sz="2000" b="1" dirty="0" smtClean="0">
                <a:solidFill>
                  <a:srgbClr val="FF0000"/>
                </a:solidFill>
              </a:rPr>
              <a:t>3. </a:t>
            </a:r>
            <a:r>
              <a:rPr lang="es-CO" sz="2000" b="1" dirty="0"/>
              <a:t>Jornada Única</a:t>
            </a:r>
            <a:br>
              <a:rPr lang="es-CO" sz="2000" b="1" dirty="0"/>
            </a:br>
            <a:r>
              <a:rPr lang="es-CO" sz="2000" b="1" dirty="0">
                <a:solidFill>
                  <a:srgbClr val="FF0000"/>
                </a:solidFill>
              </a:rPr>
              <a:t>4</a:t>
            </a:r>
            <a:r>
              <a:rPr lang="es-CO" sz="2000" b="1" dirty="0" smtClean="0">
                <a:solidFill>
                  <a:srgbClr val="FF0000"/>
                </a:solidFill>
              </a:rPr>
              <a:t>. </a:t>
            </a:r>
            <a:r>
              <a:rPr lang="es-CO" sz="2000" b="1" dirty="0"/>
              <a:t>Estrategia </a:t>
            </a:r>
            <a:r>
              <a:rPr lang="es-CO" sz="2000" b="1" dirty="0" smtClean="0"/>
              <a:t>G-50-  100% Calidad </a:t>
            </a:r>
            <a:r>
              <a:rPr lang="es-CO" sz="2000" b="1" dirty="0"/>
              <a:t>Total</a:t>
            </a:r>
            <a:br>
              <a:rPr lang="es-CO" sz="2000" b="1" dirty="0"/>
            </a:br>
            <a:r>
              <a:rPr lang="es-CO" sz="2000" b="1" dirty="0">
                <a:solidFill>
                  <a:srgbClr val="FF0000"/>
                </a:solidFill>
              </a:rPr>
              <a:t>5</a:t>
            </a:r>
            <a:r>
              <a:rPr lang="es-CO" sz="2000" b="1" dirty="0" smtClean="0">
                <a:solidFill>
                  <a:srgbClr val="FF0000"/>
                </a:solidFill>
              </a:rPr>
              <a:t>. </a:t>
            </a:r>
            <a:r>
              <a:rPr lang="es-CO" sz="2000" b="1" dirty="0"/>
              <a:t>Fortalecimiento a Proyectos Transversales</a:t>
            </a:r>
            <a:br>
              <a:rPr lang="es-CO" sz="2000" b="1" dirty="0"/>
            </a:br>
            <a:r>
              <a:rPr lang="es-CO" sz="2000" b="1" dirty="0">
                <a:solidFill>
                  <a:srgbClr val="FF0000"/>
                </a:solidFill>
              </a:rPr>
              <a:t>6</a:t>
            </a:r>
            <a:r>
              <a:rPr lang="es-CO" sz="2000" b="1" dirty="0" smtClean="0">
                <a:solidFill>
                  <a:srgbClr val="FF0000"/>
                </a:solidFill>
              </a:rPr>
              <a:t>. </a:t>
            </a:r>
            <a:r>
              <a:rPr lang="es-CO" sz="2000" b="1" dirty="0"/>
              <a:t>Asistencia Técnica Integración Curricular</a:t>
            </a:r>
            <a:br>
              <a:rPr lang="es-CO" sz="2000" b="1" dirty="0"/>
            </a:br>
            <a:r>
              <a:rPr lang="es-CO" sz="2000" b="1" dirty="0">
                <a:solidFill>
                  <a:srgbClr val="FF0000"/>
                </a:solidFill>
              </a:rPr>
              <a:t>7</a:t>
            </a:r>
            <a:r>
              <a:rPr lang="es-CO" sz="2000" b="1" dirty="0" smtClean="0">
                <a:solidFill>
                  <a:srgbClr val="FF0000"/>
                </a:solidFill>
              </a:rPr>
              <a:t>. </a:t>
            </a:r>
            <a:r>
              <a:rPr lang="es-CO" sz="2000" b="1" dirty="0"/>
              <a:t>Articulación de la Educación (transiciones)</a:t>
            </a:r>
            <a:br>
              <a:rPr lang="es-CO" sz="2000" b="1" dirty="0"/>
            </a:br>
            <a:r>
              <a:rPr lang="es-CO" sz="2000" b="1" dirty="0">
                <a:solidFill>
                  <a:srgbClr val="FF0000"/>
                </a:solidFill>
              </a:rPr>
              <a:t>8</a:t>
            </a:r>
            <a:r>
              <a:rPr lang="es-CO" sz="2000" b="1" dirty="0" smtClean="0">
                <a:solidFill>
                  <a:srgbClr val="FF0000"/>
                </a:solidFill>
              </a:rPr>
              <a:t>. </a:t>
            </a:r>
            <a:r>
              <a:rPr lang="es-CO" sz="2000" b="1" dirty="0"/>
              <a:t>“Magdalena Bilingüe”</a:t>
            </a:r>
            <a:r>
              <a:rPr lang="es-CO" sz="2000" b="1" dirty="0">
                <a:solidFill>
                  <a:srgbClr val="FF0000"/>
                </a:solidFill>
              </a:rPr>
              <a:t> </a:t>
            </a:r>
            <a:r>
              <a:rPr lang="es-CO" sz="2000" b="1" dirty="0"/>
              <a:t/>
            </a:r>
            <a:br>
              <a:rPr lang="es-CO" sz="2000" b="1" dirty="0"/>
            </a:br>
            <a:r>
              <a:rPr lang="es-CO" sz="2000" b="1" dirty="0">
                <a:solidFill>
                  <a:srgbClr val="FF0000"/>
                </a:solidFill>
              </a:rPr>
              <a:t>9</a:t>
            </a:r>
            <a:r>
              <a:rPr lang="es-CO" sz="2000" b="1" dirty="0" smtClean="0">
                <a:solidFill>
                  <a:srgbClr val="FF0000"/>
                </a:solidFill>
              </a:rPr>
              <a:t>. </a:t>
            </a:r>
            <a:r>
              <a:rPr lang="es-CO" sz="2000" b="1" dirty="0"/>
              <a:t>Plan de Formación Docente “Magdalena Formadora, Humana e</a:t>
            </a:r>
            <a:br>
              <a:rPr lang="es-CO" sz="2000" b="1" dirty="0"/>
            </a:br>
            <a:r>
              <a:rPr lang="es-CO" sz="2000" b="1" dirty="0"/>
              <a:t>      Incluyente”: Becas de Especializaciones y Maestrías Docentes, </a:t>
            </a:r>
            <a:br>
              <a:rPr lang="es-CO" sz="2000" b="1" dirty="0"/>
            </a:br>
            <a:r>
              <a:rPr lang="es-CO" sz="2000" b="1" dirty="0"/>
              <a:t>       Diplomados y cursos de Capacitación a Docentes en ejercicio. </a:t>
            </a:r>
            <a:r>
              <a:rPr lang="es-CO" sz="2000" b="1" dirty="0" smtClean="0"/>
              <a:t/>
            </a:r>
            <a:br>
              <a:rPr lang="es-CO" sz="2000" b="1" dirty="0" smtClean="0"/>
            </a:br>
            <a:r>
              <a:rPr lang="es-CO" sz="2000" b="1" dirty="0" smtClean="0">
                <a:solidFill>
                  <a:srgbClr val="FF0000"/>
                </a:solidFill>
              </a:rPr>
              <a:t>10</a:t>
            </a:r>
            <a:r>
              <a:rPr lang="es-CO" sz="2000" b="1" dirty="0" smtClean="0"/>
              <a:t>. Gestión de aplicación IEP.</a:t>
            </a:r>
            <a:endParaRPr lang="es-CO" sz="2000" dirty="0"/>
          </a:p>
        </p:txBody>
      </p:sp>
    </p:spTree>
    <p:extLst>
      <p:ext uri="{BB962C8B-B14F-4D97-AF65-F5344CB8AC3E}">
        <p14:creationId xmlns:p14="http://schemas.microsoft.com/office/powerpoint/2010/main" val="2132794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642</Words>
  <Application>Microsoft Office PowerPoint</Application>
  <PresentationFormat>Presentación en pantalla (4:3)</PresentationFormat>
  <Paragraphs>267</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Arial Narrow</vt:lpstr>
      <vt:lpstr>Calibri</vt:lpstr>
      <vt:lpstr>Goudy Stout</vt:lpstr>
      <vt:lpstr>Times New Roman</vt:lpstr>
      <vt:lpstr>Trebuchet MS</vt:lpstr>
      <vt:lpstr>Tema de Office</vt:lpstr>
      <vt:lpstr>GOBERNACIÓN DEL MAGDALENA SECRETARÍA DE EDUCACIÓN DIRECCIÓN DE CALIDAD  Orientaciones para desarrollar la Ruta de Calidad Año 2019</vt:lpstr>
      <vt:lpstr>REUNIÒN DE DIRECTIVOS DOCENTES  Mayo 2019 Principales Acciones y Metas del año Escolar 2019</vt:lpstr>
      <vt:lpstr>                    Subproceso D01.03 Autoevaluación institucional  -100% de las IED con su PMI, ajustados como resultados de sus diferentes evaluaciones   _100% las IED diligencian y analizan su quehacer institucional siguiendo estrictamente el formato de autoevaluación institucional. Guía 34.  *Se continuará aplicando el formato de evaluación y seguimiento 100% de Eficiencia  PROCESO D02 MEJORAMIENTO  _100% de las IED con su PMI, ajustados como resultados de sus diferentes  evaluaciones   - 12 IED Implementan el Proyecto “Construyo mi Proyecto de Vida”  - 15 IED Implementan el Proyecto “todos Unidos por el Buen Trato”             </vt:lpstr>
      <vt:lpstr>  </vt:lpstr>
      <vt:lpstr>   *_350 Estudiantes de Media ingresan a la Educación Superior  *_100% de IED en Plan DPTAL  « Magdalena, lee, escribe y cuida el Ambiente».  *_35 IED con Proyectos Ambientales implementados   </vt:lpstr>
      <vt:lpstr>  Apreciados Rectores  y Rectoras, recordamos estos importantes aspectos:   1. Elaborar y hacer seguimiento al Plan de Acción del Año 2019 teniendo en cuenta el Calendario Escolar, y las propuestas de la Comunidad Educativa.   2. Análisis de los resultados de las distintas Evaluaciones: Estudiantes (Internas y Externas) Docentes y Autoevaluación Institucional.  3 .Elaborar y hacer seguimiento al Plan de Mejoramiento Institucional PMI, con base en los análisis de los resultados de las distintas evaluaciones: de Estudiantes, tanto internas (SIEE) como externas SABER ( 3, 5, 11.) la evaluación de Docentes y la Autoevaluación Institucional.  4. Alinear SIEE con Sistema de Evaluación por Competencias Tipo ICFES     </vt:lpstr>
      <vt:lpstr>         5. Plan Operativo Anual de Inversiones POAI  en armonía con los dos anteriores.  6. Socialización y análisis de la Caja del Siempre Día E  7. Enviar los documentos anteriores a la SED acompañados de los informes de PEI Resignificado, y Manual de Convivencia actualizado  8. Realizar la Rendición de Cuentas a la Comunidad Educativa.   9. No olvidar remitir la información sobre el Gobierno Escolar cuando hayan realizado el proceso democrático: Consejo Directivo, Consejo Académico, Personer@, y además Comité de Calidad o Equipo de Gestión Institucional </vt:lpstr>
      <vt:lpstr>10. Revisar periódicamente los libros reglamentarios de planificación pedagógica de los Docentes.  11.Planificar visitas de acompañamiento a todas las Sedes adscritas a la IED para fortalecer el proceso de integración entre estas, desarrollando el Sentido de Pertenencia y la administración equitativa.                         </vt:lpstr>
      <vt:lpstr>        Planes, programas y proyectos de Calidad:  1.«Todos a Aprender” PTA. 2. Plan Departamental de Lectura y Escritura “Magdalena, lee, escribe      y cuida el Ambiente”, en el marco del PNL “Leer es mi Cuento”.  3. Jornada Única 4. Estrategia G-50-  100% Calidad Total 5. Fortalecimiento a Proyectos Transversales 6. Asistencia Técnica Integración Curricular 7. Articulación de la Educación (transiciones) 8. “Magdalena Bilingüe”  9. Plan de Formación Docente “Magdalena Formadora, Humana e       Incluyente”: Becas de Especializaciones y Maestrías Docentes,         Diplomados y cursos de Capacitación a Docentes en ejercicio.  10. Gestión de aplicación IEP.</vt:lpstr>
      <vt:lpstr>          </vt:lpstr>
      <vt:lpstr>Presentación de PowerPoint</vt:lpstr>
      <vt:lpstr>                      </vt:lpstr>
      <vt:lpstr>           </vt:lpstr>
      <vt:lpstr>Presentación de PowerPoint</vt:lpstr>
    </vt:vector>
  </TitlesOfParts>
  <Company>Gobernacion del Magdalena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Yuranis-PC</dc:creator>
  <cp:lastModifiedBy>CAL0</cp:lastModifiedBy>
  <cp:revision>63</cp:revision>
  <dcterms:created xsi:type="dcterms:W3CDTF">2016-07-18T20:49:08Z</dcterms:created>
  <dcterms:modified xsi:type="dcterms:W3CDTF">2019-06-13T17:21:32Z</dcterms:modified>
</cp:coreProperties>
</file>