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png" ContentType="image/png"/>
  <Default Extension="wmf" ContentType="image/x-wmf"/>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9"/>
  </p:notesMasterIdLst>
  <p:sldIdLst>
    <p:sldId id="256" r:id="rId3"/>
    <p:sldId id="277" r:id="rId4"/>
    <p:sldId id="257" r:id="rId5"/>
    <p:sldId id="312" r:id="rId6"/>
    <p:sldId id="316" r:id="rId7"/>
    <p:sldId id="342" r:id="rId8"/>
    <p:sldId id="343" r:id="rId9"/>
    <p:sldId id="344" r:id="rId10"/>
    <p:sldId id="345" r:id="rId11"/>
    <p:sldId id="346" r:id="rId12"/>
    <p:sldId id="315" r:id="rId13"/>
    <p:sldId id="321" r:id="rId14"/>
    <p:sldId id="320" r:id="rId15"/>
    <p:sldId id="319" r:id="rId16"/>
    <p:sldId id="318" r:id="rId17"/>
    <p:sldId id="314" r:id="rId18"/>
    <p:sldId id="313" r:id="rId19"/>
    <p:sldId id="322" r:id="rId20"/>
    <p:sldId id="329" r:id="rId21"/>
    <p:sldId id="328" r:id="rId22"/>
    <p:sldId id="327" r:id="rId23"/>
    <p:sldId id="326" r:id="rId24"/>
    <p:sldId id="325" r:id="rId25"/>
    <p:sldId id="324" r:id="rId26"/>
    <p:sldId id="323" r:id="rId27"/>
    <p:sldId id="330" r:id="rId28"/>
    <p:sldId id="335" r:id="rId29"/>
    <p:sldId id="334" r:id="rId30"/>
    <p:sldId id="331" r:id="rId31"/>
    <p:sldId id="333" r:id="rId32"/>
    <p:sldId id="337" r:id="rId33"/>
    <p:sldId id="332" r:id="rId34"/>
    <p:sldId id="336" r:id="rId35"/>
    <p:sldId id="339" r:id="rId36"/>
    <p:sldId id="338" r:id="rId37"/>
    <p:sldId id="305"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主题样式 1 - 强调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21" autoAdjust="0"/>
    <p:restoredTop sz="94660"/>
  </p:normalViewPr>
  <p:slideViewPr>
    <p:cSldViewPr snapToGrid="0">
      <p:cViewPr>
        <p:scale>
          <a:sx n="82" d="100"/>
          <a:sy n="82" d="100"/>
        </p:scale>
        <p:origin x="9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notesMaster" Target="notesMasters/notesMaster1.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F8528-1DFB-4D39-9B50-BD80F41A944C}" type="datetimeFigureOut">
              <a:rPr lang="es-CO" smtClean="0"/>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BD109E-3A94-47E8-9D65-E979F9E02CA8}" type="slidenum">
              <a:rPr lang="es-CO" smtClean="0"/>
            </a:fld>
            <a:endParaRPr lang="es-C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BFA16971-D777-4B3F-A35A-5482445CC460}" type="datetimeFigureOut">
              <a:rPr lang="en-US" smtClean="0"/>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a:p>
        </p:txBody>
      </p:sp>
      <p:sp>
        <p:nvSpPr>
          <p:cNvPr id="4" name="Marcador de fecha 3"/>
          <p:cNvSpPr>
            <a:spLocks noGrp="1"/>
          </p:cNvSpPr>
          <p:nvPr>
            <p:ph type="dt" sz="half" idx="10"/>
          </p:nvPr>
        </p:nvSpPr>
        <p:spPr/>
        <p:txBody>
          <a:bodyPr/>
          <a:lstStyle/>
          <a:p>
            <a:fld id="{BFA16971-D777-4B3F-A35A-5482445CC460}" type="datetimeFigureOut">
              <a:rPr lang="en-US" smtClean="0"/>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a:p>
        </p:txBody>
      </p:sp>
      <p:sp>
        <p:nvSpPr>
          <p:cNvPr id="4" name="Marcador de fecha 3"/>
          <p:cNvSpPr>
            <a:spLocks noGrp="1"/>
          </p:cNvSpPr>
          <p:nvPr>
            <p:ph type="dt" sz="half" idx="10"/>
          </p:nvPr>
        </p:nvSpPr>
        <p:spPr/>
        <p:txBody>
          <a:bodyPr/>
          <a:lstStyle/>
          <a:p>
            <a:fld id="{BFA16971-D777-4B3F-A35A-5482445CC460}" type="datetimeFigureOut">
              <a:rPr lang="en-US" smtClean="0"/>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a:p>
        </p:txBody>
      </p:sp>
      <p:sp>
        <p:nvSpPr>
          <p:cNvPr id="4" name="Marcador de fecha 3"/>
          <p:cNvSpPr>
            <a:spLocks noGrp="1"/>
          </p:cNvSpPr>
          <p:nvPr>
            <p:ph type="dt" sz="half" idx="10"/>
          </p:nvPr>
        </p:nvSpPr>
        <p:spPr/>
        <p:txBody>
          <a:bodyPr/>
          <a:lstStyle/>
          <a:p>
            <a:fld id="{BFA16971-D777-4B3F-A35A-5482445CC460}" type="datetimeFigureOut">
              <a:rPr lang="en-US" smtClean="0"/>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endParaRPr lang="es-ES"/>
          </a:p>
        </p:txBody>
      </p:sp>
      <p:sp>
        <p:nvSpPr>
          <p:cNvPr id="4" name="Marcador de fecha 3"/>
          <p:cNvSpPr>
            <a:spLocks noGrp="1"/>
          </p:cNvSpPr>
          <p:nvPr>
            <p:ph type="dt" sz="half" idx="10"/>
          </p:nvPr>
        </p:nvSpPr>
        <p:spPr/>
        <p:txBody>
          <a:bodyPr/>
          <a:lstStyle/>
          <a:p>
            <a:fld id="{BFA16971-D777-4B3F-A35A-5482445CC460}" type="datetimeFigureOut">
              <a:rPr lang="en-US" smtClean="0"/>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a:p>
        </p:txBody>
      </p:sp>
      <p:sp>
        <p:nvSpPr>
          <p:cNvPr id="5" name="Marcador de fecha 4"/>
          <p:cNvSpPr>
            <a:spLocks noGrp="1"/>
          </p:cNvSpPr>
          <p:nvPr>
            <p:ph type="dt" sz="half" idx="10"/>
          </p:nvPr>
        </p:nvSpPr>
        <p:spPr/>
        <p:txBody>
          <a:bodyPr/>
          <a:lstStyle/>
          <a:p>
            <a:fld id="{BFA16971-D777-4B3F-A35A-5482445CC460}" type="datetimeFigureOut">
              <a:rPr lang="en-US" smtClean="0"/>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endParaRPr lang="es-ES"/>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endParaRPr lang="es-ES"/>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a:p>
        </p:txBody>
      </p:sp>
      <p:sp>
        <p:nvSpPr>
          <p:cNvPr id="7" name="Marcador de fecha 6"/>
          <p:cNvSpPr>
            <a:spLocks noGrp="1"/>
          </p:cNvSpPr>
          <p:nvPr>
            <p:ph type="dt" sz="half" idx="10"/>
          </p:nvPr>
        </p:nvSpPr>
        <p:spPr/>
        <p:txBody>
          <a:bodyPr/>
          <a:lstStyle/>
          <a:p>
            <a:fld id="{BFA16971-D777-4B3F-A35A-5482445CC460}" type="datetimeFigureOut">
              <a:rPr lang="en-US" smtClean="0"/>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BFA16971-D777-4B3F-A35A-5482445CC460}" type="datetimeFigureOut">
              <a:rPr lang="en-US" smtClean="0"/>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FA16971-D777-4B3F-A35A-5482445CC460}" type="datetimeFigureOut">
              <a:rPr lang="en-US" smtClean="0"/>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endParaRPr lang="es-ES"/>
          </a:p>
        </p:txBody>
      </p:sp>
      <p:sp>
        <p:nvSpPr>
          <p:cNvPr id="5" name="Marcador de fecha 4"/>
          <p:cNvSpPr>
            <a:spLocks noGrp="1"/>
          </p:cNvSpPr>
          <p:nvPr>
            <p:ph type="dt" sz="half" idx="10"/>
          </p:nvPr>
        </p:nvSpPr>
        <p:spPr/>
        <p:txBody>
          <a:bodyPr/>
          <a:lstStyle/>
          <a:p>
            <a:fld id="{BFA16971-D777-4B3F-A35A-5482445CC460}" type="datetimeFigureOut">
              <a:rPr lang="en-US" smtClean="0"/>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endParaRPr lang="es-ES"/>
          </a:p>
        </p:txBody>
      </p:sp>
      <p:sp>
        <p:nvSpPr>
          <p:cNvPr id="5" name="Marcador de fecha 4"/>
          <p:cNvSpPr>
            <a:spLocks noGrp="1"/>
          </p:cNvSpPr>
          <p:nvPr>
            <p:ph type="dt" sz="half" idx="10"/>
          </p:nvPr>
        </p:nvSpPr>
        <p:spPr/>
        <p:txBody>
          <a:bodyPr/>
          <a:lstStyle/>
          <a:p>
            <a:fld id="{BFA16971-D777-4B3F-A35A-5482445CC460}" type="datetimeFigureOut">
              <a:rPr lang="en-US" smtClean="0"/>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8EF183F-A943-49A2-9CBD-1CD0E47FBD03}"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16971-D777-4B3F-A35A-5482445CC460}" type="datetimeFigureOut">
              <a:rPr lang="en-US" smtClean="0"/>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EF183F-A943-49A2-9CBD-1CD0E47FBD0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emf"/><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7.emf"/><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slide" Target="slide36.xml"/><Relationship Id="rId4" Type="http://schemas.openxmlformats.org/officeDocument/2006/relationships/slide" Target="slide13.xml"/><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8.png"/><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emf"/><Relationship Id="rId1"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slide" Target="slide24.xml"/><Relationship Id="rId5" Type="http://schemas.openxmlformats.org/officeDocument/2006/relationships/slide" Target="slide22.xml"/><Relationship Id="rId4" Type="http://schemas.openxmlformats.org/officeDocument/2006/relationships/slide" Target="slide21.xml"/><Relationship Id="rId3" Type="http://schemas.openxmlformats.org/officeDocument/2006/relationships/slide" Target="slide20.xml"/><Relationship Id="rId2" Type="http://schemas.openxmlformats.org/officeDocument/2006/relationships/slide" Target="slide19.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vmlDrawing" Target="../drawings/vmlDrawing1.v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slide" Target="slide18.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png"/><Relationship Id="rId2" Type="http://schemas.openxmlformats.org/officeDocument/2006/relationships/slide" Target="slide18.xml"/><Relationship Id="rId1" Type="http://schemas.openxmlformats.org/officeDocument/2006/relationships/slide" Target="slide9.xml"/></Relationships>
</file>

<file path=ppt/slides/_rels/slide27.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slide" Target="slide18.xml"/><Relationship Id="rId2" Type="http://schemas.openxmlformats.org/officeDocument/2006/relationships/slide" Target="slide9.xml"/><Relationship Id="rId1"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slide" Target="slide18.xml"/><Relationship Id="rId1" Type="http://schemas.openxmlformats.org/officeDocument/2006/relationships/slide" Target="slide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hyperlink" Target="http://www.mineducacion.gov.co/1621/articles-221588_archivo_pdf_decreto_869.pdf" TargetMode="External"/><Relationship Id="rId1" Type="http://schemas.openxmlformats.org/officeDocument/2006/relationships/image" Target="../media/image1.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emf"/><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emf"/><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emf"/><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5.emf"/><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6.emf"/><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326571" y="127049"/>
            <a:ext cx="11325497" cy="1349054"/>
          </a:xfrm>
          <a:prstGeom prst="rect">
            <a:avLst/>
          </a:prstGeom>
        </p:spPr>
      </p:pic>
      <p:pic>
        <p:nvPicPr>
          <p:cNvPr id="3" name="Imagen 2"/>
          <p:cNvPicPr>
            <a:picLocks noChangeAspect="1"/>
          </p:cNvPicPr>
          <p:nvPr/>
        </p:nvPicPr>
        <p:blipFill>
          <a:blip r:embed="rId2"/>
          <a:stretch>
            <a:fillRect/>
          </a:stretch>
        </p:blipFill>
        <p:spPr>
          <a:xfrm>
            <a:off x="941389" y="1894115"/>
            <a:ext cx="10527800" cy="474181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pic>
        <p:nvPicPr>
          <p:cNvPr id="3" name="Imagen 2"/>
          <p:cNvPicPr>
            <a:picLocks noChangeAspect="1"/>
          </p:cNvPicPr>
          <p:nvPr/>
        </p:nvPicPr>
        <p:blipFill>
          <a:blip r:embed="rId2"/>
          <a:stretch>
            <a:fillRect/>
          </a:stretch>
        </p:blipFill>
        <p:spPr>
          <a:xfrm>
            <a:off x="937846" y="2077631"/>
            <a:ext cx="9605374" cy="4567385"/>
          </a:xfrm>
          <a:prstGeom prst="rect">
            <a:avLst/>
          </a:prstGeom>
        </p:spPr>
      </p:pic>
      <p:sp>
        <p:nvSpPr>
          <p:cNvPr id="2" name="Rectángulo 1"/>
          <p:cNvSpPr/>
          <p:nvPr/>
        </p:nvSpPr>
        <p:spPr>
          <a:xfrm>
            <a:off x="2590649" y="1209324"/>
            <a:ext cx="7010701" cy="954107"/>
          </a:xfrm>
          <a:prstGeom prst="rect">
            <a:avLst/>
          </a:prstGeom>
          <a:noFill/>
        </p:spPr>
        <p:txBody>
          <a:bodyPr wrap="none" lIns="91440" tIns="45720" rIns="91440" bIns="45720">
            <a:spAutoFit/>
          </a:bodyPr>
          <a:lstStyle/>
          <a:p>
            <a:pPr algn="ctr"/>
            <a:r>
              <a:rPr lang="es-ES" sz="2800" b="1" cap="none" spc="0" dirty="0" smtClean="0">
                <a:ln w="22225">
                  <a:solidFill>
                    <a:schemeClr val="accent2"/>
                  </a:solidFill>
                  <a:prstDash val="solid"/>
                </a:ln>
                <a:solidFill>
                  <a:schemeClr val="accent2">
                    <a:lumMod val="40000"/>
                    <a:lumOff val="60000"/>
                  </a:schemeClr>
                </a:solidFill>
                <a:effectLst/>
              </a:rPr>
              <a:t>Línea del tiempo</a:t>
            </a:r>
            <a:r>
              <a:rPr lang="es-ES" sz="2800" b="1" dirty="0" smtClean="0">
                <a:ln w="22225">
                  <a:solidFill>
                    <a:schemeClr val="accent2"/>
                  </a:solidFill>
                  <a:prstDash val="solid"/>
                </a:ln>
                <a:solidFill>
                  <a:schemeClr val="accent2">
                    <a:lumMod val="40000"/>
                    <a:lumOff val="60000"/>
                  </a:schemeClr>
                </a:solidFill>
              </a:rPr>
              <a:t> de los referentes  de calidad </a:t>
            </a:r>
            <a:endParaRPr lang="es-ES" sz="2800" b="1" dirty="0" smtClean="0">
              <a:ln w="22225">
                <a:solidFill>
                  <a:schemeClr val="accent2"/>
                </a:solidFill>
                <a:prstDash val="solid"/>
              </a:ln>
              <a:solidFill>
                <a:schemeClr val="accent2">
                  <a:lumMod val="40000"/>
                  <a:lumOff val="60000"/>
                </a:schemeClr>
              </a:solidFill>
            </a:endParaRPr>
          </a:p>
          <a:p>
            <a:pPr algn="ctr"/>
            <a:r>
              <a:rPr lang="es-ES" sz="2800" b="1" dirty="0" smtClean="0">
                <a:ln w="22225">
                  <a:solidFill>
                    <a:schemeClr val="accent2"/>
                  </a:solidFill>
                  <a:prstDash val="solid"/>
                </a:ln>
                <a:solidFill>
                  <a:schemeClr val="accent2">
                    <a:lumMod val="40000"/>
                    <a:lumOff val="60000"/>
                  </a:schemeClr>
                </a:solidFill>
              </a:rPr>
              <a:t>y referentes para el diseño curricular </a:t>
            </a:r>
            <a:r>
              <a:rPr lang="es-ES" sz="2800" b="1" cap="none" spc="0" dirty="0" smtClean="0">
                <a:ln w="22225">
                  <a:solidFill>
                    <a:schemeClr val="accent2"/>
                  </a:solidFill>
                  <a:prstDash val="solid"/>
                </a:ln>
                <a:solidFill>
                  <a:schemeClr val="accent2">
                    <a:lumMod val="40000"/>
                    <a:lumOff val="60000"/>
                  </a:schemeClr>
                </a:solidFill>
                <a:effectLst/>
              </a:rPr>
              <a:t> </a:t>
            </a:r>
            <a:endParaRPr lang="es-ES" sz="2800" b="1" cap="none" spc="0" dirty="0">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176270" y="72688"/>
            <a:ext cx="9144000" cy="948690"/>
          </a:xfrm>
          <a:prstGeom prst="rect">
            <a:avLst/>
          </a:prstGeom>
        </p:spPr>
      </p:pic>
      <p:sp>
        <p:nvSpPr>
          <p:cNvPr id="3" name="9 CuadroTexto"/>
          <p:cNvSpPr txBox="1"/>
          <p:nvPr/>
        </p:nvSpPr>
        <p:spPr>
          <a:xfrm>
            <a:off x="3281563" y="992088"/>
            <a:ext cx="5598421" cy="369332"/>
          </a:xfrm>
          <a:prstGeom prst="rect">
            <a:avLst/>
          </a:prstGeom>
          <a:noFill/>
        </p:spPr>
        <p:txBody>
          <a:bodyPr wrap="square">
            <a:spAutoFit/>
          </a:bodyPr>
          <a:lstStyle/>
          <a:p>
            <a:pPr algn="ctr" eaLnBrk="0" hangingPunct="0">
              <a:defRPr/>
            </a:pPr>
            <a:r>
              <a:rPr lang="es-ES" b="1" dirty="0" smtClean="0">
                <a:solidFill>
                  <a:schemeClr val="accent2">
                    <a:lumMod val="75000"/>
                  </a:schemeClr>
                </a:solidFill>
                <a:latin typeface="Arial" panose="020B0604020202020204" pitchFamily="34" charset="0"/>
              </a:rPr>
              <a:t>Herramientas de gestión y planeación en las </a:t>
            </a:r>
            <a:r>
              <a:rPr lang="es-ES" b="1" dirty="0" err="1" smtClean="0">
                <a:solidFill>
                  <a:schemeClr val="accent2">
                    <a:lumMod val="75000"/>
                  </a:schemeClr>
                </a:solidFill>
                <a:latin typeface="Arial" panose="020B0604020202020204" pitchFamily="34" charset="0"/>
              </a:rPr>
              <a:t>IE</a:t>
            </a:r>
            <a:r>
              <a:rPr lang="es-ES" b="1" dirty="0" smtClean="0">
                <a:solidFill>
                  <a:schemeClr val="accent2">
                    <a:lumMod val="75000"/>
                  </a:schemeClr>
                </a:solidFill>
                <a:latin typeface="Arial" panose="020B0604020202020204" pitchFamily="34" charset="0"/>
              </a:rPr>
              <a:t> </a:t>
            </a:r>
            <a:endParaRPr lang="es-ES" b="1" dirty="0">
              <a:solidFill>
                <a:schemeClr val="accent2">
                  <a:lumMod val="75000"/>
                </a:schemeClr>
              </a:solidFill>
              <a:latin typeface="Arial" panose="020B0604020202020204" pitchFamily="34" charset="0"/>
            </a:endParaRPr>
          </a:p>
        </p:txBody>
      </p:sp>
      <p:sp>
        <p:nvSpPr>
          <p:cNvPr id="5" name="3 Redondear rectángulo de esquina diagonal"/>
          <p:cNvSpPr/>
          <p:nvPr/>
        </p:nvSpPr>
        <p:spPr bwMode="auto">
          <a:xfrm>
            <a:off x="3881169" y="1461182"/>
            <a:ext cx="2643188" cy="2573055"/>
          </a:xfrm>
          <a:prstGeom prst="round2Diag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a:lstStyle/>
          <a:p>
            <a:pPr eaLnBrk="0" hangingPunct="0">
              <a:defRPr/>
            </a:pPr>
            <a:r>
              <a:rPr lang="es-CO" sz="1600" dirty="0">
                <a:solidFill>
                  <a:schemeClr val="tx1"/>
                </a:solidFill>
                <a:latin typeface="Arial" panose="020B0604020202020204" pitchFamily="34" charset="0"/>
              </a:rPr>
              <a:t>Evaluaciones: </a:t>
            </a:r>
            <a:endParaRPr lang="es-CO" sz="1600" dirty="0">
              <a:solidFill>
                <a:schemeClr val="tx1"/>
              </a:solidFill>
              <a:latin typeface="Arial" panose="020B0604020202020204" pitchFamily="34" charset="0"/>
            </a:endParaRPr>
          </a:p>
          <a:p>
            <a:pPr eaLnBrk="0" hangingPunct="0">
              <a:defRPr/>
            </a:pPr>
            <a:endParaRPr lang="es-CO" sz="1600" dirty="0">
              <a:solidFill>
                <a:schemeClr val="tx1"/>
              </a:solidFill>
              <a:latin typeface="Arial" panose="020B0604020202020204" pitchFamily="34" charset="0"/>
            </a:endParaRPr>
          </a:p>
          <a:p>
            <a:pPr marL="363855" lvl="2"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Estudiantes (SABER </a:t>
            </a:r>
            <a:r>
              <a:rPr lang="es-CO" sz="1600" dirty="0" smtClean="0">
                <a:latin typeface="Arial Narrow" pitchFamily="34" charset="0"/>
                <a:cs typeface="Tahoma" panose="020B0604030504040204" pitchFamily="34" charset="0"/>
              </a:rPr>
              <a:t>)</a:t>
            </a:r>
            <a:endParaRPr lang="es-CO" sz="1600" dirty="0">
              <a:latin typeface="Arial Narrow" pitchFamily="34" charset="0"/>
              <a:cs typeface="Tahoma" panose="020B0604030504040204" pitchFamily="34" charset="0"/>
            </a:endParaRPr>
          </a:p>
          <a:p>
            <a:pPr marL="363855" lvl="2"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Docentes (Prueba, Desempeño y ascenso)</a:t>
            </a:r>
            <a:endParaRPr lang="es-CO" sz="1600" dirty="0">
              <a:latin typeface="Arial Narrow" pitchFamily="34" charset="0"/>
              <a:cs typeface="Tahoma" panose="020B0604030504040204" pitchFamily="34" charset="0"/>
            </a:endParaRPr>
          </a:p>
          <a:p>
            <a:pPr marL="363855" lvl="3" indent="-174625" eaLnBrk="0" hangingPunct="0">
              <a:spcBef>
                <a:spcPct val="10000"/>
              </a:spcBef>
              <a:buFont typeface="Arial" panose="020B0604020202020204" pitchFamily="34" charset="0"/>
              <a:buChar char="•"/>
              <a:defRPr/>
            </a:pPr>
            <a:r>
              <a:rPr lang="es-CO" sz="1600" dirty="0" err="1" smtClean="0">
                <a:latin typeface="Arial Narrow" pitchFamily="34" charset="0"/>
                <a:cs typeface="Tahoma" panose="020B0604030504040204" pitchFamily="34" charset="0"/>
              </a:rPr>
              <a:t>IE</a:t>
            </a:r>
            <a:r>
              <a:rPr lang="es-CO" sz="1600" dirty="0" smtClean="0">
                <a:latin typeface="Arial Narrow" pitchFamily="34" charset="0"/>
                <a:cs typeface="Tahoma" panose="020B0604030504040204" pitchFamily="34" charset="0"/>
              </a:rPr>
              <a:t>-SIEE y  Autoevaluación </a:t>
            </a:r>
            <a:r>
              <a:rPr lang="es-CO" sz="1600" dirty="0">
                <a:latin typeface="Arial Narrow" pitchFamily="34" charset="0"/>
                <a:cs typeface="Tahoma" panose="020B0604030504040204" pitchFamily="34" charset="0"/>
              </a:rPr>
              <a:t>Institucional</a:t>
            </a:r>
            <a:endParaRPr lang="es-CO" sz="1600" dirty="0">
              <a:latin typeface="Arial Narrow" pitchFamily="34" charset="0"/>
              <a:cs typeface="Tahoma" panose="020B0604030504040204" pitchFamily="34" charset="0"/>
            </a:endParaRPr>
          </a:p>
        </p:txBody>
      </p:sp>
      <p:sp>
        <p:nvSpPr>
          <p:cNvPr id="6" name="2 Redondear rectángulo de esquina diagonal"/>
          <p:cNvSpPr/>
          <p:nvPr/>
        </p:nvSpPr>
        <p:spPr bwMode="auto">
          <a:xfrm>
            <a:off x="638376" y="1458040"/>
            <a:ext cx="2643187" cy="2517775"/>
          </a:xfrm>
          <a:prstGeom prst="round2Diag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a:lstStyle/>
          <a:p>
            <a:pPr eaLnBrk="0" hangingPunct="0">
              <a:defRPr/>
            </a:pPr>
            <a:r>
              <a:rPr lang="es-CO" sz="1600" dirty="0">
                <a:solidFill>
                  <a:schemeClr val="tx1"/>
                </a:solidFill>
                <a:latin typeface="Arial" panose="020B0604020202020204" pitchFamily="34" charset="0"/>
              </a:rPr>
              <a:t>Referentes de Calidad: </a:t>
            </a:r>
            <a:endParaRPr lang="es-CO" sz="1600" dirty="0">
              <a:solidFill>
                <a:schemeClr val="tx1"/>
              </a:solidFill>
              <a:latin typeface="Arial" panose="020B0604020202020204" pitchFamily="34" charset="0"/>
            </a:endParaRPr>
          </a:p>
          <a:p>
            <a:pPr eaLnBrk="0" hangingPunct="0">
              <a:defRPr/>
            </a:pPr>
            <a:endParaRPr lang="es-CO" sz="1600" dirty="0">
              <a:solidFill>
                <a:schemeClr val="tx1"/>
              </a:solidFill>
              <a:latin typeface="Arial" panose="020B0604020202020204" pitchFamily="34" charset="0"/>
            </a:endParaRPr>
          </a:p>
          <a:p>
            <a:pPr marL="174625"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Lineamientos Curriculares</a:t>
            </a:r>
            <a:endParaRPr lang="es-CO" sz="1600" dirty="0">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Orientaciones pedagógicas </a:t>
            </a:r>
            <a:endParaRPr lang="es-CO" sz="1600" dirty="0">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Estándares básicos de Competencias</a:t>
            </a:r>
            <a:endParaRPr lang="es-CO" sz="1600" dirty="0">
              <a:latin typeface="Arial Narrow" pitchFamily="34" charset="0"/>
              <a:cs typeface="Tahoma" panose="020B0604030504040204" pitchFamily="34" charset="0"/>
            </a:endParaRPr>
          </a:p>
        </p:txBody>
      </p:sp>
      <p:sp>
        <p:nvSpPr>
          <p:cNvPr id="7" name="5 Redondear rectángulo de esquina diagonal"/>
          <p:cNvSpPr/>
          <p:nvPr/>
        </p:nvSpPr>
        <p:spPr bwMode="auto">
          <a:xfrm>
            <a:off x="7123963" y="1460767"/>
            <a:ext cx="2643187" cy="2589213"/>
          </a:xfrm>
          <a:prstGeom prst="round2Diag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a:lstStyle/>
          <a:p>
            <a:pPr eaLnBrk="0" hangingPunct="0">
              <a:defRPr/>
            </a:pPr>
            <a:r>
              <a:rPr lang="es-CO" sz="1600" dirty="0">
                <a:solidFill>
                  <a:schemeClr val="tx1"/>
                </a:solidFill>
                <a:latin typeface="Arial" panose="020B0604020202020204" pitchFamily="34" charset="0"/>
              </a:rPr>
              <a:t>PEI: </a:t>
            </a:r>
            <a:endParaRPr lang="es-CO" sz="1600" dirty="0">
              <a:solidFill>
                <a:schemeClr val="tx1"/>
              </a:solidFill>
              <a:latin typeface="Arial" panose="020B0604020202020204" pitchFamily="34" charset="0"/>
            </a:endParaRPr>
          </a:p>
          <a:p>
            <a:pPr eaLnBrk="0" hangingPunct="0">
              <a:defRPr/>
            </a:pPr>
            <a:endParaRPr lang="es-CO" sz="1600" dirty="0">
              <a:solidFill>
                <a:schemeClr val="tx1"/>
              </a:solidFill>
              <a:latin typeface="Arial" panose="020B0604020202020204" pitchFamily="34" charset="0"/>
            </a:endParaRPr>
          </a:p>
          <a:p>
            <a:pPr marL="363855" lvl="1"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Horizonte Institucional</a:t>
            </a:r>
            <a:endParaRPr lang="es-CO" sz="1600" dirty="0">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Propuesta pedagógica</a:t>
            </a:r>
            <a:endParaRPr lang="es-CO" sz="1600" dirty="0">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Gobierno escolar</a:t>
            </a:r>
            <a:endParaRPr lang="es-CO" sz="1600" dirty="0">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Calendario escolar, </a:t>
            </a:r>
            <a:endParaRPr lang="es-CO" sz="1600" dirty="0">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Convenios y Articulación</a:t>
            </a:r>
            <a:endParaRPr lang="es-CO" sz="1600" dirty="0">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Proyectos Transversales</a:t>
            </a:r>
            <a:endParaRPr lang="es-CO" sz="1600" dirty="0">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Etnoeducación</a:t>
            </a:r>
            <a:endParaRPr lang="es-CO" sz="1600" dirty="0">
              <a:latin typeface="Arial Narrow" pitchFamily="34" charset="0"/>
              <a:cs typeface="Tahoma" panose="020B0604030504040204" pitchFamily="34" charset="0"/>
            </a:endParaRPr>
          </a:p>
        </p:txBody>
      </p:sp>
      <p:sp>
        <p:nvSpPr>
          <p:cNvPr id="8" name="4 Redondear rectángulo de esquina diagonal"/>
          <p:cNvSpPr/>
          <p:nvPr/>
        </p:nvSpPr>
        <p:spPr bwMode="auto">
          <a:xfrm>
            <a:off x="569689" y="4214813"/>
            <a:ext cx="2643187" cy="2643187"/>
          </a:xfrm>
          <a:prstGeom prst="round2Diag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a:lstStyle/>
          <a:p>
            <a:pPr eaLnBrk="0" hangingPunct="0">
              <a:defRPr/>
            </a:pPr>
            <a:r>
              <a:rPr lang="es-CO" sz="1600" dirty="0">
                <a:solidFill>
                  <a:schemeClr val="tx1"/>
                </a:solidFill>
                <a:latin typeface="Arial" panose="020B0604020202020204" pitchFamily="34" charset="0"/>
              </a:rPr>
              <a:t>Medios y TICS: </a:t>
            </a:r>
            <a:endParaRPr lang="es-CO" sz="1600" dirty="0">
              <a:solidFill>
                <a:schemeClr val="tx1"/>
              </a:solidFill>
              <a:latin typeface="Arial" panose="020B0604020202020204" pitchFamily="34" charset="0"/>
            </a:endParaRPr>
          </a:p>
          <a:p>
            <a:pPr eaLnBrk="0" hangingPunct="0">
              <a:defRPr/>
            </a:pPr>
            <a:endParaRPr lang="es-CO" sz="1600" dirty="0">
              <a:solidFill>
                <a:schemeClr val="tx1"/>
              </a:solidFill>
              <a:latin typeface="Arial" panose="020B0604020202020204" pitchFamily="34" charset="0"/>
            </a:endParaRPr>
          </a:p>
          <a:p>
            <a:pPr marL="174625"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Autoevaluación de Uso de Medios (PEI y PMI)</a:t>
            </a:r>
            <a:endParaRPr lang="es-CO" sz="1600" dirty="0">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Autoevaluación de escenarios de uso TIC</a:t>
            </a:r>
            <a:endParaRPr lang="es-CO" sz="1600" dirty="0">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r>
              <a:rPr lang="es-CO" sz="1600" dirty="0">
                <a:latin typeface="Arial Narrow" pitchFamily="34" charset="0"/>
                <a:cs typeface="Tahoma" panose="020B0604030504040204" pitchFamily="34" charset="0"/>
              </a:rPr>
              <a:t>Valoración de escenarios de maduración TIC</a:t>
            </a:r>
            <a:endParaRPr lang="es-CO" sz="1600" dirty="0">
              <a:latin typeface="Arial Narrow" pitchFamily="34" charset="0"/>
              <a:cs typeface="Tahoma" panose="020B0604030504040204" pitchFamily="34" charset="0"/>
            </a:endParaRPr>
          </a:p>
        </p:txBody>
      </p:sp>
      <p:sp>
        <p:nvSpPr>
          <p:cNvPr id="9" name="6 Redondear rectángulo de esquina diagonal"/>
          <p:cNvSpPr/>
          <p:nvPr/>
        </p:nvSpPr>
        <p:spPr bwMode="auto">
          <a:xfrm>
            <a:off x="3787194" y="4214813"/>
            <a:ext cx="2643188" cy="2643187"/>
          </a:xfrm>
          <a:prstGeom prst="round2DiagRect">
            <a:avLst/>
          </a:prstGeom>
          <a:solidFill>
            <a:srgbClr val="C00000"/>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a:lstStyle/>
          <a:p>
            <a:pPr eaLnBrk="0" hangingPunct="0">
              <a:defRPr/>
            </a:pPr>
            <a:r>
              <a:rPr lang="es-CO" sz="1600" dirty="0">
                <a:solidFill>
                  <a:schemeClr val="bg1"/>
                </a:solidFill>
                <a:latin typeface="Arial" panose="020B0604020202020204" pitchFamily="34" charset="0"/>
              </a:rPr>
              <a:t>PMI</a:t>
            </a:r>
            <a:endParaRPr lang="es-CO" sz="1600" dirty="0">
              <a:solidFill>
                <a:schemeClr val="bg1"/>
              </a:solidFill>
              <a:latin typeface="Arial" panose="020B0604020202020204" pitchFamily="34" charset="0"/>
            </a:endParaRPr>
          </a:p>
          <a:p>
            <a:pPr eaLnBrk="0" hangingPunct="0">
              <a:defRPr/>
            </a:pPr>
            <a:endParaRPr lang="es-CO" sz="1600" dirty="0">
              <a:solidFill>
                <a:schemeClr val="bg1"/>
              </a:solidFill>
              <a:latin typeface="Arial" panose="020B0604020202020204" pitchFamily="34" charset="0"/>
            </a:endParaRPr>
          </a:p>
          <a:p>
            <a:pPr marL="174625"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Autoevaluación Institucional</a:t>
            </a:r>
            <a:endParaRPr lang="es-CO" sz="1500" dirty="0">
              <a:solidFill>
                <a:schemeClr val="bg1"/>
              </a:solidFill>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Formulación del PMI</a:t>
            </a:r>
            <a:endParaRPr lang="es-CO" sz="1500" dirty="0">
              <a:solidFill>
                <a:schemeClr val="bg1"/>
              </a:solidFill>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Seguimiento de Acciones</a:t>
            </a:r>
            <a:endParaRPr lang="es-CO" sz="1500" dirty="0">
              <a:solidFill>
                <a:schemeClr val="bg1"/>
              </a:solidFill>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Índice de inclusión</a:t>
            </a:r>
            <a:endParaRPr lang="es-CO" sz="1500" dirty="0">
              <a:solidFill>
                <a:schemeClr val="bg1"/>
              </a:solidFill>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Plan de Formación Docente</a:t>
            </a:r>
            <a:endParaRPr lang="es-CO" sz="1500" dirty="0">
              <a:solidFill>
                <a:schemeClr val="bg1"/>
              </a:solidFill>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Experiencias Significativas</a:t>
            </a:r>
            <a:endParaRPr lang="es-CO" sz="1500" dirty="0">
              <a:solidFill>
                <a:schemeClr val="bg1"/>
              </a:solidFill>
              <a:latin typeface="Arial Narrow" pitchFamily="34" charset="0"/>
              <a:cs typeface="Tahoma" panose="020B0604030504040204" pitchFamily="34" charset="0"/>
            </a:endParaRPr>
          </a:p>
          <a:p>
            <a:pPr marL="174625" lvl="1"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Etnoeducación</a:t>
            </a:r>
            <a:endParaRPr lang="es-CO" sz="1500" dirty="0">
              <a:solidFill>
                <a:schemeClr val="bg1"/>
              </a:solidFill>
              <a:latin typeface="Arial Narrow" pitchFamily="34" charset="0"/>
              <a:cs typeface="Tahoma" panose="020B0604030504040204" pitchFamily="34" charset="0"/>
            </a:endParaRPr>
          </a:p>
          <a:p>
            <a:pPr marL="174625" indent="-174625" eaLnBrk="0" hangingPunct="0">
              <a:spcBef>
                <a:spcPct val="10000"/>
              </a:spcBef>
              <a:buFont typeface="Arial" panose="020B0604020202020204" pitchFamily="34" charset="0"/>
              <a:buChar char="•"/>
              <a:defRPr/>
            </a:pPr>
            <a:endParaRPr lang="es-CO" sz="1500" dirty="0">
              <a:solidFill>
                <a:schemeClr val="bg1"/>
              </a:solidFill>
              <a:latin typeface="Arial Narrow" pitchFamily="34" charset="0"/>
              <a:cs typeface="Tahoma" panose="020B0604030504040204" pitchFamily="34" charset="0"/>
            </a:endParaRPr>
          </a:p>
        </p:txBody>
      </p:sp>
      <p:sp>
        <p:nvSpPr>
          <p:cNvPr id="10" name="7 Redondear rectángulo de esquina diagonal"/>
          <p:cNvSpPr/>
          <p:nvPr/>
        </p:nvSpPr>
        <p:spPr bwMode="auto">
          <a:xfrm>
            <a:off x="7125909" y="4205356"/>
            <a:ext cx="2643187" cy="2643187"/>
          </a:xfrm>
          <a:prstGeom prst="round2DiagRect">
            <a:avLst/>
          </a:prstGeom>
          <a:solidFill>
            <a:srgbClr val="C00000"/>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a:lstStyle/>
          <a:p>
            <a:pPr eaLnBrk="0" hangingPunct="0">
              <a:defRPr/>
            </a:pPr>
            <a:r>
              <a:rPr lang="es-CO" sz="1600" b="1" dirty="0" smtClean="0">
                <a:solidFill>
                  <a:schemeClr val="bg1"/>
                </a:solidFill>
                <a:latin typeface="Arial" panose="020B0604020202020204" pitchFamily="34" charset="0"/>
              </a:rPr>
              <a:t>Secretaria de Educación -PAM</a:t>
            </a:r>
            <a:endParaRPr lang="es-CO" sz="1600" b="1" dirty="0">
              <a:solidFill>
                <a:schemeClr val="bg1"/>
              </a:solidFill>
              <a:latin typeface="Arial" panose="020B0604020202020204" pitchFamily="34" charset="0"/>
            </a:endParaRPr>
          </a:p>
          <a:p>
            <a:pPr marL="363855" lvl="1" indent="-174625" eaLnBrk="0" hangingPunct="0">
              <a:spcBef>
                <a:spcPct val="10000"/>
              </a:spcBef>
              <a:buFont typeface="Arial" panose="020B0604020202020204" pitchFamily="34" charset="0"/>
              <a:buChar char="•"/>
              <a:defRPr/>
            </a:pPr>
            <a:r>
              <a:rPr lang="es-CO" sz="1500" dirty="0" smtClean="0">
                <a:solidFill>
                  <a:schemeClr val="bg1"/>
                </a:solidFill>
                <a:latin typeface="Arial Narrow" pitchFamily="34" charset="0"/>
                <a:cs typeface="Tahoma" panose="020B0604030504040204" pitchFamily="34" charset="0"/>
              </a:rPr>
              <a:t>Caracterización</a:t>
            </a:r>
            <a:endParaRPr lang="es-CO" sz="1500" dirty="0">
              <a:solidFill>
                <a:schemeClr val="bg1"/>
              </a:solidFill>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Diseño del PAM</a:t>
            </a:r>
            <a:endParaRPr lang="es-CO" sz="1500" dirty="0">
              <a:solidFill>
                <a:schemeClr val="bg1"/>
              </a:solidFill>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Seguimiento</a:t>
            </a:r>
            <a:endParaRPr lang="es-CO" sz="1500" dirty="0">
              <a:solidFill>
                <a:schemeClr val="bg1"/>
              </a:solidFill>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Programador de tareas, eventos y asistencia</a:t>
            </a:r>
            <a:endParaRPr lang="es-CO" sz="1500" dirty="0">
              <a:solidFill>
                <a:schemeClr val="bg1"/>
              </a:solidFill>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Calendario escolar SE</a:t>
            </a:r>
            <a:endParaRPr lang="es-CO" sz="1500" dirty="0">
              <a:solidFill>
                <a:schemeClr val="bg1"/>
              </a:solidFill>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r>
              <a:rPr lang="es-CO" sz="1500" dirty="0">
                <a:solidFill>
                  <a:schemeClr val="bg1"/>
                </a:solidFill>
                <a:latin typeface="Arial Narrow" pitchFamily="34" charset="0"/>
                <a:cs typeface="Tahoma" panose="020B0604030504040204" pitchFamily="34" charset="0"/>
              </a:rPr>
              <a:t>Etnoeducación</a:t>
            </a:r>
            <a:endParaRPr lang="es-CO" sz="1500" dirty="0">
              <a:solidFill>
                <a:schemeClr val="bg1"/>
              </a:solidFill>
              <a:latin typeface="Arial Narrow" pitchFamily="34" charset="0"/>
              <a:cs typeface="Tahoma" panose="020B0604030504040204" pitchFamily="34" charset="0"/>
            </a:endParaRPr>
          </a:p>
          <a:p>
            <a:pPr marL="363855" lvl="1" indent="-174625" eaLnBrk="0" hangingPunct="0">
              <a:spcBef>
                <a:spcPct val="10000"/>
              </a:spcBef>
              <a:buFont typeface="Arial" panose="020B0604020202020204" pitchFamily="34" charset="0"/>
              <a:buChar char="•"/>
              <a:defRPr/>
            </a:pPr>
            <a:endParaRPr lang="es-CO" sz="1600" dirty="0">
              <a:solidFill>
                <a:schemeClr val="bg1"/>
              </a:solidFill>
              <a:latin typeface="Arial Narrow"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16 Rectángulo">
            <a:hlinkClick r:id="rId2" action="ppaction://hlinksldjump"/>
          </p:cNvPr>
          <p:cNvSpPr/>
          <p:nvPr/>
        </p:nvSpPr>
        <p:spPr>
          <a:xfrm>
            <a:off x="4396318" y="1402814"/>
            <a:ext cx="2937343" cy="400110"/>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marL="363855" lvl="1" indent="-174625" eaLnBrk="0" hangingPunct="0">
              <a:spcBef>
                <a:spcPct val="10000"/>
              </a:spcBef>
              <a:defRPr/>
            </a:pPr>
            <a:r>
              <a:rPr lang="es-CO" sz="2000" dirty="0" smtClean="0">
                <a:solidFill>
                  <a:prstClr val="black"/>
                </a:solidFill>
                <a:latin typeface="Arial Narrow" pitchFamily="34" charset="0"/>
                <a:cs typeface="Tahoma" panose="020B0604030504040204" pitchFamily="34" charset="0"/>
              </a:rPr>
              <a:t>INFORMACION GENERAL</a:t>
            </a:r>
            <a:endParaRPr lang="es-CO" sz="2000" dirty="0">
              <a:solidFill>
                <a:prstClr val="black"/>
              </a:solidFill>
              <a:latin typeface="Arial Narrow" pitchFamily="34" charset="0"/>
              <a:cs typeface="Tahoma" panose="020B0604030504040204" pitchFamily="34" charset="0"/>
            </a:endParaRPr>
          </a:p>
        </p:txBody>
      </p:sp>
      <p:sp>
        <p:nvSpPr>
          <p:cNvPr id="5" name="17 Elipse"/>
          <p:cNvSpPr/>
          <p:nvPr/>
        </p:nvSpPr>
        <p:spPr>
          <a:xfrm>
            <a:off x="4706881" y="2572781"/>
            <a:ext cx="2664296" cy="2808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b="1" dirty="0" smtClean="0">
                <a:solidFill>
                  <a:schemeClr val="tx1"/>
                </a:solidFill>
              </a:rPr>
              <a:t>PEI</a:t>
            </a:r>
            <a:endParaRPr lang="es-CO" b="1" dirty="0">
              <a:solidFill>
                <a:schemeClr val="tx1"/>
              </a:solidFill>
            </a:endParaRPr>
          </a:p>
        </p:txBody>
      </p:sp>
      <p:sp>
        <p:nvSpPr>
          <p:cNvPr id="6" name="12 Rectángulo">
            <a:hlinkClick r:id="rId3" action="ppaction://hlinksldjump"/>
          </p:cNvPr>
          <p:cNvSpPr/>
          <p:nvPr/>
        </p:nvSpPr>
        <p:spPr>
          <a:xfrm>
            <a:off x="1524000" y="2824261"/>
            <a:ext cx="2520280" cy="830997"/>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marL="90805" lvl="1" eaLnBrk="0" hangingPunct="0">
              <a:spcBef>
                <a:spcPct val="10000"/>
              </a:spcBef>
              <a:defRPr/>
            </a:pPr>
            <a:r>
              <a:rPr lang="es-CO" sz="2400" b="1" dirty="0" smtClean="0">
                <a:solidFill>
                  <a:prstClr val="black"/>
                </a:solidFill>
                <a:latin typeface="Arial Narrow" pitchFamily="34" charset="0"/>
                <a:cs typeface="Tahoma" panose="020B0604030504040204" pitchFamily="34" charset="0"/>
              </a:rPr>
              <a:t>COMPONENTE CONCEPTUAL</a:t>
            </a:r>
            <a:endParaRPr lang="es-CO" sz="2400" b="1" dirty="0">
              <a:solidFill>
                <a:prstClr val="black"/>
              </a:solidFill>
              <a:latin typeface="Arial Narrow" pitchFamily="34" charset="0"/>
              <a:cs typeface="Tahoma" panose="020B0604030504040204" pitchFamily="34" charset="0"/>
            </a:endParaRPr>
          </a:p>
        </p:txBody>
      </p:sp>
      <p:sp>
        <p:nvSpPr>
          <p:cNvPr id="7" name="Rectangle 3">
            <a:hlinkClick r:id="rId4" action="ppaction://hlinksldjump"/>
          </p:cNvPr>
          <p:cNvSpPr>
            <a:spLocks noChangeArrowheads="1"/>
          </p:cNvSpPr>
          <p:nvPr/>
        </p:nvSpPr>
        <p:spPr bwMode="auto">
          <a:xfrm>
            <a:off x="8131281" y="2678548"/>
            <a:ext cx="2520280" cy="830997"/>
          </a:xfrm>
          <a:prstGeom prst="rect">
            <a:avLst/>
          </a:prstGeom>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pPr>
            <a:r>
              <a:rPr kumimoji="0" lang="es-CO"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COMPONENTE ADMINISTRATIVO</a:t>
            </a:r>
            <a:endParaRPr kumimoji="0" lang="es-CO" sz="4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8" name="13 Rectángulo">
            <a:hlinkClick r:id="" action="ppaction://noaction"/>
          </p:cNvPr>
          <p:cNvSpPr/>
          <p:nvPr/>
        </p:nvSpPr>
        <p:spPr>
          <a:xfrm>
            <a:off x="2039875" y="5095524"/>
            <a:ext cx="2304256" cy="83099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marL="90805" lvl="1" eaLnBrk="0" hangingPunct="0">
              <a:spcBef>
                <a:spcPct val="10000"/>
              </a:spcBef>
              <a:defRPr/>
            </a:pPr>
            <a:r>
              <a:rPr lang="es-CO" sz="2400" b="1" dirty="0" smtClean="0">
                <a:solidFill>
                  <a:prstClr val="black"/>
                </a:solidFill>
                <a:latin typeface="Arial Narrow" pitchFamily="34" charset="0"/>
                <a:cs typeface="Tahoma" panose="020B0604030504040204" pitchFamily="34" charset="0"/>
              </a:rPr>
              <a:t>COMPONENTE PEDAGÓGICO</a:t>
            </a:r>
            <a:endParaRPr lang="es-CO" sz="2400" b="1" dirty="0">
              <a:solidFill>
                <a:prstClr val="black"/>
              </a:solidFill>
              <a:latin typeface="Arial Narrow" pitchFamily="34" charset="0"/>
              <a:cs typeface="Tahoma" panose="020B0604030504040204" pitchFamily="34" charset="0"/>
            </a:endParaRPr>
          </a:p>
        </p:txBody>
      </p:sp>
      <p:sp>
        <p:nvSpPr>
          <p:cNvPr id="9" name="15 Rectángulo">
            <a:hlinkClick r:id="rId5" action="ppaction://hlinksldjump"/>
          </p:cNvPr>
          <p:cNvSpPr/>
          <p:nvPr/>
        </p:nvSpPr>
        <p:spPr>
          <a:xfrm>
            <a:off x="7810769" y="4969678"/>
            <a:ext cx="2664296" cy="1200329"/>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lvl="0" algn="just" fontAlgn="base">
              <a:spcBef>
                <a:spcPct val="0"/>
              </a:spcBef>
              <a:spcAft>
                <a:spcPct val="0"/>
              </a:spcAft>
            </a:pPr>
            <a:r>
              <a:rPr lang="es-CO" sz="2400" b="1" dirty="0" smtClean="0">
                <a:solidFill>
                  <a:prstClr val="black"/>
                </a:solidFill>
                <a:latin typeface="Calibri" panose="020F0502020204030204" pitchFamily="34" charset="0"/>
                <a:cs typeface="Calibri" panose="020F0502020204030204" pitchFamily="34" charset="0"/>
              </a:rPr>
              <a:t>COMPONENTE COMUNIDAD EDUCATIVA</a:t>
            </a:r>
            <a:endParaRPr lang="es-CO" sz="4000" b="1" dirty="0">
              <a:solidFill>
                <a:prstClr val="black"/>
              </a:solidFill>
              <a:latin typeface="Arial" panose="020B0604020202020204" pitchFamily="34" charset="0"/>
              <a:cs typeface="Arial" panose="020B0604020202020204" pitchFamily="34" charset="0"/>
            </a:endParaRPr>
          </a:p>
        </p:txBody>
      </p:sp>
      <p:sp>
        <p:nvSpPr>
          <p:cNvPr id="10" name="AutoShape 19"/>
          <p:cNvSpPr>
            <a:spLocks noChangeArrowheads="1"/>
          </p:cNvSpPr>
          <p:nvPr/>
        </p:nvSpPr>
        <p:spPr bwMode="auto">
          <a:xfrm rot="17839494">
            <a:off x="3895943" y="3360199"/>
            <a:ext cx="1081088" cy="287337"/>
          </a:xfrm>
          <a:prstGeom prst="upArrow">
            <a:avLst>
              <a:gd name="adj1" fmla="val 50000"/>
              <a:gd name="adj2" fmla="val 25000"/>
            </a:avLst>
          </a:prstGeom>
          <a:noFill/>
          <a:ln w="28575" algn="ctr">
            <a:solidFill>
              <a:srgbClr val="0000CC"/>
            </a:solidFill>
            <a:miter lim="800000"/>
          </a:ln>
        </p:spPr>
        <p:txBody>
          <a:bodyPr anchor="ctr">
            <a:spAutoFit/>
          </a:bodyPr>
          <a:lstStyle/>
          <a:p>
            <a:pPr>
              <a:spcBef>
                <a:spcPct val="50000"/>
              </a:spcBef>
            </a:pPr>
            <a:endParaRPr lang="es-ES_tradnl"/>
          </a:p>
        </p:txBody>
      </p:sp>
      <p:sp>
        <p:nvSpPr>
          <p:cNvPr id="11" name="AutoShape 22"/>
          <p:cNvSpPr>
            <a:spLocks noChangeArrowheads="1"/>
          </p:cNvSpPr>
          <p:nvPr/>
        </p:nvSpPr>
        <p:spPr bwMode="auto">
          <a:xfrm rot="3277355">
            <a:off x="7147307" y="3246981"/>
            <a:ext cx="1116013" cy="252413"/>
          </a:xfrm>
          <a:prstGeom prst="upArrow">
            <a:avLst>
              <a:gd name="adj1" fmla="val 50000"/>
              <a:gd name="adj2" fmla="val 25000"/>
            </a:avLst>
          </a:prstGeom>
          <a:noFill/>
          <a:ln w="28575" algn="ctr">
            <a:solidFill>
              <a:srgbClr val="0000CC"/>
            </a:solidFill>
            <a:miter lim="800000"/>
          </a:ln>
        </p:spPr>
        <p:txBody>
          <a:bodyPr anchor="ctr">
            <a:spAutoFit/>
          </a:bodyPr>
          <a:lstStyle/>
          <a:p>
            <a:pPr>
              <a:spcBef>
                <a:spcPct val="50000"/>
              </a:spcBef>
            </a:pPr>
            <a:endParaRPr lang="es-ES_tradnl"/>
          </a:p>
        </p:txBody>
      </p:sp>
      <p:sp>
        <p:nvSpPr>
          <p:cNvPr id="12" name="AutoShape 9"/>
          <p:cNvSpPr>
            <a:spLocks noChangeArrowheads="1"/>
          </p:cNvSpPr>
          <p:nvPr/>
        </p:nvSpPr>
        <p:spPr bwMode="auto">
          <a:xfrm rot="15261917">
            <a:off x="4271710" y="5237424"/>
            <a:ext cx="1081088" cy="287338"/>
          </a:xfrm>
          <a:prstGeom prst="upArrow">
            <a:avLst>
              <a:gd name="adj1" fmla="val 50000"/>
              <a:gd name="adj2" fmla="val 25000"/>
            </a:avLst>
          </a:prstGeom>
          <a:noFill/>
          <a:ln w="28575" algn="ctr">
            <a:solidFill>
              <a:srgbClr val="0000CC"/>
            </a:solidFill>
            <a:miter lim="800000"/>
          </a:ln>
        </p:spPr>
        <p:txBody>
          <a:bodyPr anchor="ctr">
            <a:spAutoFit/>
          </a:bodyPr>
          <a:lstStyle/>
          <a:p>
            <a:pPr>
              <a:spcBef>
                <a:spcPct val="50000"/>
              </a:spcBef>
            </a:pPr>
            <a:endParaRPr lang="es-ES_tradnl"/>
          </a:p>
        </p:txBody>
      </p:sp>
      <p:sp>
        <p:nvSpPr>
          <p:cNvPr id="13" name="AutoShape 20"/>
          <p:cNvSpPr>
            <a:spLocks noChangeArrowheads="1"/>
          </p:cNvSpPr>
          <p:nvPr/>
        </p:nvSpPr>
        <p:spPr bwMode="auto">
          <a:xfrm rot="8213107">
            <a:off x="6925837" y="4951856"/>
            <a:ext cx="1081087" cy="287337"/>
          </a:xfrm>
          <a:prstGeom prst="upArrow">
            <a:avLst>
              <a:gd name="adj1" fmla="val 50000"/>
              <a:gd name="adj2" fmla="val 25000"/>
            </a:avLst>
          </a:prstGeom>
          <a:noFill/>
          <a:ln w="28575" algn="ctr">
            <a:solidFill>
              <a:srgbClr val="0000CC"/>
            </a:solidFill>
            <a:miter lim="800000"/>
          </a:ln>
        </p:spPr>
        <p:txBody>
          <a:bodyPr anchor="ctr">
            <a:spAutoFit/>
          </a:bodyPr>
          <a:lstStyle/>
          <a:p>
            <a:pPr>
              <a:spcBef>
                <a:spcPct val="50000"/>
              </a:spcBef>
            </a:pPr>
            <a:endParaRPr lang="es-ES_tradnl"/>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16 Rectángulo"/>
          <p:cNvSpPr/>
          <p:nvPr/>
        </p:nvSpPr>
        <p:spPr>
          <a:xfrm>
            <a:off x="4627328" y="1374708"/>
            <a:ext cx="2937343" cy="400110"/>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marL="363855" lvl="1" indent="-174625" eaLnBrk="0" hangingPunct="0">
              <a:spcBef>
                <a:spcPct val="10000"/>
              </a:spcBef>
              <a:defRPr/>
            </a:pPr>
            <a:r>
              <a:rPr lang="es-CO" sz="2000" dirty="0" smtClean="0">
                <a:solidFill>
                  <a:prstClr val="black"/>
                </a:solidFill>
                <a:latin typeface="Arial Narrow" pitchFamily="34" charset="0"/>
                <a:cs typeface="Tahoma" panose="020B0604030504040204" pitchFamily="34" charset="0"/>
              </a:rPr>
              <a:t>INFORMACION GENERAL</a:t>
            </a:r>
            <a:endParaRPr lang="es-CO" sz="2000" dirty="0">
              <a:solidFill>
                <a:prstClr val="black"/>
              </a:solidFill>
              <a:latin typeface="Arial Narrow" pitchFamily="34" charset="0"/>
              <a:cs typeface="Tahoma" panose="020B0604030504040204" pitchFamily="34" charset="0"/>
            </a:endParaRPr>
          </a:p>
        </p:txBody>
      </p:sp>
      <p:graphicFrame>
        <p:nvGraphicFramePr>
          <p:cNvPr id="5" name="23 Tabla"/>
          <p:cNvGraphicFramePr>
            <a:graphicFrameLocks noGrp="1"/>
          </p:cNvGraphicFramePr>
          <p:nvPr/>
        </p:nvGraphicFramePr>
        <p:xfrm>
          <a:off x="2927647" y="1942590"/>
          <a:ext cx="6336704" cy="4612479"/>
        </p:xfrm>
        <a:graphic>
          <a:graphicData uri="http://schemas.openxmlformats.org/drawingml/2006/table">
            <a:tbl>
              <a:tblPr/>
              <a:tblGrid>
                <a:gridCol w="6336704"/>
              </a:tblGrid>
              <a:tr h="343423">
                <a:tc>
                  <a:txBody>
                    <a:bodyPr/>
                    <a:lstStyle/>
                    <a:p>
                      <a:pPr algn="l" fontAlgn="ctr"/>
                      <a:r>
                        <a:rPr lang="es-CO" sz="1800" b="1" i="0" u="none" strike="noStrike" dirty="0">
                          <a:solidFill>
                            <a:srgbClr val="000000"/>
                          </a:solidFill>
                          <a:latin typeface="Arial" panose="020B0604020202020204"/>
                        </a:rPr>
                        <a:t>INFORMACIÓN GENERAL DEL PEI</a:t>
                      </a:r>
                      <a:endParaRPr lang="es-CO" sz="1800" b="1" i="0" u="none" strike="noStrike" dirty="0">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r>
              <a:tr h="343423">
                <a:tc>
                  <a:txBody>
                    <a:bodyPr/>
                    <a:lstStyle/>
                    <a:p>
                      <a:pPr algn="l" fontAlgn="ctr"/>
                      <a:r>
                        <a:rPr lang="es-CO" sz="1800" b="0" i="0" u="none" strike="noStrike" dirty="0">
                          <a:solidFill>
                            <a:srgbClr val="000000"/>
                          </a:solidFill>
                          <a:latin typeface="Arial" panose="020B0604020202020204"/>
                        </a:rPr>
                        <a:t>CARÁCTER</a:t>
                      </a:r>
                      <a:endParaRPr lang="es-CO" sz="1800" b="0" i="0" u="none" strike="noStrike" dirty="0">
                        <a:solidFill>
                          <a:srgbClr val="000000"/>
                        </a:solidFill>
                        <a:latin typeface="Arial" panose="020B0604020202020204"/>
                      </a:endParaRPr>
                    </a:p>
                  </a:txBody>
                  <a:tcPr marL="25717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3423">
                <a:tc>
                  <a:txBody>
                    <a:bodyPr/>
                    <a:lstStyle/>
                    <a:p>
                      <a:pPr algn="l" fontAlgn="ctr"/>
                      <a:r>
                        <a:rPr lang="es-CO" sz="1800" b="0" i="0" u="none" strike="noStrike" dirty="0">
                          <a:solidFill>
                            <a:srgbClr val="000000"/>
                          </a:solidFill>
                          <a:latin typeface="Arial" panose="020B0604020202020204"/>
                        </a:rPr>
                        <a:t>ENFASIS </a:t>
                      </a:r>
                      <a:r>
                        <a:rPr lang="es-CO" sz="1800" b="0" i="0" u="none" strike="noStrike" dirty="0" smtClean="0">
                          <a:solidFill>
                            <a:srgbClr val="000000"/>
                          </a:solidFill>
                          <a:latin typeface="Arial" panose="020B0604020202020204"/>
                        </a:rPr>
                        <a:t>-</a:t>
                      </a:r>
                      <a:endParaRPr lang="es-CO" sz="1800" b="0" i="0" u="none" strike="noStrike" dirty="0">
                        <a:solidFill>
                          <a:srgbClr val="000000"/>
                        </a:solidFill>
                        <a:latin typeface="Arial" panose="020B0604020202020204"/>
                      </a:endParaRPr>
                    </a:p>
                  </a:txBody>
                  <a:tcPr marL="42862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3423">
                <a:tc>
                  <a:txBody>
                    <a:bodyPr/>
                    <a:lstStyle/>
                    <a:p>
                      <a:pPr algn="l" fontAlgn="ctr"/>
                      <a:r>
                        <a:rPr lang="es-CO" sz="1800" b="0" i="0" u="none" strike="noStrike" dirty="0">
                          <a:solidFill>
                            <a:srgbClr val="000000"/>
                          </a:solidFill>
                          <a:latin typeface="Arial" panose="020B0604020202020204"/>
                        </a:rPr>
                        <a:t>ESPECIALIDAD </a:t>
                      </a:r>
                      <a:r>
                        <a:rPr lang="es-CO" sz="1800" b="0" i="0" u="none" strike="noStrike" dirty="0" smtClean="0">
                          <a:solidFill>
                            <a:srgbClr val="000000"/>
                          </a:solidFill>
                          <a:latin typeface="Arial" panose="020B0604020202020204"/>
                        </a:rPr>
                        <a:t>-</a:t>
                      </a:r>
                      <a:endParaRPr lang="es-CO" sz="1800" b="0" i="0" u="none" strike="noStrike" dirty="0">
                        <a:solidFill>
                          <a:srgbClr val="000000"/>
                        </a:solidFill>
                        <a:latin typeface="Arial" panose="020B0604020202020204"/>
                      </a:endParaRPr>
                    </a:p>
                  </a:txBody>
                  <a:tcPr marL="42862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3423">
                <a:tc>
                  <a:txBody>
                    <a:bodyPr/>
                    <a:lstStyle/>
                    <a:p>
                      <a:pPr algn="l" fontAlgn="ctr"/>
                      <a:r>
                        <a:rPr lang="es-CO" sz="1800" b="0" i="0" u="none" strike="noStrike" dirty="0">
                          <a:solidFill>
                            <a:srgbClr val="000000"/>
                          </a:solidFill>
                          <a:latin typeface="Arial" panose="020B0604020202020204"/>
                        </a:rPr>
                        <a:t>Justificación TIPO DE CARÁCTER</a:t>
                      </a:r>
                      <a:endParaRPr lang="es-CO" sz="1800" b="0" i="0" u="none" strike="noStrike" dirty="0">
                        <a:solidFill>
                          <a:srgbClr val="000000"/>
                        </a:solidFill>
                        <a:latin typeface="Arial" panose="020B0604020202020204"/>
                      </a:endParaRPr>
                    </a:p>
                  </a:txBody>
                  <a:tcPr marL="25717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3423">
                <a:tc>
                  <a:txBody>
                    <a:bodyPr/>
                    <a:lstStyle/>
                    <a:p>
                      <a:pPr algn="l" fontAlgn="ctr"/>
                      <a:r>
                        <a:rPr lang="es-CO" sz="1800" b="0" i="0" u="none" strike="noStrike">
                          <a:solidFill>
                            <a:srgbClr val="000000"/>
                          </a:solidFill>
                          <a:latin typeface="Arial" panose="020B0604020202020204"/>
                        </a:rPr>
                        <a:t>Fecha de ACTUALIZACION del PEI</a:t>
                      </a:r>
                      <a:endParaRPr lang="es-CO" sz="1800" b="0" i="0" u="none" strike="noStrike">
                        <a:solidFill>
                          <a:srgbClr val="000000"/>
                        </a:solidFill>
                        <a:latin typeface="Arial" panose="020B0604020202020204"/>
                      </a:endParaRPr>
                    </a:p>
                  </a:txBody>
                  <a:tcPr marL="25717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3423">
                <a:tc>
                  <a:txBody>
                    <a:bodyPr/>
                    <a:lstStyle/>
                    <a:p>
                      <a:pPr algn="l" fontAlgn="ctr"/>
                      <a:r>
                        <a:rPr lang="es-CO" sz="1800" b="0" i="0" u="none" strike="noStrike" dirty="0">
                          <a:solidFill>
                            <a:srgbClr val="000000"/>
                          </a:solidFill>
                          <a:latin typeface="Arial" panose="020B0604020202020204"/>
                        </a:rPr>
                        <a:t>Fecha de APROBACION del PEI</a:t>
                      </a:r>
                      <a:endParaRPr lang="es-CO" sz="1800" b="0" i="0" u="none" strike="noStrike" dirty="0">
                        <a:solidFill>
                          <a:srgbClr val="000000"/>
                        </a:solidFill>
                        <a:latin typeface="Arial" panose="020B0604020202020204"/>
                      </a:endParaRPr>
                    </a:p>
                  </a:txBody>
                  <a:tcPr marL="25717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3423">
                <a:tc>
                  <a:txBody>
                    <a:bodyPr/>
                    <a:lstStyle/>
                    <a:p>
                      <a:pPr algn="l" fontAlgn="ctr"/>
                      <a:r>
                        <a:rPr lang="es-CO" sz="1800" b="0" i="0" u="none" strike="noStrike">
                          <a:solidFill>
                            <a:srgbClr val="000000"/>
                          </a:solidFill>
                          <a:latin typeface="Arial" panose="020B0604020202020204"/>
                        </a:rPr>
                        <a:t>No. de ACTA de aprobación del PEI </a:t>
                      </a:r>
                      <a:endParaRPr lang="es-CO" sz="1800" b="0" i="0" u="none" strike="noStrike">
                        <a:solidFill>
                          <a:srgbClr val="000000"/>
                        </a:solidFill>
                        <a:latin typeface="Arial" panose="020B0604020202020204"/>
                      </a:endParaRPr>
                    </a:p>
                  </a:txBody>
                  <a:tcPr marL="25717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660">
                <a:tc>
                  <a:txBody>
                    <a:bodyPr/>
                    <a:lstStyle/>
                    <a:p>
                      <a:pPr algn="l" fontAlgn="ctr"/>
                      <a:r>
                        <a:rPr lang="es-CO" sz="1800" b="1" i="0" u="none" strike="noStrike">
                          <a:solidFill>
                            <a:srgbClr val="000000"/>
                          </a:solidFill>
                          <a:latin typeface="Arial" panose="020B0604020202020204"/>
                        </a:rPr>
                        <a:t>ANALISIS DE LA PERTINENCIA DEL PEI CON RELACIÓN AL CONTEXTO</a:t>
                      </a:r>
                      <a:endParaRPr lang="es-CO" sz="1800" b="1"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r>
              <a:tr h="377765">
                <a:tc>
                  <a:txBody>
                    <a:bodyPr/>
                    <a:lstStyle/>
                    <a:p>
                      <a:pPr algn="l" fontAlgn="ctr"/>
                      <a:r>
                        <a:rPr lang="es-CO" sz="1800" b="1" i="0" u="none" strike="noStrike">
                          <a:solidFill>
                            <a:srgbClr val="000000"/>
                          </a:solidFill>
                          <a:latin typeface="Arial" panose="020B0604020202020204"/>
                        </a:rPr>
                        <a:t>REGISTRO DEL ENTORNO INSTITUCIONAL</a:t>
                      </a:r>
                      <a:endParaRPr lang="es-CO" sz="1800" b="1" i="0" u="none" strike="noStrike">
                        <a:solidFill>
                          <a:srgbClr val="000000"/>
                        </a:solidFill>
                        <a:latin typeface="Arial" panose="020B0604020202020204"/>
                      </a:endParaRPr>
                    </a:p>
                  </a:txBody>
                  <a:tcPr marL="8572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r>
              <a:tr h="469345">
                <a:tc>
                  <a:txBody>
                    <a:bodyPr/>
                    <a:lstStyle/>
                    <a:p>
                      <a:pPr algn="l" fontAlgn="ctr"/>
                      <a:r>
                        <a:rPr lang="es-CO" sz="1800" b="0" i="0" u="none" strike="noStrike">
                          <a:solidFill>
                            <a:srgbClr val="000000"/>
                          </a:solidFill>
                          <a:latin typeface="Arial" panose="020B0604020202020204"/>
                        </a:rPr>
                        <a:t>PRINCIPAL USO DEL SUELO</a:t>
                      </a:r>
                      <a:endParaRPr lang="es-CO" sz="1800" b="0" i="0" u="none" strike="noStrike">
                        <a:solidFill>
                          <a:srgbClr val="000000"/>
                        </a:solidFill>
                        <a:latin typeface="Arial" panose="020B0604020202020204"/>
                      </a:endParaRPr>
                    </a:p>
                  </a:txBody>
                  <a:tcPr marL="25717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9345">
                <a:tc>
                  <a:txBody>
                    <a:bodyPr/>
                    <a:lstStyle/>
                    <a:p>
                      <a:pPr algn="l" fontAlgn="ctr"/>
                      <a:r>
                        <a:rPr lang="es-CO" sz="1800" b="0" i="0" u="none" strike="noStrike" dirty="0">
                          <a:solidFill>
                            <a:srgbClr val="000000"/>
                          </a:solidFill>
                          <a:latin typeface="Arial" panose="020B0604020202020204"/>
                        </a:rPr>
                        <a:t>SECTOR DONDE SE UBICA LA INSTITUCIÓN</a:t>
                      </a:r>
                      <a:endParaRPr lang="es-CO" sz="1800" b="0" i="0" u="none" strike="noStrike" dirty="0">
                        <a:solidFill>
                          <a:srgbClr val="000000"/>
                        </a:solidFill>
                        <a:latin typeface="Arial" panose="020B0604020202020204"/>
                      </a:endParaRPr>
                    </a:p>
                  </a:txBody>
                  <a:tcPr marL="257175"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6 Rectángulo"/>
          <p:cNvSpPr/>
          <p:nvPr/>
        </p:nvSpPr>
        <p:spPr>
          <a:xfrm>
            <a:off x="3591351" y="1686150"/>
            <a:ext cx="4248472"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marL="90805" lvl="1" eaLnBrk="0" hangingPunct="0">
              <a:spcBef>
                <a:spcPct val="10000"/>
              </a:spcBef>
              <a:defRPr/>
            </a:pPr>
            <a:r>
              <a:rPr lang="es-CO" sz="2400" b="1" dirty="0" smtClean="0">
                <a:solidFill>
                  <a:prstClr val="black"/>
                </a:solidFill>
                <a:latin typeface="Arial Narrow" pitchFamily="34" charset="0"/>
                <a:cs typeface="Tahoma" panose="020B0604030504040204" pitchFamily="34" charset="0"/>
              </a:rPr>
              <a:t>COMPONENTE CONCEPTUAL</a:t>
            </a:r>
            <a:endParaRPr lang="es-CO" sz="2400" b="1" dirty="0">
              <a:solidFill>
                <a:prstClr val="black"/>
              </a:solidFill>
              <a:latin typeface="Arial Narrow" pitchFamily="34" charset="0"/>
              <a:cs typeface="Tahoma" panose="020B0604030504040204" pitchFamily="34" charset="0"/>
            </a:endParaRPr>
          </a:p>
        </p:txBody>
      </p:sp>
      <p:graphicFrame>
        <p:nvGraphicFramePr>
          <p:cNvPr id="5" name="7 Tabla"/>
          <p:cNvGraphicFramePr>
            <a:graphicFrameLocks noGrp="1"/>
          </p:cNvGraphicFramePr>
          <p:nvPr/>
        </p:nvGraphicFramePr>
        <p:xfrm>
          <a:off x="2094410" y="2954187"/>
          <a:ext cx="7488832" cy="2347932"/>
        </p:xfrm>
        <a:graphic>
          <a:graphicData uri="http://schemas.openxmlformats.org/drawingml/2006/table">
            <a:tbl>
              <a:tblPr/>
              <a:tblGrid>
                <a:gridCol w="5688632"/>
                <a:gridCol w="1800200"/>
              </a:tblGrid>
              <a:tr h="506416">
                <a:tc>
                  <a:txBody>
                    <a:bodyPr/>
                    <a:lstStyle/>
                    <a:p>
                      <a:pPr algn="l" fontAlgn="ctr"/>
                      <a:r>
                        <a:rPr lang="es-CO" sz="2400" b="1" i="0" u="none" strike="noStrike" dirty="0">
                          <a:solidFill>
                            <a:srgbClr val="000000"/>
                          </a:solidFill>
                          <a:latin typeface="Arial" panose="020B0604020202020204"/>
                        </a:rPr>
                        <a:t>HORIZONTE INSTITUCIONAL</a:t>
                      </a:r>
                      <a:endParaRPr lang="es-CO" sz="2400" b="1" i="0" u="none" strike="noStrike" dirty="0">
                        <a:solidFill>
                          <a:srgbClr val="000000"/>
                        </a:solidFill>
                        <a:latin typeface="Arial" panose="020B0604020202020204"/>
                      </a:endParaRPr>
                    </a:p>
                  </a:txBody>
                  <a:tcPr marL="136478" marR="0" marT="0" marB="0" anchor="ctr">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CFFFF"/>
                    </a:solidFill>
                  </a:tcPr>
                </a:tc>
                <a:tc>
                  <a:txBody>
                    <a:bodyPr/>
                    <a:lstStyle/>
                    <a:p>
                      <a:pPr algn="l" fontAlgn="t"/>
                      <a:r>
                        <a:rPr lang="es-CO" sz="2400" b="1" i="0" u="none" strike="noStrike">
                          <a:solidFill>
                            <a:srgbClr val="000000"/>
                          </a:solidFill>
                          <a:latin typeface="Arial" panose="020B0604020202020204"/>
                        </a:rPr>
                        <a:t> </a:t>
                      </a:r>
                      <a:endParaRPr lang="es-CO" sz="2400" b="1" i="0" u="none" strike="noStrike">
                        <a:solidFill>
                          <a:srgbClr val="000000"/>
                        </a:solidFill>
                        <a:latin typeface="Arial" panose="020B0604020202020204"/>
                      </a:endParaRPr>
                    </a:p>
                  </a:txBody>
                  <a:tcPr marL="136478" marR="0" marT="0" marB="0">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r h="460379">
                <a:tc>
                  <a:txBody>
                    <a:bodyPr/>
                    <a:lstStyle/>
                    <a:p>
                      <a:pPr marL="269875" indent="-269875" algn="l" fontAlgn="ctr">
                        <a:buFont typeface="Arial" panose="020B0604020202020204" pitchFamily="34" charset="0"/>
                        <a:buChar char="•"/>
                      </a:pPr>
                      <a:r>
                        <a:rPr lang="es-CO" sz="2800" b="0" i="0" u="none" strike="noStrike" dirty="0">
                          <a:solidFill>
                            <a:srgbClr val="000000"/>
                          </a:solidFill>
                          <a:latin typeface="Arial" panose="020B0604020202020204"/>
                        </a:rPr>
                        <a:t>Misión</a:t>
                      </a:r>
                      <a:endParaRPr lang="es-CO" sz="2800" b="0" i="0" u="none" strike="noStrike" dirty="0">
                        <a:solidFill>
                          <a:srgbClr val="000000"/>
                        </a:solidFill>
                        <a:latin typeface="Arial" panose="020B0604020202020204"/>
                      </a:endParaRPr>
                    </a:p>
                  </a:txBody>
                  <a:tcPr marL="272955"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2400" b="0" i="0" u="none" strike="noStrike" dirty="0">
                          <a:solidFill>
                            <a:srgbClr val="003366"/>
                          </a:solidFill>
                          <a:latin typeface="Arial" panose="020B0604020202020204"/>
                        </a:rPr>
                        <a:t> </a:t>
                      </a:r>
                      <a:endParaRPr lang="es-CO" sz="2400" b="0" i="0" u="none" strike="noStrike" dirty="0">
                        <a:solidFill>
                          <a:srgbClr val="003366"/>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460379">
                <a:tc>
                  <a:txBody>
                    <a:bodyPr/>
                    <a:lstStyle/>
                    <a:p>
                      <a:pPr marL="269875" indent="-269875" algn="l" fontAlgn="ctr">
                        <a:buFont typeface="Arial" panose="020B0604020202020204" pitchFamily="34" charset="0"/>
                        <a:buChar char="•"/>
                      </a:pPr>
                      <a:r>
                        <a:rPr lang="es-CO" sz="2800" b="0" i="0" u="none" strike="noStrike" dirty="0">
                          <a:solidFill>
                            <a:srgbClr val="000000"/>
                          </a:solidFill>
                          <a:latin typeface="Arial" panose="020B0604020202020204"/>
                        </a:rPr>
                        <a:t>Visión</a:t>
                      </a:r>
                      <a:endParaRPr lang="es-CO" sz="2800" b="0" i="0" u="none" strike="noStrike" dirty="0">
                        <a:solidFill>
                          <a:srgbClr val="000000"/>
                        </a:solidFill>
                        <a:latin typeface="Arial" panose="020B0604020202020204"/>
                      </a:endParaRPr>
                    </a:p>
                  </a:txBody>
                  <a:tcPr marL="272955"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2400" b="0" i="0" u="none" strike="noStrike" dirty="0">
                          <a:solidFill>
                            <a:srgbClr val="003366"/>
                          </a:solidFill>
                          <a:latin typeface="Arial" panose="020B0604020202020204"/>
                        </a:rPr>
                        <a:t> </a:t>
                      </a:r>
                      <a:endParaRPr lang="es-CO" sz="2400" b="0" i="0" u="none" strike="noStrike" dirty="0">
                        <a:solidFill>
                          <a:srgbClr val="003366"/>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460379">
                <a:tc>
                  <a:txBody>
                    <a:bodyPr/>
                    <a:lstStyle/>
                    <a:p>
                      <a:pPr marL="269875" indent="-269875" algn="l" fontAlgn="ctr">
                        <a:buFont typeface="Arial" panose="020B0604020202020204" pitchFamily="34" charset="0"/>
                        <a:buChar char="•"/>
                      </a:pPr>
                      <a:r>
                        <a:rPr lang="es-CO" sz="2800" b="0" i="0" u="none" strike="noStrike" dirty="0">
                          <a:solidFill>
                            <a:srgbClr val="000000"/>
                          </a:solidFill>
                          <a:latin typeface="Arial" panose="020B0604020202020204"/>
                        </a:rPr>
                        <a:t>Principios Institucionales</a:t>
                      </a:r>
                      <a:endParaRPr lang="es-CO" sz="2800" b="0" i="0" u="none" strike="noStrike" dirty="0">
                        <a:solidFill>
                          <a:srgbClr val="000000"/>
                        </a:solidFill>
                        <a:latin typeface="Arial" panose="020B0604020202020204"/>
                      </a:endParaRPr>
                    </a:p>
                  </a:txBody>
                  <a:tcPr marL="272955"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2400" b="0" i="0" u="none" strike="noStrike" dirty="0">
                          <a:solidFill>
                            <a:srgbClr val="003366"/>
                          </a:solidFill>
                          <a:latin typeface="Arial" panose="020B0604020202020204"/>
                        </a:rPr>
                        <a:t> </a:t>
                      </a:r>
                      <a:endParaRPr lang="es-CO" sz="2400" b="0" i="0" u="none" strike="noStrike" dirty="0">
                        <a:solidFill>
                          <a:srgbClr val="003366"/>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460379">
                <a:tc>
                  <a:txBody>
                    <a:bodyPr/>
                    <a:lstStyle/>
                    <a:p>
                      <a:pPr marL="269875" indent="-269875" algn="l" fontAlgn="ctr">
                        <a:buFont typeface="Arial" panose="020B0604020202020204" pitchFamily="34" charset="0"/>
                        <a:buChar char="•"/>
                      </a:pPr>
                      <a:r>
                        <a:rPr lang="es-CO" sz="2800" b="0" i="0" u="none" strike="noStrike" dirty="0">
                          <a:solidFill>
                            <a:srgbClr val="000000"/>
                          </a:solidFill>
                          <a:latin typeface="Arial" panose="020B0604020202020204"/>
                        </a:rPr>
                        <a:t>Objetivos</a:t>
                      </a:r>
                      <a:endParaRPr lang="es-CO" sz="2800" b="0" i="0" u="none" strike="noStrike" dirty="0">
                        <a:solidFill>
                          <a:srgbClr val="000000"/>
                        </a:solidFill>
                        <a:latin typeface="Arial" panose="020B0604020202020204"/>
                      </a:endParaRPr>
                    </a:p>
                  </a:txBody>
                  <a:tcPr marL="272955"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CO" sz="2400" b="0" i="0" u="none" strike="noStrike" dirty="0">
                          <a:solidFill>
                            <a:srgbClr val="003366"/>
                          </a:solidFill>
                          <a:latin typeface="Arial" panose="020B0604020202020204"/>
                        </a:rPr>
                        <a:t> </a:t>
                      </a:r>
                      <a:endParaRPr lang="es-CO" sz="2400" b="0" i="0" u="none" strike="noStrike" dirty="0">
                        <a:solidFill>
                          <a:srgbClr val="003366"/>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Rectangle 3"/>
          <p:cNvSpPr>
            <a:spLocks noChangeArrowheads="1"/>
          </p:cNvSpPr>
          <p:nvPr/>
        </p:nvSpPr>
        <p:spPr bwMode="auto">
          <a:xfrm>
            <a:off x="4439576" y="1360031"/>
            <a:ext cx="2520280" cy="830997"/>
          </a:xfrm>
          <a:prstGeom prst="rect">
            <a:avLst/>
          </a:prstGeom>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pPr>
            <a:r>
              <a:rPr kumimoji="0" lang="es-CO"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COMPONENTE ADMINISTRATIVO</a:t>
            </a:r>
            <a:endParaRPr kumimoji="0" lang="es-CO" sz="4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5" name="2 Marcador de contenido"/>
          <p:cNvSpPr txBox="1"/>
          <p:nvPr/>
        </p:nvSpPr>
        <p:spPr>
          <a:xfrm>
            <a:off x="2000130" y="2359410"/>
            <a:ext cx="7972452" cy="418105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60680" indent="-269875">
              <a:tabLst>
                <a:tab pos="360045" algn="l"/>
              </a:tabLst>
            </a:pPr>
            <a:r>
              <a:rPr lang="es-CO" sz="2000" b="1" dirty="0" smtClean="0"/>
              <a:t>Calendario académico del establecimiento </a:t>
            </a:r>
            <a:endParaRPr lang="es-CO" sz="2000" dirty="0" smtClean="0"/>
          </a:p>
          <a:p>
            <a:pPr marL="360680" indent="-269875">
              <a:tabLst>
                <a:tab pos="360045" algn="l"/>
              </a:tabLst>
            </a:pPr>
            <a:r>
              <a:rPr lang="es-CO" sz="2000" b="1" dirty="0" smtClean="0"/>
              <a:t> Participación del establecimiento educativo en proyectos externos</a:t>
            </a:r>
            <a:endParaRPr lang="es-CO" sz="2000" dirty="0" smtClean="0"/>
          </a:p>
          <a:p>
            <a:pPr marL="360680" indent="-269875">
              <a:tabLst>
                <a:tab pos="360045" algn="l"/>
              </a:tabLst>
            </a:pPr>
            <a:r>
              <a:rPr lang="es-CO" sz="2000" b="1" dirty="0" smtClean="0"/>
              <a:t> Convenios del establecimiento educativo </a:t>
            </a:r>
            <a:endParaRPr lang="es-CO" sz="2000" dirty="0" smtClean="0"/>
          </a:p>
          <a:p>
            <a:pPr marL="360680" indent="-269875">
              <a:tabLst>
                <a:tab pos="360045" algn="l"/>
              </a:tabLst>
            </a:pPr>
            <a:endParaRPr lang="es-CO" sz="2000" b="1" dirty="0" smtClean="0"/>
          </a:p>
          <a:p>
            <a:pPr marL="360680" indent="-269875">
              <a:tabLst>
                <a:tab pos="360045" algn="l"/>
              </a:tabLst>
            </a:pPr>
            <a:r>
              <a:rPr lang="es-CO" b="1" dirty="0" smtClean="0"/>
              <a:t>Articulación </a:t>
            </a:r>
            <a:endParaRPr lang="es-CO" b="1" dirty="0" smtClean="0"/>
          </a:p>
          <a:p>
            <a:pPr marL="360680" indent="-269875">
              <a:tabLst>
                <a:tab pos="360045" algn="l"/>
              </a:tabLst>
            </a:pPr>
            <a:endParaRPr lang="es-CO" b="1" dirty="0" smtClean="0"/>
          </a:p>
          <a:p>
            <a:pPr marL="360680" indent="-269875">
              <a:tabLst>
                <a:tab pos="360045" algn="l"/>
              </a:tabLst>
            </a:pPr>
            <a:r>
              <a:rPr lang="es-CO" sz="2000" b="1" dirty="0" smtClean="0"/>
              <a:t>  Articulación con la primera infancia </a:t>
            </a:r>
            <a:endParaRPr lang="es-CO" sz="2000" dirty="0" smtClean="0"/>
          </a:p>
          <a:p>
            <a:pPr marL="360680" indent="-269875">
              <a:tabLst>
                <a:tab pos="360045" algn="l"/>
              </a:tabLst>
            </a:pPr>
            <a:r>
              <a:rPr lang="es-CO" sz="2000" b="1" dirty="0" smtClean="0"/>
              <a:t>  Articulación de la media con la educativo</a:t>
            </a:r>
            <a:endParaRPr lang="es-CO"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pic>
        <p:nvPicPr>
          <p:cNvPr id="2" name="Imagen 1"/>
          <p:cNvPicPr>
            <a:picLocks noChangeAspect="1"/>
          </p:cNvPicPr>
          <p:nvPr/>
        </p:nvPicPr>
        <p:blipFill>
          <a:blip r:embed="rId2"/>
          <a:stretch>
            <a:fillRect/>
          </a:stretch>
        </p:blipFill>
        <p:spPr>
          <a:xfrm>
            <a:off x="4614467" y="1075739"/>
            <a:ext cx="2731245" cy="1115665"/>
          </a:xfrm>
          <a:prstGeom prst="rect">
            <a:avLst/>
          </a:prstGeom>
        </p:spPr>
      </p:pic>
      <p:sp>
        <p:nvSpPr>
          <p:cNvPr id="5" name="2 Marcador de contenido"/>
          <p:cNvSpPr txBox="1"/>
          <p:nvPr/>
        </p:nvSpPr>
        <p:spPr>
          <a:xfrm>
            <a:off x="251520" y="2191404"/>
            <a:ext cx="7972452" cy="4320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60680" indent="-269875">
              <a:tabLst>
                <a:tab pos="360045" algn="l"/>
              </a:tabLst>
            </a:pPr>
            <a:r>
              <a:rPr lang="es-CO" sz="2000" b="1" smtClean="0"/>
              <a:t>Calendario académico del establecimiento </a:t>
            </a:r>
            <a:endParaRPr lang="es-CO" sz="2000" dirty="0" smtClean="0"/>
          </a:p>
        </p:txBody>
      </p:sp>
      <p:graphicFrame>
        <p:nvGraphicFramePr>
          <p:cNvPr id="6" name="6 Tabla"/>
          <p:cNvGraphicFramePr>
            <a:graphicFrameLocks noGrp="1"/>
          </p:cNvGraphicFramePr>
          <p:nvPr/>
        </p:nvGraphicFramePr>
        <p:xfrm>
          <a:off x="818191" y="2671171"/>
          <a:ext cx="8244408" cy="1271795"/>
        </p:xfrm>
        <a:graphic>
          <a:graphicData uri="http://schemas.openxmlformats.org/drawingml/2006/table">
            <a:tbl>
              <a:tblPr/>
              <a:tblGrid>
                <a:gridCol w="1231763"/>
                <a:gridCol w="1000485"/>
                <a:gridCol w="936104"/>
                <a:gridCol w="1008112"/>
                <a:gridCol w="1656184"/>
                <a:gridCol w="1277979"/>
                <a:gridCol w="1133781"/>
              </a:tblGrid>
              <a:tr h="397565">
                <a:tc>
                  <a:txBody>
                    <a:bodyPr/>
                    <a:lstStyle/>
                    <a:p>
                      <a:pPr algn="ctr" fontAlgn="ctr"/>
                      <a:r>
                        <a:rPr lang="es-CO" sz="1400" b="1" i="0" u="none" strike="noStrike" dirty="0">
                          <a:solidFill>
                            <a:schemeClr val="tx1"/>
                          </a:solidFill>
                          <a:latin typeface="Arial" panose="020B0604020202020204"/>
                        </a:rPr>
                        <a:t>FECHA INICIO DOCENTES</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FECHA INICIO ESTUDIANTES</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FECHA FIN ESTUDIANTES</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FECHA FIN DOCENTES</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smtClean="0">
                          <a:solidFill>
                            <a:schemeClr val="tx1"/>
                          </a:solidFill>
                          <a:latin typeface="Arial" panose="020B0604020202020204"/>
                        </a:rPr>
                        <a:t>No </a:t>
                      </a:r>
                      <a:r>
                        <a:rPr lang="es-CO" sz="1400" b="1" i="0" u="none" strike="noStrike" dirty="0">
                          <a:solidFill>
                            <a:schemeClr val="tx1"/>
                          </a:solidFill>
                          <a:latin typeface="Arial" panose="020B0604020202020204"/>
                        </a:rPr>
                        <a:t>SEMANAS DESARROLLO INSTITUCIONAL </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SEMANAS VACACIONES DOCENTES</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No. SEMANAS DE RECESO ESTUDIANTES</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r>
              <a:tr h="204995">
                <a:tc>
                  <a:txBody>
                    <a:bodyPr/>
                    <a:lstStyle/>
                    <a:p>
                      <a:pPr algn="ctr" fontAlgn="ctr"/>
                      <a:r>
                        <a:rPr lang="es-CO" sz="900" b="0" i="0" u="none" strike="noStrike">
                          <a:solidFill>
                            <a:srgbClr val="000000"/>
                          </a:solidFill>
                          <a:latin typeface="Arial" panose="020B0604020202020204"/>
                        </a:rPr>
                        <a:t> </a:t>
                      </a:r>
                      <a:endParaRPr lang="es-CO" sz="9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s-CO" sz="900" b="0" i="0" u="none" strike="noStrike">
                          <a:solidFill>
                            <a:srgbClr val="000000"/>
                          </a:solidFill>
                          <a:latin typeface="Arial" panose="020B0604020202020204"/>
                        </a:rPr>
                        <a:t> </a:t>
                      </a:r>
                      <a:endParaRPr lang="es-CO" sz="9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s-CO" sz="900" b="0" i="0" u="none" strike="noStrike" dirty="0">
                          <a:solidFill>
                            <a:srgbClr val="000000"/>
                          </a:solidFill>
                          <a:latin typeface="Arial" panose="020B0604020202020204"/>
                        </a:rPr>
                        <a:t> </a:t>
                      </a:r>
                      <a:endParaRPr lang="es-CO" sz="900" b="0" i="0" u="none" strike="noStrike" dirty="0">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s-CO" sz="900" b="0" i="0" u="none" strike="noStrike" dirty="0">
                          <a:solidFill>
                            <a:srgbClr val="000000"/>
                          </a:solidFill>
                          <a:latin typeface="Arial" panose="020B0604020202020204"/>
                        </a:rPr>
                        <a:t> </a:t>
                      </a:r>
                      <a:endParaRPr lang="es-CO" sz="900" b="0" i="0" u="none" strike="noStrike" dirty="0">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s-CO" sz="1000" b="0" i="0" u="none" strike="noStrike" dirty="0">
                          <a:solidFill>
                            <a:srgbClr val="000000"/>
                          </a:solidFill>
                          <a:latin typeface="Arial" panose="020B0604020202020204"/>
                        </a:rPr>
                        <a:t> </a:t>
                      </a:r>
                      <a:endParaRPr lang="es-CO" sz="1000" b="0" i="0" u="none" strike="noStrike" dirty="0">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s-CO" sz="1000" b="0" i="0" u="none" strike="noStrike">
                          <a:solidFill>
                            <a:srgbClr val="000000"/>
                          </a:solidFill>
                          <a:latin typeface="Arial" panose="020B0604020202020204"/>
                        </a:rPr>
                        <a:t> </a:t>
                      </a:r>
                      <a:endParaRPr lang="es-CO" sz="10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s-CO" sz="1000" b="0" i="0" u="none" strike="noStrike" dirty="0">
                          <a:solidFill>
                            <a:srgbClr val="000000"/>
                          </a:solidFill>
                          <a:latin typeface="Arial" panose="020B0604020202020204"/>
                        </a:rPr>
                        <a:t> </a:t>
                      </a:r>
                      <a:endParaRPr lang="es-CO" sz="1000" b="0" i="0" u="none" strike="noStrike" dirty="0">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bl>
          </a:graphicData>
        </a:graphic>
      </p:graphicFrame>
      <p:graphicFrame>
        <p:nvGraphicFramePr>
          <p:cNvPr id="7" name="7 Tabla"/>
          <p:cNvGraphicFramePr>
            <a:graphicFrameLocks noGrp="1"/>
          </p:cNvGraphicFramePr>
          <p:nvPr/>
        </p:nvGraphicFramePr>
        <p:xfrm>
          <a:off x="838321" y="4218884"/>
          <a:ext cx="8064896" cy="2255520"/>
        </p:xfrm>
        <a:graphic>
          <a:graphicData uri="http://schemas.openxmlformats.org/drawingml/2006/table">
            <a:tbl>
              <a:tblPr/>
              <a:tblGrid>
                <a:gridCol w="1278298"/>
                <a:gridCol w="1533957"/>
                <a:gridCol w="1278298"/>
                <a:gridCol w="999396"/>
                <a:gridCol w="952913"/>
                <a:gridCol w="906429"/>
                <a:gridCol w="1115605"/>
              </a:tblGrid>
              <a:tr h="131722">
                <a:tc>
                  <a:txBody>
                    <a:bodyPr/>
                    <a:lstStyle/>
                    <a:p>
                      <a:pPr algn="l" fontAlgn="b"/>
                      <a:endParaRPr lang="es-CO" sz="1400" b="0" i="0" u="none" strike="noStrike" dirty="0">
                        <a:solidFill>
                          <a:schemeClr val="tx1"/>
                        </a:solidFill>
                        <a:latin typeface="Arial" panose="020B0604020202020204"/>
                      </a:endParaRPr>
                    </a:p>
                  </a:txBody>
                  <a:tcPr marL="0" marR="0" marT="0" marB="0" anchor="b">
                    <a:lnL>
                      <a:noFill/>
                    </a:lnL>
                    <a:lnR>
                      <a:noFill/>
                    </a:lnR>
                    <a:lnT>
                      <a:noFill/>
                    </a:lnT>
                    <a:lnB>
                      <a:noFill/>
                    </a:lnB>
                  </a:tcPr>
                </a:tc>
                <a:tc>
                  <a:txBody>
                    <a:bodyPr/>
                    <a:lstStyle/>
                    <a:p>
                      <a:pPr algn="ctr" fontAlgn="b"/>
                      <a:endParaRPr lang="es-CO" sz="1400" b="0" i="0" u="none" strike="noStrike">
                        <a:solidFill>
                          <a:schemeClr val="tx1"/>
                        </a:solidFill>
                        <a:latin typeface="Trebuchet MS" panose="020B0603020202020204"/>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CO" sz="1400" b="0" i="0" u="none" strike="noStrike">
                        <a:solidFill>
                          <a:schemeClr val="tx1"/>
                        </a:solidFill>
                        <a:latin typeface="Arial" panose="020B0604020202020204"/>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ctr" fontAlgn="ctr"/>
                      <a:r>
                        <a:rPr lang="es-CO" sz="2400" b="1" i="0" u="none" strike="noStrike" dirty="0">
                          <a:solidFill>
                            <a:schemeClr val="bg1"/>
                          </a:solidFill>
                          <a:latin typeface="Arial" panose="020B0604020202020204"/>
                        </a:rPr>
                        <a:t>HORARIO</a:t>
                      </a:r>
                      <a:endParaRPr lang="es-CO" sz="2400" b="1" i="0" u="none" strike="noStrike" dirty="0">
                        <a:solidFill>
                          <a:schemeClr val="bg1"/>
                        </a:solidFill>
                        <a:latin typeface="Arial" panose="020B0604020202020204"/>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003366"/>
                    </a:solidFill>
                  </a:tcPr>
                </a:tc>
                <a:tc hMerge="1">
                  <a:tcPr/>
                </a:tc>
                <a:tc hMerge="1">
                  <a:tcPr/>
                </a:tc>
                <a:tc hMerge="1">
                  <a:tcPr/>
                </a:tc>
              </a:tr>
              <a:tr h="351259">
                <a:tc>
                  <a:txBody>
                    <a:bodyPr/>
                    <a:lstStyle/>
                    <a:p>
                      <a:pPr algn="l" fontAlgn="b"/>
                      <a:endParaRPr lang="es-CO" sz="1400" b="0" i="0" u="none" strike="noStrike">
                        <a:solidFill>
                          <a:schemeClr val="tx1"/>
                        </a:solidFill>
                        <a:latin typeface="Arial" panose="020B0604020202020204"/>
                      </a:endParaRP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s-CO" sz="1400" b="1" i="0" u="sng" strike="noStrike">
                          <a:solidFill>
                            <a:schemeClr val="tx1"/>
                          </a:solidFill>
                          <a:latin typeface="Trebuchet MS" panose="020B0603020202020204"/>
                        </a:rPr>
                        <a:t>Sede 1</a:t>
                      </a:r>
                      <a:endParaRPr lang="es-CO" sz="1400" b="1" i="0" u="sng" strike="noStrike">
                        <a:solidFill>
                          <a:schemeClr val="tx1"/>
                        </a:solidFill>
                        <a:latin typeface="Trebuchet MS" panose="020B0603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sng" strike="noStrike" dirty="0">
                          <a:solidFill>
                            <a:schemeClr val="tx1"/>
                          </a:solidFill>
                          <a:latin typeface="Trebuchet MS" panose="020B0603020202020204"/>
                        </a:rPr>
                        <a:t>Nivel</a:t>
                      </a:r>
                      <a:endParaRPr lang="es-CO" sz="1400" b="1" i="0" u="sng" strike="noStrike" dirty="0">
                        <a:solidFill>
                          <a:schemeClr val="tx1"/>
                        </a:solidFill>
                        <a:latin typeface="Trebuchet MS" panose="020B0603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33CCCC"/>
                    </a:solidFill>
                  </a:tcPr>
                </a:tc>
                <a:tc>
                  <a:txBody>
                    <a:bodyPr/>
                    <a:lstStyle/>
                    <a:p>
                      <a:pPr algn="ctr" fontAlgn="ctr"/>
                      <a:r>
                        <a:rPr lang="es-CO" sz="1400" b="1" i="0" u="sng" strike="noStrike" dirty="0">
                          <a:solidFill>
                            <a:schemeClr val="tx1"/>
                          </a:solidFill>
                          <a:latin typeface="Trebuchet MS" panose="020B0603020202020204"/>
                        </a:rPr>
                        <a:t>INICIO</a:t>
                      </a:r>
                      <a:endParaRPr lang="es-CO" sz="1400" b="1" i="0" u="sng" strike="noStrike" dirty="0">
                        <a:solidFill>
                          <a:schemeClr val="tx1"/>
                        </a:solidFill>
                        <a:latin typeface="Trebuchet MS" panose="020B0603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2000" b="0" i="0" u="sng" strike="noStrike" dirty="0">
                          <a:solidFill>
                            <a:schemeClr val="tx1"/>
                          </a:solidFill>
                          <a:latin typeface="Trebuchet MS" panose="020B0603020202020204"/>
                        </a:rPr>
                        <a:t>SALIDA</a:t>
                      </a:r>
                      <a:endParaRPr lang="es-CO" sz="2000" b="0" i="0" u="sng" strike="noStrike" dirty="0">
                        <a:solidFill>
                          <a:schemeClr val="tx1"/>
                        </a:solidFill>
                        <a:latin typeface="Trebuchet MS" panose="020B0603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2000" b="0" i="0" u="sng" strike="noStrike" dirty="0">
                          <a:solidFill>
                            <a:schemeClr val="tx1"/>
                          </a:solidFill>
                          <a:latin typeface="Trebuchet MS" panose="020B0603020202020204"/>
                        </a:rPr>
                        <a:t>DESCANSO</a:t>
                      </a:r>
                      <a:endParaRPr lang="es-CO" sz="2000" b="0" i="0" u="sng" strike="noStrike" dirty="0">
                        <a:solidFill>
                          <a:schemeClr val="tx1"/>
                        </a:solidFill>
                        <a:latin typeface="Trebuchet MS" panose="020B0603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sng" strike="noStrike">
                          <a:solidFill>
                            <a:schemeClr val="tx1"/>
                          </a:solidFill>
                          <a:latin typeface="Trebuchet MS" panose="020B0603020202020204"/>
                        </a:rPr>
                        <a:t>Días a la Semana</a:t>
                      </a:r>
                      <a:endParaRPr lang="es-CO" sz="1400" b="1" i="0" u="sng" strike="noStrike">
                        <a:solidFill>
                          <a:schemeClr val="tx1"/>
                        </a:solidFill>
                        <a:latin typeface="Trebuchet MS" panose="020B0603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33CCCC"/>
                    </a:solidFill>
                  </a:tcPr>
                </a:tc>
              </a:tr>
              <a:tr h="140503">
                <a:tc rowSpan="2">
                  <a:txBody>
                    <a:bodyPr/>
                    <a:lstStyle/>
                    <a:p>
                      <a:pPr algn="ctr" fontAlgn="ctr"/>
                      <a:r>
                        <a:rPr lang="es-CO" sz="1400" b="1" i="0" u="none" strike="noStrike">
                          <a:solidFill>
                            <a:schemeClr val="tx1"/>
                          </a:solidFill>
                          <a:latin typeface="Calibri" panose="020F0502020204030204"/>
                        </a:rPr>
                        <a:t>Codigo DANE Sede</a:t>
                      </a:r>
                      <a:endParaRPr lang="es-CO" sz="1400" b="1" i="0" u="none" strike="noStrike">
                        <a:solidFill>
                          <a:schemeClr val="tx1"/>
                        </a:solidFill>
                        <a:latin typeface="Calibri" panose="020F050202020403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rowSpan="2">
                  <a:txBody>
                    <a:bodyPr/>
                    <a:lstStyle/>
                    <a:p>
                      <a:pPr algn="ctr" fontAlgn="ctr"/>
                      <a:r>
                        <a:rPr lang="es-CO" sz="1400" b="1" i="0" u="none" strike="noStrike">
                          <a:solidFill>
                            <a:schemeClr val="tx1"/>
                          </a:solidFill>
                          <a:latin typeface="Verdana" panose="020B0604030504040204"/>
                        </a:rPr>
                        <a:t> </a:t>
                      </a:r>
                      <a:endParaRPr lang="es-CO" sz="1400" b="1" i="0" u="none" strike="noStrike">
                        <a:solidFill>
                          <a:schemeClr val="tx1"/>
                        </a:solidFill>
                        <a:latin typeface="Verdana" panose="020B060403050404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CO" sz="1400" b="0" i="0" u="none" strike="noStrike">
                          <a:solidFill>
                            <a:schemeClr val="tx1"/>
                          </a:solidFill>
                          <a:latin typeface="Arial" panose="020B0604020202020204"/>
                        </a:rPr>
                        <a:t>PREESCOLAR</a:t>
                      </a:r>
                      <a:endParaRPr lang="es-CO" sz="1400" b="0" i="0" u="none" strike="noStrike">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FFFFFF"/>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C0C0C0"/>
                    </a:solidFill>
                  </a:tcPr>
                </a:tc>
              </a:tr>
              <a:tr h="175629">
                <a:tc vMerge="1">
                  <a:tcPr/>
                </a:tc>
                <a:tc vMerge="1">
                  <a:tcPr/>
                </a:tc>
                <a:tc>
                  <a:txBody>
                    <a:bodyPr/>
                    <a:lstStyle/>
                    <a:p>
                      <a:pPr algn="l" fontAlgn="ctr"/>
                      <a:r>
                        <a:rPr lang="es-CO" sz="1400" b="0" i="0" u="none" strike="noStrike">
                          <a:solidFill>
                            <a:schemeClr val="tx1"/>
                          </a:solidFill>
                          <a:latin typeface="Arial" panose="020B0604020202020204"/>
                        </a:rPr>
                        <a:t>BÁSICA PRIMARIA</a:t>
                      </a:r>
                      <a:endParaRPr lang="es-CO" sz="1400" b="0" i="0" u="none" strike="noStrike">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FFCC99"/>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C0C0C0"/>
                    </a:solidFill>
                  </a:tcPr>
                </a:tc>
              </a:tr>
              <a:tr h="140503">
                <a:tc rowSpan="2">
                  <a:txBody>
                    <a:bodyPr/>
                    <a:lstStyle/>
                    <a:p>
                      <a:pPr algn="ctr" fontAlgn="ctr"/>
                      <a:r>
                        <a:rPr lang="es-CO" sz="1400" b="1" i="0" u="none" strike="noStrike">
                          <a:solidFill>
                            <a:schemeClr val="tx1"/>
                          </a:solidFill>
                          <a:latin typeface="Calibri" panose="020F0502020204030204"/>
                        </a:rPr>
                        <a:t>Nombre Sede</a:t>
                      </a:r>
                      <a:endParaRPr lang="es-CO" sz="1400" b="1" i="0" u="none" strike="noStrike">
                        <a:solidFill>
                          <a:schemeClr val="tx1"/>
                        </a:solidFill>
                        <a:latin typeface="Calibri" panose="020F050202020403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rowSpan="2">
                  <a:txBody>
                    <a:bodyPr/>
                    <a:lstStyle/>
                    <a:p>
                      <a:pPr algn="ctr" fontAlgn="ctr"/>
                      <a:r>
                        <a:rPr lang="es-CO" sz="1400" b="1" i="0" u="none" strike="noStrike" dirty="0">
                          <a:solidFill>
                            <a:schemeClr val="tx1"/>
                          </a:solidFill>
                          <a:latin typeface="Verdana" panose="020B0604030504040204"/>
                        </a:rPr>
                        <a:t> </a:t>
                      </a:r>
                      <a:endParaRPr lang="es-CO" sz="1400" b="1" i="0" u="none" strike="noStrike" dirty="0">
                        <a:solidFill>
                          <a:schemeClr val="tx1"/>
                        </a:solidFill>
                        <a:latin typeface="Verdana" panose="020B060403050404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400" b="0" i="0" u="none" strike="noStrike" dirty="0">
                          <a:solidFill>
                            <a:schemeClr val="tx1"/>
                          </a:solidFill>
                          <a:latin typeface="Arial" panose="020B0604020202020204"/>
                        </a:rPr>
                        <a:t>BÁSICA SECUNDARIA</a:t>
                      </a:r>
                      <a:endParaRPr lang="es-CO" sz="1400" b="0" i="0" u="none" strike="noStrike" dirty="0">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FFFFFF"/>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C0C0C0"/>
                    </a:solidFill>
                  </a:tcPr>
                </a:tc>
              </a:tr>
              <a:tr h="140503">
                <a:tc vMerge="1">
                  <a:tcPr/>
                </a:tc>
                <a:tc vMerge="1">
                  <a:tcPr/>
                </a:tc>
                <a:tc>
                  <a:txBody>
                    <a:bodyPr/>
                    <a:lstStyle/>
                    <a:p>
                      <a:pPr algn="l" fontAlgn="ctr"/>
                      <a:r>
                        <a:rPr lang="es-CO" sz="1400" b="0" i="0" u="none" strike="noStrike">
                          <a:solidFill>
                            <a:schemeClr val="tx1"/>
                          </a:solidFill>
                          <a:latin typeface="Arial" panose="020B0604020202020204"/>
                        </a:rPr>
                        <a:t>MEDIA</a:t>
                      </a:r>
                      <a:endParaRPr lang="es-CO" sz="1400" b="0" i="0" u="none" strike="noStrike">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FFCC99"/>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dirty="0">
                          <a:solidFill>
                            <a:schemeClr val="tx1"/>
                          </a:solidFill>
                          <a:latin typeface="Arial" panose="020B0604020202020204"/>
                        </a:rPr>
                        <a:t> </a:t>
                      </a:r>
                      <a:endParaRPr lang="es-CO" sz="14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a:solidFill>
                            <a:schemeClr val="tx1"/>
                          </a:solidFill>
                          <a:latin typeface="Arial" panose="020B0604020202020204"/>
                        </a:rPr>
                        <a:t> </a:t>
                      </a:r>
                      <a:endParaRPr lang="es-CO" sz="14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CO" sz="1400" b="0" i="0" u="none" strike="noStrike" dirty="0">
                          <a:solidFill>
                            <a:schemeClr val="tx1"/>
                          </a:solidFill>
                          <a:latin typeface="Arial" panose="020B0604020202020204"/>
                        </a:rPr>
                        <a:t> </a:t>
                      </a:r>
                      <a:endParaRPr lang="es-CO" sz="14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C0C0C0"/>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Rectangle 3"/>
          <p:cNvSpPr>
            <a:spLocks noChangeArrowheads="1"/>
          </p:cNvSpPr>
          <p:nvPr/>
        </p:nvSpPr>
        <p:spPr bwMode="auto">
          <a:xfrm>
            <a:off x="7917022" y="1345390"/>
            <a:ext cx="2520280" cy="830997"/>
          </a:xfrm>
          <a:prstGeom prst="rect">
            <a:avLst/>
          </a:prstGeom>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pPr>
            <a:r>
              <a:rPr kumimoji="0" lang="es-CO"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COMPONENTE ADMINISTRATIVO</a:t>
            </a:r>
            <a:endParaRPr kumimoji="0" lang="es-CO" sz="4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5" name="2 Marcador de contenido"/>
          <p:cNvSpPr txBox="1"/>
          <p:nvPr/>
        </p:nvSpPr>
        <p:spPr>
          <a:xfrm>
            <a:off x="0" y="2176387"/>
            <a:ext cx="7972452" cy="4320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33705" indent="-342900">
              <a:buFont typeface="Arial" panose="020B0604020202020204" pitchFamily="34" charset="0"/>
              <a:buChar char="•"/>
              <a:tabLst>
                <a:tab pos="360045" algn="l"/>
              </a:tabLst>
            </a:pPr>
            <a:r>
              <a:rPr lang="es-CO" sz="2000" b="1" dirty="0" smtClean="0"/>
              <a:t>Participación del establecimiento educativo en proyectos externos</a:t>
            </a:r>
            <a:endParaRPr lang="es-CO" sz="2000" dirty="0" smtClean="0"/>
          </a:p>
        </p:txBody>
      </p:sp>
      <p:graphicFrame>
        <p:nvGraphicFramePr>
          <p:cNvPr id="6" name="17 Tabla"/>
          <p:cNvGraphicFramePr>
            <a:graphicFrameLocks noGrp="1"/>
          </p:cNvGraphicFramePr>
          <p:nvPr/>
        </p:nvGraphicFramePr>
        <p:xfrm>
          <a:off x="1524000" y="2782065"/>
          <a:ext cx="7468317" cy="3501100"/>
        </p:xfrm>
        <a:graphic>
          <a:graphicData uri="http://schemas.openxmlformats.org/drawingml/2006/table">
            <a:tbl>
              <a:tblPr/>
              <a:tblGrid>
                <a:gridCol w="432048"/>
                <a:gridCol w="720080"/>
                <a:gridCol w="1584176"/>
                <a:gridCol w="1872208"/>
                <a:gridCol w="1296144"/>
                <a:gridCol w="1563661"/>
              </a:tblGrid>
              <a:tr h="419804">
                <a:tc>
                  <a:txBody>
                    <a:bodyPr/>
                    <a:lstStyle/>
                    <a:p>
                      <a:pPr algn="l" fontAlgn="b"/>
                      <a:endParaRPr lang="es-CO" sz="1800" b="0" i="0" u="none" strike="noStrike" dirty="0">
                        <a:solidFill>
                          <a:schemeClr val="tx1"/>
                        </a:solidFill>
                        <a:latin typeface="Arial" panose="020B0604020202020204"/>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ctr" fontAlgn="b"/>
                      <a:r>
                        <a:rPr lang="es-CO" sz="1800" b="1" i="0" u="none" strike="noStrike" dirty="0">
                          <a:solidFill>
                            <a:schemeClr val="tx1"/>
                          </a:solidFill>
                          <a:latin typeface="Calibri" panose="020F0502020204030204"/>
                        </a:rPr>
                        <a:t>PARTICIPACION PROYECTOS EXTERNOS</a:t>
                      </a:r>
                      <a:endParaRPr lang="es-CO" sz="1800" b="1" i="0" u="none" strike="noStrike" dirty="0">
                        <a:solidFill>
                          <a:schemeClr val="tx1"/>
                        </a:solidFill>
                        <a:latin typeface="Calibri" panose="020F0502020204030204"/>
                      </a:endParaRPr>
                    </a:p>
                    <a:p>
                      <a:pPr algn="ctr" fontAlgn="b"/>
                      <a:r>
                        <a:rPr lang="es-CO" sz="1800" b="1" i="0" u="none" strike="noStrike" dirty="0">
                          <a:solidFill>
                            <a:schemeClr val="tx1"/>
                          </a:solidFill>
                          <a:latin typeface="Calibri" panose="020F0502020204030204"/>
                        </a:rPr>
                        <a:t> </a:t>
                      </a:r>
                      <a:endParaRPr lang="es-CO" sz="1800" b="1" i="0" u="none" strike="noStrike" dirty="0">
                        <a:solidFill>
                          <a:schemeClr val="tx1"/>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0C0C0"/>
                    </a:solidFill>
                  </a:tcPr>
                </a:tc>
                <a:tc hMerge="1">
                  <a:tcPr/>
                </a:tc>
                <a:tc hMerge="1">
                  <a:tcPr/>
                </a:tc>
                <a:tc hMerge="1">
                  <a:tcPr marL="0" marR="0" marT="0" marB="0" anchor="b">
                    <a:lnL>
                      <a:noFill/>
                    </a:lnL>
                    <a:lnR>
                      <a:noFill/>
                    </a:lnR>
                    <a:lnT>
                      <a:noFill/>
                    </a:lnT>
                    <a:lnB>
                      <a:noFill/>
                    </a:lnB>
                    <a:solidFill>
                      <a:srgbClr val="C0C0C0"/>
                    </a:solidFill>
                  </a:tcPr>
                </a:tc>
                <a:tc>
                  <a:txBody>
                    <a:bodyPr/>
                    <a:lstStyle/>
                    <a:p>
                      <a:pPr algn="l" fontAlgn="b"/>
                      <a:endParaRPr lang="es-CO" sz="1800" b="0" i="0" u="none" strike="noStrike" dirty="0">
                        <a:solidFill>
                          <a:schemeClr val="tx1"/>
                        </a:solidFill>
                        <a:latin typeface="Arial" panose="020B0604020202020204"/>
                      </a:endParaRPr>
                    </a:p>
                  </a:txBody>
                  <a:tcPr marL="0" marR="0" marT="0" marB="0" anchor="b">
                    <a:lnL>
                      <a:noFill/>
                    </a:lnL>
                    <a:lnR>
                      <a:noFill/>
                    </a:lnR>
                    <a:lnT>
                      <a:noFill/>
                    </a:lnT>
                    <a:lnB>
                      <a:noFill/>
                    </a:lnB>
                  </a:tcPr>
                </a:tc>
              </a:tr>
              <a:tr h="459159">
                <a:tc>
                  <a:txBody>
                    <a:bodyPr/>
                    <a:lstStyle/>
                    <a:p>
                      <a:pPr algn="ctr" fontAlgn="ctr"/>
                      <a:r>
                        <a:rPr lang="es-CO" sz="1800" b="0" i="0" u="none" strike="noStrike" dirty="0">
                          <a:solidFill>
                            <a:schemeClr val="tx1"/>
                          </a:solidFill>
                          <a:latin typeface="Arial" panose="020B0604020202020204"/>
                        </a:rPr>
                        <a:t>Nro.</a:t>
                      </a:r>
                      <a:endParaRPr lang="es-CO" sz="1800" b="0" i="0" u="none" strike="noStrike" dirty="0">
                        <a:solidFill>
                          <a:schemeClr val="tx1"/>
                        </a:solidFill>
                        <a:latin typeface="Arial" panose="020B0604020202020204"/>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33CCCC"/>
                    </a:solidFill>
                  </a:tcPr>
                </a:tc>
                <a:tc>
                  <a:txBody>
                    <a:bodyPr/>
                    <a:lstStyle/>
                    <a:p>
                      <a:pPr algn="l" fontAlgn="ctr"/>
                      <a:r>
                        <a:rPr lang="es-CO" sz="1400" b="0" i="0" u="none" strike="noStrike" dirty="0">
                          <a:solidFill>
                            <a:schemeClr val="tx1"/>
                          </a:solidFill>
                          <a:latin typeface="Arial" panose="020B0604020202020204"/>
                        </a:rPr>
                        <a:t>TIPO DE PROYECTO </a:t>
                      </a:r>
                      <a:endParaRPr lang="es-CO" sz="1400" b="0" i="0" u="none" strike="noStrike" dirty="0">
                        <a:solidFill>
                          <a:schemeClr val="tx1"/>
                        </a:solidFill>
                        <a:latin typeface="Arial" panose="020B0604020202020204"/>
                      </a:endParaRPr>
                    </a:p>
                  </a:txBody>
                  <a:tcPr marL="0" marR="0" marT="0" marB="0" anchor="ctr">
                    <a:lnL>
                      <a:noFill/>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l" fontAlgn="ctr"/>
                      <a:r>
                        <a:rPr lang="es-CO" sz="1400" b="1" i="0" u="none" strike="noStrike" dirty="0">
                          <a:solidFill>
                            <a:schemeClr val="tx1"/>
                          </a:solidFill>
                          <a:latin typeface="Arial" panose="020B0604020202020204"/>
                        </a:rPr>
                        <a:t>PROYECTO MEN </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l" fontAlgn="ctr"/>
                      <a:r>
                        <a:rPr lang="es-CO" sz="1400" b="0" i="0" u="none" strike="noStrike" dirty="0">
                          <a:solidFill>
                            <a:schemeClr val="tx1"/>
                          </a:solidFill>
                          <a:latin typeface="Arial" panose="020B0604020202020204"/>
                        </a:rPr>
                        <a:t>PROCESO DE GESTION INSTITUCIONAL BENEFICIADO</a:t>
                      </a:r>
                      <a:endParaRPr lang="es-CO" sz="14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0" i="0" u="none" strike="noStrike" dirty="0">
                          <a:solidFill>
                            <a:schemeClr val="tx1"/>
                          </a:solidFill>
                          <a:latin typeface="Arial" panose="020B0604020202020204"/>
                        </a:rPr>
                        <a:t>DURACION DEL PROYECTO</a:t>
                      </a:r>
                      <a:endParaRPr lang="es-CO" sz="1400" b="0" i="0" u="none" strike="noStrike" dirty="0">
                        <a:solidFill>
                          <a:schemeClr val="tx1"/>
                        </a:solidFill>
                        <a:latin typeface="Arial" panose="020B0604020202020204"/>
                      </a:endParaRPr>
                    </a:p>
                  </a:txBody>
                  <a:tcPr marL="0" marR="0" marT="0" marB="0" anchor="ctr">
                    <a:lnL>
                      <a:noFill/>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0" i="0" u="none" strike="noStrike" dirty="0">
                          <a:solidFill>
                            <a:schemeClr val="tx1"/>
                          </a:solidFill>
                          <a:latin typeface="Arial" panose="020B0604020202020204"/>
                        </a:rPr>
                        <a:t>JUSTIFICACIÓN</a:t>
                      </a:r>
                      <a:endParaRPr lang="es-CO" sz="14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r>
              <a:tr h="419804">
                <a:tc>
                  <a:txBody>
                    <a:bodyPr/>
                    <a:lstStyle/>
                    <a:p>
                      <a:pPr algn="ctr" fontAlgn="ctr"/>
                      <a:r>
                        <a:rPr lang="es-CO" sz="1800" b="0" i="0" u="none" strike="noStrike">
                          <a:solidFill>
                            <a:schemeClr val="tx1"/>
                          </a:solidFill>
                          <a:latin typeface="Arial" panose="020B0604020202020204"/>
                        </a:rPr>
                        <a:t>1</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b"/>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b"/>
                      <a:r>
                        <a:rPr lang="es-CO" sz="1800" b="0" i="0" u="none" strike="noStrike" dirty="0">
                          <a:solidFill>
                            <a:schemeClr val="tx1"/>
                          </a:solidFill>
                          <a:latin typeface="Arial" panose="020B0604020202020204"/>
                        </a:rPr>
                        <a:t> </a:t>
                      </a:r>
                      <a:endParaRPr lang="es-CO" sz="18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t"/>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419804">
                <a:tc>
                  <a:txBody>
                    <a:bodyPr/>
                    <a:lstStyle/>
                    <a:p>
                      <a:pPr algn="ctr" fontAlgn="ctr"/>
                      <a:r>
                        <a:rPr lang="es-CO" sz="1800" b="0" i="0" u="none" strike="noStrike">
                          <a:solidFill>
                            <a:schemeClr val="tx1"/>
                          </a:solidFill>
                          <a:latin typeface="Arial" panose="020B0604020202020204"/>
                        </a:rPr>
                        <a:t>2</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b"/>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b"/>
                      <a:r>
                        <a:rPr lang="es-CO" sz="1800" b="0" i="0" u="none" strike="noStrike" dirty="0">
                          <a:solidFill>
                            <a:schemeClr val="tx1"/>
                          </a:solidFill>
                          <a:latin typeface="Arial" panose="020B0604020202020204"/>
                        </a:rPr>
                        <a:t> </a:t>
                      </a:r>
                      <a:endParaRPr lang="es-CO" sz="18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t"/>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419804">
                <a:tc>
                  <a:txBody>
                    <a:bodyPr/>
                    <a:lstStyle/>
                    <a:p>
                      <a:pPr algn="ctr" fontAlgn="ctr"/>
                      <a:r>
                        <a:rPr lang="es-CO" sz="1800" b="0" i="0" u="none" strike="noStrike">
                          <a:solidFill>
                            <a:schemeClr val="tx1"/>
                          </a:solidFill>
                          <a:latin typeface="Arial" panose="020B0604020202020204"/>
                        </a:rPr>
                        <a:t>3</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800" b="0" i="0" u="none" strike="noStrike" dirty="0">
                          <a:solidFill>
                            <a:schemeClr val="tx1"/>
                          </a:solidFill>
                          <a:latin typeface="Arial" panose="020B0604020202020204"/>
                        </a:rPr>
                        <a:t> </a:t>
                      </a:r>
                      <a:endParaRPr lang="es-CO" sz="18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ctr" fontAlgn="ctr"/>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b"/>
                      <a:r>
                        <a:rPr lang="es-CO" sz="1800" b="0" i="0" u="none" strike="noStrike" dirty="0">
                          <a:solidFill>
                            <a:schemeClr val="tx1"/>
                          </a:solidFill>
                          <a:latin typeface="Arial" panose="020B0604020202020204"/>
                        </a:rPr>
                        <a:t> </a:t>
                      </a:r>
                      <a:endParaRPr lang="es-CO" sz="18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t"/>
                      <a:r>
                        <a:rPr lang="es-CO" sz="1800" b="0" i="0" u="none" strike="noStrike" dirty="0">
                          <a:solidFill>
                            <a:schemeClr val="tx1"/>
                          </a:solidFill>
                          <a:latin typeface="Arial" panose="020B0604020202020204"/>
                        </a:rPr>
                        <a:t> </a:t>
                      </a:r>
                      <a:endParaRPr lang="es-CO" sz="1800" b="0" i="0" u="none" strike="noStrike" dirty="0">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419804">
                <a:tc>
                  <a:txBody>
                    <a:bodyPr/>
                    <a:lstStyle/>
                    <a:p>
                      <a:pPr algn="ctr" fontAlgn="ctr"/>
                      <a:r>
                        <a:rPr lang="es-CO" sz="1800" b="0" i="0" u="none" strike="noStrike">
                          <a:solidFill>
                            <a:schemeClr val="tx1"/>
                          </a:solidFill>
                          <a:latin typeface="Arial" panose="020B0604020202020204"/>
                        </a:rPr>
                        <a:t>4</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ctr" fontAlgn="ctr"/>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b"/>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t"/>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s-CO" sz="1800" b="0" i="0" u="none" strike="noStrike" dirty="0">
                          <a:solidFill>
                            <a:schemeClr val="tx1"/>
                          </a:solidFill>
                          <a:latin typeface="Arial" panose="020B0604020202020204"/>
                        </a:rPr>
                        <a:t> </a:t>
                      </a:r>
                      <a:endParaRPr lang="es-CO" sz="1800" b="0" i="0" u="none" strike="noStrike" dirty="0">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419804">
                <a:tc>
                  <a:txBody>
                    <a:bodyPr/>
                    <a:lstStyle/>
                    <a:p>
                      <a:pPr algn="ctr" fontAlgn="ctr"/>
                      <a:r>
                        <a:rPr lang="es-CO" sz="1800" b="0" i="0" u="none" strike="noStrike">
                          <a:solidFill>
                            <a:schemeClr val="tx1"/>
                          </a:solidFill>
                          <a:latin typeface="Arial" panose="020B0604020202020204"/>
                        </a:rPr>
                        <a:t>5</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ctr" fontAlgn="ctr"/>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b"/>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t"/>
                      <a:r>
                        <a:rPr lang="es-CO" sz="1800" b="0" i="0" u="none" strike="noStrike">
                          <a:solidFill>
                            <a:schemeClr val="tx1"/>
                          </a:solidFill>
                          <a:latin typeface="Arial" panose="020B0604020202020204"/>
                        </a:rPr>
                        <a:t> </a:t>
                      </a:r>
                      <a:endParaRPr lang="es-CO" sz="1800" b="0" i="0" u="none" strike="noStrike">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s-CO" sz="1800" b="0" i="0" u="none" strike="noStrike" dirty="0">
                          <a:solidFill>
                            <a:schemeClr val="tx1"/>
                          </a:solidFill>
                          <a:latin typeface="Arial" panose="020B0604020202020204"/>
                        </a:rPr>
                        <a:t> </a:t>
                      </a:r>
                      <a:endParaRPr lang="es-CO" sz="1800" b="0" i="0" u="none" strike="noStrike" dirty="0">
                        <a:solidFill>
                          <a:schemeClr val="tx1"/>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Rectangle 3"/>
          <p:cNvSpPr>
            <a:spLocks noChangeArrowheads="1"/>
          </p:cNvSpPr>
          <p:nvPr/>
        </p:nvSpPr>
        <p:spPr bwMode="auto">
          <a:xfrm>
            <a:off x="7917022" y="1345390"/>
            <a:ext cx="2520280" cy="830997"/>
          </a:xfrm>
          <a:prstGeom prst="rect">
            <a:avLst/>
          </a:prstGeom>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pPr>
            <a:r>
              <a:rPr kumimoji="0" lang="es-CO"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COMPONENTE ADMINISTRATIVO</a:t>
            </a:r>
            <a:endParaRPr kumimoji="0" lang="es-CO" sz="4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7" name="2 Marcador de contenido"/>
          <p:cNvSpPr txBox="1"/>
          <p:nvPr/>
        </p:nvSpPr>
        <p:spPr>
          <a:xfrm>
            <a:off x="-55430" y="1960363"/>
            <a:ext cx="7972452" cy="4320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33705" indent="-342900">
              <a:buFont typeface="Arial" panose="020B0604020202020204" pitchFamily="34" charset="0"/>
              <a:buChar char="•"/>
              <a:tabLst>
                <a:tab pos="360045" algn="l"/>
              </a:tabLst>
            </a:pPr>
            <a:r>
              <a:rPr lang="es-CO" sz="2000" b="1" dirty="0" smtClean="0"/>
              <a:t>Convenios del establecimiento educativo </a:t>
            </a:r>
            <a:endParaRPr lang="es-CO" sz="2000" dirty="0" smtClean="0"/>
          </a:p>
          <a:p>
            <a:pPr marL="360680" indent="-269875">
              <a:tabLst>
                <a:tab pos="360045" algn="l"/>
              </a:tabLst>
            </a:pPr>
            <a:endParaRPr lang="es-CO" sz="2000" dirty="0" smtClean="0"/>
          </a:p>
        </p:txBody>
      </p:sp>
      <p:graphicFrame>
        <p:nvGraphicFramePr>
          <p:cNvPr id="8" name="31 Tabla"/>
          <p:cNvGraphicFramePr>
            <a:graphicFrameLocks noGrp="1"/>
          </p:cNvGraphicFramePr>
          <p:nvPr/>
        </p:nvGraphicFramePr>
        <p:xfrm>
          <a:off x="824235" y="2716861"/>
          <a:ext cx="8352927" cy="3274228"/>
        </p:xfrm>
        <a:graphic>
          <a:graphicData uri="http://schemas.openxmlformats.org/drawingml/2006/table">
            <a:tbl>
              <a:tblPr>
                <a:tableStyleId>{08FB837D-C827-4EFA-A057-4D05807E0F7C}</a:tableStyleId>
              </a:tblPr>
              <a:tblGrid>
                <a:gridCol w="938451"/>
                <a:gridCol w="1303802"/>
                <a:gridCol w="998107"/>
                <a:gridCol w="864096"/>
                <a:gridCol w="1296144"/>
                <a:gridCol w="967970"/>
                <a:gridCol w="1048254"/>
                <a:gridCol w="936103"/>
              </a:tblGrid>
              <a:tr h="1512168">
                <a:tc>
                  <a:txBody>
                    <a:bodyPr/>
                    <a:lstStyle/>
                    <a:p>
                      <a:pPr algn="l" fontAlgn="ctr"/>
                      <a:r>
                        <a:rPr lang="es-CO" sz="1600" u="none" strike="noStrike" dirty="0" smtClean="0"/>
                        <a:t>Tipo de institución</a:t>
                      </a:r>
                      <a:endParaRPr lang="es-CO" sz="1600" b="1" i="0" u="none" strike="noStrike" dirty="0">
                        <a:solidFill>
                          <a:schemeClr val="tx1"/>
                        </a:solidFill>
                        <a:latin typeface="Arial" panose="020B0604020202020204"/>
                      </a:endParaRPr>
                    </a:p>
                  </a:txBody>
                  <a:tcPr marL="0" marR="0" marT="0" marB="0" anchor="ctr"/>
                </a:tc>
                <a:tc>
                  <a:txBody>
                    <a:bodyPr/>
                    <a:lstStyle/>
                    <a:p>
                      <a:pPr algn="ctr" fontAlgn="ctr"/>
                      <a:r>
                        <a:rPr lang="es-CO" sz="1600" u="none" strike="noStrike" dirty="0" smtClean="0"/>
                        <a:t>Nombre de la institución con quien realiza el convenio</a:t>
                      </a:r>
                      <a:endParaRPr lang="es-CO" sz="1600" b="1" i="0" u="none" strike="noStrike" dirty="0">
                        <a:solidFill>
                          <a:schemeClr val="tx1"/>
                        </a:solidFill>
                        <a:latin typeface="Arial" panose="020B0604020202020204"/>
                      </a:endParaRPr>
                    </a:p>
                  </a:txBody>
                  <a:tcPr marL="0" marR="0" marT="0" marB="0" anchor="ctr"/>
                </a:tc>
                <a:tc>
                  <a:txBody>
                    <a:bodyPr/>
                    <a:lstStyle/>
                    <a:p>
                      <a:pPr algn="ctr" fontAlgn="ctr"/>
                      <a:r>
                        <a:rPr lang="es-CO" sz="1600" u="none" strike="noStrike" dirty="0" smtClean="0"/>
                        <a:t>Carácter de la institución  </a:t>
                      </a:r>
                      <a:endParaRPr lang="es-CO" sz="1600" b="1" i="0" u="none" strike="noStrike" dirty="0">
                        <a:solidFill>
                          <a:schemeClr val="tx1"/>
                        </a:solidFill>
                        <a:latin typeface="Arial" panose="020B0604020202020204"/>
                      </a:endParaRPr>
                    </a:p>
                  </a:txBody>
                  <a:tcPr marL="0" marR="0" marT="0" marB="0" anchor="ctr"/>
                </a:tc>
                <a:tc>
                  <a:txBody>
                    <a:bodyPr/>
                    <a:lstStyle/>
                    <a:p>
                      <a:pPr algn="l" fontAlgn="ctr"/>
                      <a:r>
                        <a:rPr lang="es-CO" sz="1600" u="none" strike="noStrike" dirty="0" smtClean="0"/>
                        <a:t>Tipo de convenio</a:t>
                      </a:r>
                      <a:endParaRPr lang="es-CO" sz="1600" b="1" i="0" u="none" strike="noStrike" dirty="0">
                        <a:solidFill>
                          <a:schemeClr val="tx1"/>
                        </a:solidFill>
                        <a:latin typeface="Arial" panose="020B0604020202020204"/>
                      </a:endParaRPr>
                    </a:p>
                  </a:txBody>
                  <a:tcPr marL="0" marR="0" marT="0" marB="0" anchor="ctr"/>
                </a:tc>
                <a:tc>
                  <a:txBody>
                    <a:bodyPr/>
                    <a:lstStyle/>
                    <a:p>
                      <a:pPr algn="l" fontAlgn="ctr"/>
                      <a:r>
                        <a:rPr lang="es-CO" sz="1600" u="none" strike="noStrike" dirty="0" smtClean="0"/>
                        <a:t>Proceso de gestión institucional beneficiado</a:t>
                      </a:r>
                      <a:endParaRPr lang="es-CO" sz="1600" b="1" i="0" u="none" strike="noStrike" dirty="0">
                        <a:solidFill>
                          <a:schemeClr val="tx1"/>
                        </a:solidFill>
                        <a:latin typeface="Arial" panose="020B0604020202020204"/>
                      </a:endParaRPr>
                    </a:p>
                  </a:txBody>
                  <a:tcPr marL="0" marR="0" marT="0" marB="0" anchor="ctr"/>
                </a:tc>
                <a:tc>
                  <a:txBody>
                    <a:bodyPr/>
                    <a:lstStyle/>
                    <a:p>
                      <a:pPr algn="ctr" fontAlgn="ctr"/>
                      <a:r>
                        <a:rPr lang="es-CO" sz="1600" u="none" strike="noStrike" dirty="0" smtClean="0"/>
                        <a:t>Objeto del convenio</a:t>
                      </a:r>
                      <a:endParaRPr lang="es-CO" sz="1600" b="1" i="0" u="none" strike="noStrike" dirty="0">
                        <a:solidFill>
                          <a:schemeClr val="tx1"/>
                        </a:solidFill>
                        <a:latin typeface="Arial" panose="020B0604020202020204"/>
                      </a:endParaRPr>
                    </a:p>
                  </a:txBody>
                  <a:tcPr marL="0" marR="0" marT="0" marB="0" anchor="ctr"/>
                </a:tc>
                <a:tc>
                  <a:txBody>
                    <a:bodyPr/>
                    <a:lstStyle/>
                    <a:p>
                      <a:pPr algn="ctr" fontAlgn="ctr"/>
                      <a:r>
                        <a:rPr lang="es-CO" sz="1600" u="none" strike="noStrike" dirty="0" smtClean="0"/>
                        <a:t>Justificación</a:t>
                      </a:r>
                      <a:endParaRPr lang="es-CO" sz="1600" b="1" i="0" u="none" strike="noStrike" dirty="0">
                        <a:solidFill>
                          <a:schemeClr val="tx1"/>
                        </a:solidFill>
                        <a:latin typeface="Arial" panose="020B0604020202020204"/>
                      </a:endParaRPr>
                    </a:p>
                  </a:txBody>
                  <a:tcPr marL="0" marR="0" marT="0" marB="0" anchor="ctr"/>
                </a:tc>
                <a:tc>
                  <a:txBody>
                    <a:bodyPr/>
                    <a:lstStyle/>
                    <a:p>
                      <a:pPr algn="ctr" fontAlgn="ctr"/>
                      <a:r>
                        <a:rPr lang="es-CO" sz="1600" u="none" strike="noStrike" dirty="0" smtClean="0"/>
                        <a:t>Duración del convenio</a:t>
                      </a:r>
                      <a:endParaRPr lang="es-CO" sz="1600" b="1" i="0" u="none" strike="noStrike" dirty="0">
                        <a:solidFill>
                          <a:schemeClr val="tx1"/>
                        </a:solidFill>
                        <a:latin typeface="Arial" panose="020B0604020202020204"/>
                      </a:endParaRPr>
                    </a:p>
                  </a:txBody>
                  <a:tcPr marL="0" marR="0" marT="0" marB="0" anchor="ctr"/>
                </a:tc>
              </a:tr>
              <a:tr h="1762060">
                <a:tc>
                  <a:txBody>
                    <a:bodyPr/>
                    <a:lstStyle/>
                    <a:p>
                      <a:pPr algn="l" fontAlgn="ctr"/>
                      <a:endParaRPr lang="es-CO" sz="1600" b="1" i="0" u="none" strike="noStrike" dirty="0">
                        <a:solidFill>
                          <a:schemeClr val="tx1"/>
                        </a:solidFill>
                        <a:latin typeface="Arial" panose="020B0604020202020204"/>
                      </a:endParaRPr>
                    </a:p>
                  </a:txBody>
                  <a:tcPr marL="0" marR="0" marT="0" marB="0" anchor="ctr"/>
                </a:tc>
                <a:tc>
                  <a:txBody>
                    <a:bodyPr/>
                    <a:lstStyle/>
                    <a:p>
                      <a:pPr algn="ctr" fontAlgn="ctr"/>
                      <a:endParaRPr lang="es-CO" sz="1600" b="1" i="0" u="none" strike="noStrike" dirty="0">
                        <a:solidFill>
                          <a:schemeClr val="tx1"/>
                        </a:solidFill>
                        <a:latin typeface="Arial" panose="020B0604020202020204"/>
                      </a:endParaRPr>
                    </a:p>
                  </a:txBody>
                  <a:tcPr marL="0" marR="0" marT="0" marB="0" anchor="ctr"/>
                </a:tc>
                <a:tc>
                  <a:txBody>
                    <a:bodyPr/>
                    <a:lstStyle/>
                    <a:p>
                      <a:pPr algn="ctr" fontAlgn="ctr"/>
                      <a:endParaRPr lang="es-CO" sz="1600" b="1" i="0" u="none" strike="noStrike" dirty="0">
                        <a:solidFill>
                          <a:schemeClr val="tx1"/>
                        </a:solidFill>
                        <a:latin typeface="Arial" panose="020B0604020202020204"/>
                      </a:endParaRPr>
                    </a:p>
                  </a:txBody>
                  <a:tcPr marL="0" marR="0" marT="0" marB="0" anchor="ctr"/>
                </a:tc>
                <a:tc>
                  <a:txBody>
                    <a:bodyPr/>
                    <a:lstStyle/>
                    <a:p>
                      <a:pPr algn="l" fontAlgn="ctr"/>
                      <a:endParaRPr lang="es-CO" sz="1600" b="1" i="0" u="none" strike="noStrike" dirty="0">
                        <a:solidFill>
                          <a:schemeClr val="tx1"/>
                        </a:solidFill>
                        <a:latin typeface="Arial" panose="020B0604020202020204"/>
                      </a:endParaRPr>
                    </a:p>
                  </a:txBody>
                  <a:tcPr marL="0" marR="0" marT="0" marB="0" anchor="ctr"/>
                </a:tc>
                <a:tc>
                  <a:txBody>
                    <a:bodyPr/>
                    <a:lstStyle/>
                    <a:p>
                      <a:pPr algn="l" fontAlgn="ctr"/>
                      <a:endParaRPr lang="es-CO" sz="1600" b="1" i="0" u="none" strike="noStrike" dirty="0">
                        <a:solidFill>
                          <a:schemeClr val="tx1"/>
                        </a:solidFill>
                        <a:latin typeface="Arial" panose="020B0604020202020204"/>
                      </a:endParaRPr>
                    </a:p>
                  </a:txBody>
                  <a:tcPr marL="0" marR="0" marT="0" marB="0" anchor="ctr"/>
                </a:tc>
                <a:tc>
                  <a:txBody>
                    <a:bodyPr/>
                    <a:lstStyle/>
                    <a:p>
                      <a:pPr algn="ctr" fontAlgn="ctr"/>
                      <a:endParaRPr lang="es-CO" sz="1600" b="1" i="0" u="none" strike="noStrike" dirty="0">
                        <a:solidFill>
                          <a:schemeClr val="tx1"/>
                        </a:solidFill>
                        <a:latin typeface="Arial" panose="020B0604020202020204"/>
                      </a:endParaRPr>
                    </a:p>
                  </a:txBody>
                  <a:tcPr marL="0" marR="0" marT="0" marB="0" anchor="ctr"/>
                </a:tc>
                <a:tc>
                  <a:txBody>
                    <a:bodyPr/>
                    <a:lstStyle/>
                    <a:p>
                      <a:pPr algn="ctr" fontAlgn="ctr"/>
                      <a:endParaRPr lang="es-CO" sz="1600" b="1" i="0" u="none" strike="noStrike" dirty="0">
                        <a:solidFill>
                          <a:schemeClr val="tx1"/>
                        </a:solidFill>
                        <a:latin typeface="Arial" panose="020B0604020202020204"/>
                      </a:endParaRPr>
                    </a:p>
                  </a:txBody>
                  <a:tcPr marL="0" marR="0" marT="0" marB="0" anchor="ctr"/>
                </a:tc>
                <a:tc>
                  <a:txBody>
                    <a:bodyPr/>
                    <a:lstStyle/>
                    <a:p>
                      <a:pPr algn="ctr" fontAlgn="ctr"/>
                      <a:endParaRPr lang="es-CO" sz="1600" b="1" i="0" u="none" strike="noStrike" dirty="0">
                        <a:solidFill>
                          <a:schemeClr val="tx1"/>
                        </a:solidFill>
                        <a:latin typeface="Arial" panose="020B0604020202020204"/>
                      </a:endParaRPr>
                    </a:p>
                  </a:txBody>
                  <a:tcPr marL="0" marR="0" marT="0" marB="0" anchor="ct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Rectangle 3"/>
          <p:cNvSpPr>
            <a:spLocks noChangeArrowheads="1"/>
          </p:cNvSpPr>
          <p:nvPr/>
        </p:nvSpPr>
        <p:spPr bwMode="auto">
          <a:xfrm>
            <a:off x="9407860" y="1155563"/>
            <a:ext cx="2520280" cy="830997"/>
          </a:xfrm>
          <a:prstGeom prst="rect">
            <a:avLst/>
          </a:prstGeom>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pPr>
            <a:r>
              <a:rPr kumimoji="0" lang="es-CO"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COMPONENTE ADMINISTRATIVO</a:t>
            </a:r>
            <a:endParaRPr kumimoji="0" lang="es-CO" sz="4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5" name="35 Rectángulo"/>
          <p:cNvSpPr/>
          <p:nvPr/>
        </p:nvSpPr>
        <p:spPr>
          <a:xfrm>
            <a:off x="323528" y="1075739"/>
            <a:ext cx="7128792" cy="1015663"/>
          </a:xfrm>
          <a:prstGeom prst="rect">
            <a:avLst/>
          </a:prstGeom>
        </p:spPr>
        <p:txBody>
          <a:bodyPr wrap="square">
            <a:spAutoFit/>
          </a:bodyPr>
          <a:lstStyle/>
          <a:p>
            <a:pPr marL="360680" indent="-269875">
              <a:buNone/>
              <a:tabLst>
                <a:tab pos="360045" algn="l"/>
              </a:tabLst>
            </a:pPr>
            <a:r>
              <a:rPr lang="es-CO" sz="3200" b="1" dirty="0" smtClean="0"/>
              <a:t>Articulación </a:t>
            </a:r>
            <a:endParaRPr lang="es-CO" sz="3200" b="1" dirty="0" smtClean="0"/>
          </a:p>
          <a:p>
            <a:pPr marL="360680" indent="-269875">
              <a:tabLst>
                <a:tab pos="360045" algn="l"/>
              </a:tabLst>
            </a:pPr>
            <a:r>
              <a:rPr lang="es-CO" sz="2800" b="1" dirty="0" smtClean="0"/>
              <a:t>  Articulación con la primera infancia </a:t>
            </a:r>
            <a:endParaRPr lang="es-CO" sz="2800" dirty="0" smtClean="0"/>
          </a:p>
        </p:txBody>
      </p:sp>
      <p:graphicFrame>
        <p:nvGraphicFramePr>
          <p:cNvPr id="6" name="38 Tabla"/>
          <p:cNvGraphicFramePr>
            <a:graphicFrameLocks noGrp="1"/>
          </p:cNvGraphicFramePr>
          <p:nvPr/>
        </p:nvGraphicFramePr>
        <p:xfrm>
          <a:off x="197088" y="2066385"/>
          <a:ext cx="8208912" cy="1950720"/>
        </p:xfrm>
        <a:graphic>
          <a:graphicData uri="http://schemas.openxmlformats.org/drawingml/2006/table">
            <a:tbl>
              <a:tblPr/>
              <a:tblGrid>
                <a:gridCol w="1656184"/>
                <a:gridCol w="1129166"/>
                <a:gridCol w="978637"/>
                <a:gridCol w="1349903"/>
                <a:gridCol w="1031674"/>
                <a:gridCol w="1031674"/>
                <a:gridCol w="1031674"/>
              </a:tblGrid>
              <a:tr h="0">
                <a:tc>
                  <a:txBody>
                    <a:bodyPr/>
                    <a:lstStyle/>
                    <a:p>
                      <a:pPr algn="ctr" fontAlgn="ctr"/>
                      <a:r>
                        <a:rPr lang="es-CO" sz="1600" b="1" i="0" u="none" strike="noStrike" dirty="0" smtClean="0">
                          <a:solidFill>
                            <a:schemeClr val="tx1"/>
                          </a:solidFill>
                          <a:latin typeface="Arial" panose="020B0604020202020204"/>
                        </a:rPr>
                        <a:t>Ámbito de procedencia de los niños</a:t>
                      </a:r>
                      <a:endParaRPr lang="es-CO" sz="1600" b="1" i="0" u="none" strike="noStrike" dirty="0">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33CCCC"/>
                    </a:solidFill>
                  </a:tcPr>
                </a:tc>
                <a:tc>
                  <a:txBody>
                    <a:bodyPr/>
                    <a:lstStyle/>
                    <a:p>
                      <a:pPr algn="ctr" fontAlgn="ctr"/>
                      <a:r>
                        <a:rPr lang="es-CO" sz="1600" b="1" i="0" u="none" strike="noStrike" dirty="0" smtClean="0">
                          <a:solidFill>
                            <a:schemeClr val="tx1"/>
                          </a:solidFill>
                          <a:latin typeface="Arial" panose="020B0604020202020204"/>
                        </a:rPr>
                        <a:t>No de niños por ámbito seleccionado</a:t>
                      </a:r>
                      <a:endParaRPr lang="es-CO" sz="1600" b="1" i="0" u="none" strike="noStrike" dirty="0">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gridSpan="5">
                  <a:txBody>
                    <a:bodyPr/>
                    <a:lstStyle/>
                    <a:p>
                      <a:pPr algn="ctr" fontAlgn="ctr"/>
                      <a:r>
                        <a:rPr lang="es-CO" sz="1600" b="1" i="0" u="none" strike="noStrike" dirty="0" smtClean="0">
                          <a:solidFill>
                            <a:schemeClr val="tx1"/>
                          </a:solidFill>
                          <a:latin typeface="Arial" panose="020B0604020202020204"/>
                        </a:rPr>
                        <a:t>ACCIONES DE ARTICULACIÓN DEL EE</a:t>
                      </a:r>
                      <a:br>
                        <a:rPr lang="es-CO" sz="1600" b="1" i="0" u="none" strike="noStrike" dirty="0" smtClean="0">
                          <a:solidFill>
                            <a:schemeClr val="tx1"/>
                          </a:solidFill>
                          <a:latin typeface="Arial" panose="020B0604020202020204"/>
                        </a:rPr>
                      </a:br>
                      <a:r>
                        <a:rPr lang="es-CO" sz="1600" b="1" i="0" u="none" strike="noStrike" dirty="0" smtClean="0">
                          <a:solidFill>
                            <a:schemeClr val="tx1"/>
                          </a:solidFill>
                          <a:latin typeface="Arial" panose="020B0604020202020204"/>
                        </a:rPr>
                        <a:t>diligencie una acción realizada en cada celda en sentido horizontal, según el ámbito de procedencia</a:t>
                      </a:r>
                      <a:endParaRPr lang="es-CO" sz="1600" b="1" i="0" u="none" strike="noStrike" dirty="0">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33CCCC"/>
                    </a:solidFill>
                  </a:tcPr>
                </a:tc>
                <a:tc hMerge="1">
                  <a:tcPr/>
                </a:tc>
                <a:tc hMerge="1">
                  <a:tcPr/>
                </a:tc>
                <a:tc hMerge="1">
                  <a:tcPr/>
                </a:tc>
                <a:tc hMerge="1">
                  <a:tcPr/>
                </a:tc>
              </a:tr>
              <a:tr h="0">
                <a:tc>
                  <a:txBody>
                    <a:bodyPr/>
                    <a:lstStyle/>
                    <a:p>
                      <a:pPr algn="l" fontAlgn="ctr"/>
                      <a:r>
                        <a:rPr lang="es-CO" sz="1600" b="0" i="0" u="none" strike="noStrike" dirty="0" smtClean="0">
                          <a:solidFill>
                            <a:schemeClr val="tx1"/>
                          </a:solidFill>
                          <a:latin typeface="Arial" panose="020B0604020202020204"/>
                        </a:rPr>
                        <a:t>Institucional</a:t>
                      </a:r>
                      <a:endParaRPr lang="es-CO" sz="1600" b="0" i="0" u="none" strike="noStrike" dirty="0">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C0C0C0"/>
                    </a:solidFill>
                  </a:tcPr>
                </a:tc>
                <a:tc>
                  <a:txBody>
                    <a:bodyPr/>
                    <a:lstStyle/>
                    <a:p>
                      <a:pPr algn="ctr"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0">
                <a:tc>
                  <a:txBody>
                    <a:bodyPr/>
                    <a:lstStyle/>
                    <a:p>
                      <a:pPr algn="l" fontAlgn="ctr"/>
                      <a:r>
                        <a:rPr lang="es-CO" sz="1600" b="0" i="0" u="none" strike="noStrike" dirty="0" smtClean="0">
                          <a:solidFill>
                            <a:schemeClr val="tx1"/>
                          </a:solidFill>
                          <a:latin typeface="Arial" panose="020B0604020202020204"/>
                        </a:rPr>
                        <a:t>Comunitario</a:t>
                      </a:r>
                      <a:endParaRPr lang="es-CO" sz="1600" b="0" i="0" u="none" strike="noStrike" dirty="0">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C0C0C0"/>
                    </a:solidFill>
                  </a:tcPr>
                </a:tc>
                <a:tc>
                  <a:txBody>
                    <a:bodyPr/>
                    <a:lstStyle/>
                    <a:p>
                      <a:pPr algn="ctr"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0">
                <a:tc>
                  <a:txBody>
                    <a:bodyPr/>
                    <a:lstStyle/>
                    <a:p>
                      <a:pPr algn="l" fontAlgn="ctr"/>
                      <a:r>
                        <a:rPr lang="es-CO" sz="1600" b="0" i="0" u="none" strike="noStrike" dirty="0" smtClean="0">
                          <a:solidFill>
                            <a:schemeClr val="tx1"/>
                          </a:solidFill>
                          <a:latin typeface="Arial" panose="020B0604020202020204"/>
                        </a:rPr>
                        <a:t>Familiar</a:t>
                      </a:r>
                      <a:endParaRPr lang="es-CO" sz="1600" b="0" i="0" u="none" strike="noStrike" dirty="0">
                        <a:solidFill>
                          <a:schemeClr val="tx1"/>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C0C0C0"/>
                    </a:solidFill>
                  </a:tcPr>
                </a:tc>
                <a:tc>
                  <a:txBody>
                    <a:bodyPr/>
                    <a:lstStyle/>
                    <a:p>
                      <a:pPr algn="ctr"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r>
                        <a:rPr lang="es-CO" sz="1600" b="0" i="0" u="none" strike="noStrike" dirty="0" smtClean="0">
                          <a:solidFill>
                            <a:schemeClr val="tx1"/>
                          </a:solidFill>
                          <a:latin typeface="Arial" panose="020B0604020202020204"/>
                        </a:rPr>
                        <a:t> </a:t>
                      </a:r>
                      <a:endParaRPr lang="es-CO" sz="1600" b="0"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r>
            </a:tbl>
          </a:graphicData>
        </a:graphic>
      </p:graphicFrame>
      <p:graphicFrame>
        <p:nvGraphicFramePr>
          <p:cNvPr id="7" name="39 Tabla"/>
          <p:cNvGraphicFramePr>
            <a:graphicFrameLocks noGrp="1"/>
          </p:cNvGraphicFramePr>
          <p:nvPr/>
        </p:nvGraphicFramePr>
        <p:xfrm>
          <a:off x="197088" y="4192982"/>
          <a:ext cx="8208911" cy="2427537"/>
        </p:xfrm>
        <a:graphic>
          <a:graphicData uri="http://schemas.openxmlformats.org/drawingml/2006/table">
            <a:tbl>
              <a:tblPr/>
              <a:tblGrid>
                <a:gridCol w="287631"/>
                <a:gridCol w="955728"/>
                <a:gridCol w="1521861"/>
                <a:gridCol w="870504"/>
                <a:gridCol w="1200747"/>
                <a:gridCol w="919203"/>
                <a:gridCol w="919203"/>
                <a:gridCol w="919203"/>
                <a:gridCol w="614831"/>
              </a:tblGrid>
              <a:tr h="262314">
                <a:tc>
                  <a:txBody>
                    <a:bodyPr/>
                    <a:lstStyle/>
                    <a:p>
                      <a:pPr algn="l" fontAlgn="b"/>
                      <a:endParaRPr lang="es-CO" sz="1800" b="0" i="0" u="none" strike="noStrike" dirty="0">
                        <a:solidFill>
                          <a:srgbClr val="000000"/>
                        </a:solidFill>
                        <a:latin typeface="Arial" panose="020B0604020202020204"/>
                      </a:endParaRPr>
                    </a:p>
                  </a:txBody>
                  <a:tcPr marL="0" marR="0" marT="0" marB="0" anchor="b">
                    <a:lnL>
                      <a:noFill/>
                    </a:lnL>
                    <a:lnR w="6350" cap="flat" cmpd="sng" algn="ctr">
                      <a:solidFill>
                        <a:srgbClr val="1A1A1A"/>
                      </a:solidFill>
                      <a:prstDash val="solid"/>
                      <a:round/>
                      <a:headEnd type="none" w="med" len="med"/>
                      <a:tailEnd type="none" w="med" len="med"/>
                    </a:lnR>
                    <a:lnT>
                      <a:noFill/>
                    </a:lnT>
                    <a:lnB>
                      <a:noFill/>
                    </a:lnB>
                  </a:tcPr>
                </a:tc>
                <a:tc gridSpan="5">
                  <a:txBody>
                    <a:bodyPr/>
                    <a:lstStyle/>
                    <a:p>
                      <a:pPr algn="ctr" fontAlgn="ctr"/>
                      <a:r>
                        <a:rPr lang="es-CO" sz="1800" b="1" i="0" u="none" strike="noStrike" dirty="0">
                          <a:solidFill>
                            <a:srgbClr val="FFFFFF"/>
                          </a:solidFill>
                          <a:latin typeface="Arial" panose="020B0604020202020204"/>
                        </a:rPr>
                        <a:t>ARTICULACIÓN DE LA MEDIA CON LA EDUCACIÓN SUPERIOR Y LA FORMACIÓN PARA EL TRABAJO</a:t>
                      </a:r>
                      <a:endParaRPr lang="es-CO" sz="1800" b="1" i="0" u="none" strike="noStrike" dirty="0">
                        <a:solidFill>
                          <a:srgbClr val="FFFFFF"/>
                        </a:solidFill>
                        <a:latin typeface="Arial" panose="020B0604020202020204"/>
                      </a:endParaRPr>
                    </a:p>
                  </a:txBody>
                  <a:tcPr marL="0" marR="0" marT="0" marB="0" anchor="ctr">
                    <a:lnL w="6350" cap="flat" cmpd="sng" algn="ctr">
                      <a:solidFill>
                        <a:srgbClr val="1A1A1A"/>
                      </a:solidFill>
                      <a:prstDash val="solid"/>
                      <a:round/>
                      <a:headEnd type="none" w="med" len="med"/>
                      <a:tailEnd type="none" w="med" len="med"/>
                    </a:lnL>
                    <a:lnR>
                      <a:noFill/>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003366"/>
                    </a:solidFill>
                  </a:tcPr>
                </a:tc>
                <a:tc hMerge="1">
                  <a:tcPr/>
                </a:tc>
                <a:tc hMerge="1">
                  <a:tcPr/>
                </a:tc>
                <a:tc hMerge="1">
                  <a:tcPr/>
                </a:tc>
                <a:tc hMerge="1">
                  <a:tcPr/>
                </a:tc>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a:noFill/>
                    </a:lnT>
                    <a:lnB>
                      <a:noFill/>
                    </a:lnB>
                  </a:tcPr>
                </a:tc>
                <a:tc>
                  <a:txBody>
                    <a:bodyPr/>
                    <a:lstStyle/>
                    <a:p>
                      <a:pPr algn="l" fontAlgn="b"/>
                      <a:endParaRPr lang="es-CO" sz="1800" b="0" i="0" u="none" strike="noStrike" dirty="0">
                        <a:solidFill>
                          <a:srgbClr val="000000"/>
                        </a:solidFill>
                        <a:latin typeface="Arial" panose="020B0604020202020204"/>
                      </a:endParaRPr>
                    </a:p>
                  </a:txBody>
                  <a:tcPr marL="0" marR="0" marT="0" marB="0" anchor="b">
                    <a:lnL>
                      <a:noFill/>
                    </a:lnL>
                    <a:lnR>
                      <a:noFill/>
                    </a:lnR>
                    <a:lnT>
                      <a:noFill/>
                    </a:lnT>
                    <a:lnB>
                      <a:noFill/>
                    </a:lnB>
                  </a:tcPr>
                </a:tc>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a:noFill/>
                    </a:lnT>
                    <a:lnB>
                      <a:noFill/>
                    </a:lnB>
                  </a:tcPr>
                </a:tc>
              </a:tr>
              <a:tr h="131158">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a:noFill/>
                    </a:lnT>
                    <a:lnB w="6350" cap="flat" cmpd="sng" algn="ctr">
                      <a:solidFill>
                        <a:srgbClr val="1A1A1A"/>
                      </a:solidFill>
                      <a:prstDash val="solid"/>
                      <a:round/>
                      <a:headEnd type="none" w="med" len="med"/>
                      <a:tailEnd type="none" w="med" len="med"/>
                    </a:lnB>
                  </a:tcPr>
                </a:tc>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tcPr>
                </a:tc>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tcPr>
                </a:tc>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tcPr>
                </a:tc>
                <a:tc>
                  <a:txBody>
                    <a:bodyPr/>
                    <a:lstStyle/>
                    <a:p>
                      <a:pPr algn="l" fontAlgn="b"/>
                      <a:endParaRPr lang="es-CO" sz="1800" b="0" i="0" u="none" strike="noStrike" dirty="0">
                        <a:solidFill>
                          <a:srgbClr val="000000"/>
                        </a:solidFill>
                        <a:latin typeface="Arial" panose="020B0604020202020204"/>
                      </a:endParaRPr>
                    </a:p>
                  </a:txBody>
                  <a:tcPr marL="0" marR="0" marT="0" marB="0" anchor="b">
                    <a:lnL>
                      <a:noFill/>
                    </a:lnL>
                    <a:lnR>
                      <a:noFill/>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tcPr>
                </a:tc>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tcPr>
                </a:tc>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a:noFill/>
                    </a:lnT>
                    <a:lnB w="6350" cap="flat" cmpd="sng" algn="ctr">
                      <a:solidFill>
                        <a:srgbClr val="1A1A1A"/>
                      </a:solidFill>
                      <a:prstDash val="solid"/>
                      <a:round/>
                      <a:headEnd type="none" w="med" len="med"/>
                      <a:tailEnd type="none" w="med" len="med"/>
                    </a:lnB>
                  </a:tcPr>
                </a:tc>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a:noFill/>
                    </a:lnT>
                    <a:lnB w="6350" cap="flat" cmpd="sng" algn="ctr">
                      <a:solidFill>
                        <a:srgbClr val="1A1A1A"/>
                      </a:solidFill>
                      <a:prstDash val="solid"/>
                      <a:round/>
                      <a:headEnd type="none" w="med" len="med"/>
                      <a:tailEnd type="none" w="med" len="med"/>
                    </a:lnB>
                  </a:tcPr>
                </a:tc>
                <a:tc>
                  <a:txBody>
                    <a:bodyPr/>
                    <a:lstStyle/>
                    <a:p>
                      <a:pPr algn="l" fontAlgn="b"/>
                      <a:endParaRPr lang="es-CO" sz="1800" b="0" i="0" u="none" strike="noStrike">
                        <a:solidFill>
                          <a:srgbClr val="000000"/>
                        </a:solidFill>
                        <a:latin typeface="Arial" panose="020B0604020202020204"/>
                      </a:endParaRPr>
                    </a:p>
                  </a:txBody>
                  <a:tcPr marL="0" marR="0" marT="0" marB="0" anchor="b">
                    <a:lnL>
                      <a:noFill/>
                    </a:lnL>
                    <a:lnR>
                      <a:noFill/>
                    </a:lnR>
                    <a:lnT>
                      <a:noFill/>
                    </a:lnT>
                    <a:lnB w="6350" cap="flat" cmpd="sng" algn="ctr">
                      <a:solidFill>
                        <a:srgbClr val="1A1A1A"/>
                      </a:solidFill>
                      <a:prstDash val="solid"/>
                      <a:round/>
                      <a:headEnd type="none" w="med" len="med"/>
                      <a:tailEnd type="none" w="med" len="med"/>
                    </a:lnB>
                  </a:tcPr>
                </a:tc>
              </a:tr>
              <a:tr h="408903">
                <a:tc>
                  <a:txBody>
                    <a:bodyPr/>
                    <a:lstStyle/>
                    <a:p>
                      <a:pPr algn="ctr" fontAlgn="ctr"/>
                      <a:r>
                        <a:rPr lang="es-CO" sz="1600" b="1" i="0" u="none" strike="noStrike" dirty="0" smtClean="0">
                          <a:solidFill>
                            <a:srgbClr val="000000"/>
                          </a:solidFill>
                          <a:latin typeface="Arial Narrow" pitchFamily="34" charset="0"/>
                        </a:rPr>
                        <a:t>n°.</a:t>
                      </a:r>
                      <a:endParaRPr lang="es-CO" sz="1600" b="1" i="0" u="none" strike="noStrike" dirty="0">
                        <a:solidFill>
                          <a:srgbClr val="000000"/>
                        </a:solidFill>
                        <a:latin typeface="Arial Narrow" pitchFamily="34" charset="0"/>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600" b="1" i="0" u="none" strike="noStrike" dirty="0" smtClean="0">
                          <a:solidFill>
                            <a:srgbClr val="000000"/>
                          </a:solidFill>
                          <a:latin typeface="Arial Narrow" pitchFamily="34" charset="0"/>
                        </a:rPr>
                        <a:t>Programa</a:t>
                      </a:r>
                      <a:endParaRPr lang="es-CO" sz="1600" b="1" i="0" u="none" strike="noStrike" dirty="0">
                        <a:solidFill>
                          <a:srgbClr val="000000"/>
                        </a:solidFill>
                        <a:latin typeface="Arial Narrow" pitchFamily="34" charset="0"/>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600" b="1" i="0" u="none" strike="noStrike" dirty="0" smtClean="0">
                          <a:solidFill>
                            <a:srgbClr val="000000"/>
                          </a:solidFill>
                          <a:latin typeface="Arial Narrow" pitchFamily="34" charset="0"/>
                        </a:rPr>
                        <a:t>Propósito</a:t>
                      </a:r>
                      <a:endParaRPr lang="es-CO" sz="1600" b="1" i="0" u="none" strike="noStrike" dirty="0">
                        <a:solidFill>
                          <a:srgbClr val="000000"/>
                        </a:solidFill>
                        <a:latin typeface="Arial Narrow" pitchFamily="34" charset="0"/>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600" b="1" i="0" u="none" strike="noStrike" dirty="0" smtClean="0">
                          <a:solidFill>
                            <a:srgbClr val="000000"/>
                          </a:solidFill>
                          <a:latin typeface="Arial Narrow" pitchFamily="34" charset="0"/>
                        </a:rPr>
                        <a:t>Duración </a:t>
                      </a:r>
                      <a:endParaRPr lang="es-CO" sz="1600" b="1" i="0" u="none" strike="noStrike" dirty="0">
                        <a:solidFill>
                          <a:srgbClr val="000000"/>
                        </a:solidFill>
                        <a:latin typeface="Arial Narrow" pitchFamily="34" charset="0"/>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600" b="1" i="0" u="none" strike="noStrike" dirty="0" smtClean="0">
                          <a:solidFill>
                            <a:srgbClr val="000000"/>
                          </a:solidFill>
                          <a:latin typeface="Arial Narrow" pitchFamily="34" charset="0"/>
                        </a:rPr>
                        <a:t>Ocupación</a:t>
                      </a:r>
                      <a:endParaRPr lang="es-CO" sz="1600" b="1" i="0" u="none" strike="noStrike" dirty="0">
                        <a:solidFill>
                          <a:srgbClr val="000000"/>
                        </a:solidFill>
                        <a:latin typeface="Arial Narrow" pitchFamily="34" charset="0"/>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600" b="1" i="0" u="none" strike="noStrike" dirty="0" smtClean="0">
                          <a:solidFill>
                            <a:srgbClr val="000000"/>
                          </a:solidFill>
                          <a:latin typeface="Arial Narrow" pitchFamily="34" charset="0"/>
                        </a:rPr>
                        <a:t>Numero de horas de la competencia</a:t>
                      </a:r>
                      <a:endParaRPr lang="es-CO" sz="1600" b="1" i="0" u="none" strike="noStrike" dirty="0">
                        <a:solidFill>
                          <a:srgbClr val="000000"/>
                        </a:solidFill>
                        <a:latin typeface="Arial Narrow" pitchFamily="34" charset="0"/>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l" fontAlgn="ctr"/>
                      <a:r>
                        <a:rPr lang="es-CO" sz="1600" b="1" i="0" u="none" strike="noStrike" dirty="0" smtClean="0">
                          <a:solidFill>
                            <a:srgbClr val="000000"/>
                          </a:solidFill>
                          <a:latin typeface="Arial Narrow" pitchFamily="34" charset="0"/>
                        </a:rPr>
                        <a:t>Tipo de institución </a:t>
                      </a:r>
                      <a:endParaRPr lang="es-CO" sz="1600" b="1" i="0" u="none" strike="noStrike" dirty="0">
                        <a:solidFill>
                          <a:srgbClr val="000000"/>
                        </a:solidFill>
                        <a:latin typeface="Arial Narrow" pitchFamily="34" charset="0"/>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600" b="1" i="0" u="none" strike="noStrike" dirty="0" smtClean="0">
                          <a:solidFill>
                            <a:srgbClr val="000000"/>
                          </a:solidFill>
                          <a:latin typeface="Arial Narrow" pitchFamily="34" charset="0"/>
                        </a:rPr>
                        <a:t>Nombre de la institución</a:t>
                      </a:r>
                      <a:endParaRPr lang="es-CO" sz="1600" b="1" i="0" u="none" strike="noStrike" dirty="0">
                        <a:solidFill>
                          <a:srgbClr val="000000"/>
                        </a:solidFill>
                        <a:latin typeface="Arial Narrow" pitchFamily="34" charset="0"/>
                      </a:endParaRPr>
                    </a:p>
                  </a:txBody>
                  <a:tcPr marL="0" marR="0" marT="0" marB="0" anchor="ctr">
                    <a:lnL w="6350" cap="flat" cmpd="sng" algn="ctr">
                      <a:solidFill>
                        <a:srgbClr val="1A1A1A"/>
                      </a:solidFill>
                      <a:prstDash val="solid"/>
                      <a:round/>
                      <a:headEnd type="none" w="med" len="med"/>
                      <a:tailEnd type="none" w="med" len="med"/>
                    </a:lnL>
                    <a:lnR w="6350" cap="flat" cmpd="sng" algn="ctr">
                      <a:solidFill>
                        <a:srgbClr val="1A1A1A"/>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l" fontAlgn="ctr"/>
                      <a:r>
                        <a:rPr lang="es-CO" sz="1600" b="1" i="0" u="none" strike="noStrike" dirty="0" smtClean="0">
                          <a:solidFill>
                            <a:srgbClr val="000000"/>
                          </a:solidFill>
                          <a:latin typeface="Arial Narrow" pitchFamily="34" charset="0"/>
                        </a:rPr>
                        <a:t>Carácter de la institución  </a:t>
                      </a:r>
                      <a:endParaRPr lang="es-CO" sz="1600" b="1" i="0" u="none" strike="noStrike" dirty="0">
                        <a:solidFill>
                          <a:srgbClr val="000000"/>
                        </a:solidFill>
                        <a:latin typeface="Arial Narrow" pitchFamily="34" charset="0"/>
                      </a:endParaRPr>
                    </a:p>
                  </a:txBody>
                  <a:tcPr marL="0" marR="0" marT="0" marB="0" anchor="ctr">
                    <a:lnL w="6350" cap="flat" cmpd="sng" algn="ctr">
                      <a:solidFill>
                        <a:srgbClr val="1A1A1A"/>
                      </a:solidFill>
                      <a:prstDash val="solid"/>
                      <a:round/>
                      <a:headEnd type="none" w="med" len="med"/>
                      <a:tailEnd type="none" w="med" len="med"/>
                    </a:lnL>
                    <a:lnR>
                      <a:noFill/>
                    </a:lnR>
                    <a:lnT w="6350" cap="flat" cmpd="sng" algn="ctr">
                      <a:solidFill>
                        <a:srgbClr val="1A1A1A"/>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r>
              <a:tr h="354897">
                <a:tc>
                  <a:txBody>
                    <a:bodyPr/>
                    <a:lstStyle/>
                    <a:p>
                      <a:pPr algn="ctr" fontAlgn="ctr"/>
                      <a:r>
                        <a:rPr lang="es-CO" sz="1800" b="0" i="0" u="none" strike="noStrike">
                          <a:solidFill>
                            <a:srgbClr val="000000"/>
                          </a:solidFill>
                          <a:latin typeface="Arial" panose="020B0604020202020204"/>
                        </a:rPr>
                        <a:t>1</a:t>
                      </a:r>
                      <a:endParaRPr lang="es-CO" sz="18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CO" sz="1800" b="0" i="0" u="none" strike="noStrike">
                          <a:solidFill>
                            <a:srgbClr val="000000"/>
                          </a:solidFill>
                          <a:latin typeface="Arial" panose="020B0604020202020204"/>
                        </a:rPr>
                        <a:t> </a:t>
                      </a:r>
                      <a:endParaRPr lang="es-CO" sz="1800" b="0" i="0" u="none" strike="noStrike">
                        <a:solidFill>
                          <a:srgbClr val="000000"/>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s-CO" sz="1800" b="0" i="0" u="none" strike="noStrike" dirty="0">
                          <a:solidFill>
                            <a:srgbClr val="000000"/>
                          </a:solidFill>
                          <a:latin typeface="Arial" panose="020B0604020202020204"/>
                        </a:rPr>
                        <a:t> </a:t>
                      </a:r>
                      <a:endParaRPr lang="es-CO" sz="1800" b="0" i="0" u="none" strike="noStrike" dirty="0">
                        <a:solidFill>
                          <a:srgbClr val="000000"/>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t"/>
                      <a:r>
                        <a:rPr lang="es-CO" sz="1800" b="0" i="0" u="none" strike="noStrike">
                          <a:solidFill>
                            <a:srgbClr val="000000"/>
                          </a:solidFill>
                          <a:latin typeface="Arial" panose="020B0604020202020204"/>
                        </a:rPr>
                        <a:t> </a:t>
                      </a:r>
                      <a:endParaRPr lang="es-CO" sz="1800" b="0" i="0" u="none" strike="noStrike">
                        <a:solidFill>
                          <a:srgbClr val="000000"/>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s-CO" sz="1800" b="0" i="0" u="none" strike="noStrike">
                          <a:solidFill>
                            <a:srgbClr val="000000"/>
                          </a:solidFill>
                          <a:latin typeface="Arial" panose="020B0604020202020204"/>
                        </a:rPr>
                        <a:t> </a:t>
                      </a:r>
                      <a:endParaRPr lang="es-CO" sz="18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ctr" fontAlgn="ctr"/>
                      <a:r>
                        <a:rPr lang="es-CO" sz="1800" b="0" i="0" u="none" strike="noStrike">
                          <a:solidFill>
                            <a:srgbClr val="000000"/>
                          </a:solidFill>
                          <a:latin typeface="Arial" panose="020B0604020202020204"/>
                        </a:rPr>
                        <a:t> </a:t>
                      </a:r>
                      <a:endParaRPr lang="es-CO" sz="18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s-CO" sz="1800" b="0" i="0" u="none" strike="noStrike">
                          <a:solidFill>
                            <a:srgbClr val="99CCFF"/>
                          </a:solidFill>
                          <a:latin typeface="Arial" panose="020B0604020202020204"/>
                        </a:rPr>
                        <a:t> </a:t>
                      </a:r>
                      <a:endParaRPr lang="es-CO" sz="18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l" fontAlgn="t"/>
                      <a:r>
                        <a:rPr lang="es-CO" sz="1800" b="0" i="0" u="none" strike="noStrike">
                          <a:solidFill>
                            <a:srgbClr val="000000"/>
                          </a:solidFill>
                          <a:latin typeface="Arial" panose="020B0604020202020204"/>
                        </a:rPr>
                        <a:t> </a:t>
                      </a:r>
                      <a:endParaRPr lang="es-CO" sz="1800" b="0" i="0" u="none" strike="noStrike">
                        <a:solidFill>
                          <a:srgbClr val="000000"/>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s-CO" sz="1800" b="0" i="0" u="none" strike="noStrike" dirty="0">
                          <a:solidFill>
                            <a:srgbClr val="99CCFF"/>
                          </a:solidFill>
                          <a:latin typeface="Arial" panose="020B0604020202020204"/>
                        </a:rPr>
                        <a:t> </a:t>
                      </a:r>
                      <a:endParaRPr lang="es-CO" sz="1800" b="0" i="0" u="none" strike="noStrike" dirty="0">
                        <a:solidFill>
                          <a:srgbClr val="000000"/>
                        </a:solidFill>
                        <a:latin typeface="Arial" panose="020B0604020202020204"/>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337625" y="127049"/>
            <a:ext cx="11676184" cy="1307856"/>
          </a:xfrm>
          <a:prstGeom prst="rect">
            <a:avLst/>
          </a:prstGeom>
        </p:spPr>
      </p:pic>
      <p:sp>
        <p:nvSpPr>
          <p:cNvPr id="2" name="Rectángulo 1"/>
          <p:cNvSpPr/>
          <p:nvPr/>
        </p:nvSpPr>
        <p:spPr>
          <a:xfrm>
            <a:off x="0" y="3044764"/>
            <a:ext cx="11386699" cy="2677208"/>
          </a:xfrm>
          <a:prstGeom prst="rect">
            <a:avLst/>
          </a:prstGeom>
        </p:spPr>
        <p:txBody>
          <a:bodyPr wrap="square">
            <a:spAutoFit/>
          </a:bodyPr>
          <a:lstStyle/>
          <a:p>
            <a:pPr algn="ctr">
              <a:lnSpc>
                <a:spcPct val="107000"/>
              </a:lnSpc>
              <a:spcBef>
                <a:spcPts val="200"/>
              </a:spcBef>
              <a:spcAft>
                <a:spcPts val="0"/>
              </a:spcAft>
            </a:pPr>
            <a:r>
              <a:rPr lang="es-CO" sz="4000" b="1" dirty="0" smtClean="0">
                <a:solidFill>
                  <a:srgbClr val="ED7D31"/>
                </a:solidFill>
                <a:latin typeface="Calibri" panose="020F0502020204030204" pitchFamily="34" charset="0"/>
              </a:rPr>
              <a:t>Secretaria de Educación </a:t>
            </a:r>
            <a:endParaRPr lang="es-CO" sz="4000" b="1" dirty="0">
              <a:solidFill>
                <a:srgbClr val="ED7D31"/>
              </a:solidFill>
              <a:latin typeface="Calibri" panose="020F0502020204030204" pitchFamily="34" charset="0"/>
            </a:endParaRPr>
          </a:p>
          <a:p>
            <a:pPr algn="ctr">
              <a:lnSpc>
                <a:spcPct val="107000"/>
              </a:lnSpc>
              <a:spcBef>
                <a:spcPts val="200"/>
              </a:spcBef>
              <a:spcAft>
                <a:spcPts val="0"/>
              </a:spcAft>
            </a:pPr>
            <a:r>
              <a:rPr lang="es-ES" sz="2800" b="1" dirty="0" smtClean="0">
                <a:solidFill>
                  <a:schemeClr val="accent2"/>
                </a:solidFill>
                <a:latin typeface="Calibri" panose="020F0502020204030204" pitchFamily="34" charset="0"/>
                <a:ea typeface="Calibri" panose="020F0502020204030204" pitchFamily="34" charset="0"/>
              </a:rPr>
              <a:t>Área de Calidad Educativa </a:t>
            </a:r>
            <a:endParaRPr lang="es-ES" sz="2800" b="1" dirty="0" smtClean="0">
              <a:solidFill>
                <a:schemeClr val="accent2"/>
              </a:solidFill>
              <a:latin typeface="Calibri" panose="020F0502020204030204" pitchFamily="34" charset="0"/>
              <a:ea typeface="Calibri" panose="020F0502020204030204" pitchFamily="34" charset="0"/>
            </a:endParaRPr>
          </a:p>
          <a:p>
            <a:pPr algn="ctr">
              <a:lnSpc>
                <a:spcPct val="107000"/>
              </a:lnSpc>
              <a:spcBef>
                <a:spcPts val="200"/>
              </a:spcBef>
              <a:spcAft>
                <a:spcPts val="0"/>
              </a:spcAft>
            </a:pPr>
            <a:endParaRPr lang="es-ES" sz="2800" b="1" dirty="0">
              <a:solidFill>
                <a:schemeClr val="accent2"/>
              </a:solidFill>
              <a:latin typeface="Calibri" panose="020F0502020204030204" pitchFamily="34" charset="0"/>
              <a:ea typeface="Calibri" panose="020F0502020204030204" pitchFamily="34" charset="0"/>
            </a:endParaRPr>
          </a:p>
          <a:p>
            <a:pPr algn="ctr">
              <a:lnSpc>
                <a:spcPct val="107000"/>
              </a:lnSpc>
              <a:spcBef>
                <a:spcPts val="200"/>
              </a:spcBef>
              <a:spcAft>
                <a:spcPts val="0"/>
              </a:spcAft>
            </a:pPr>
            <a:endParaRPr lang="es-ES" sz="2800" b="1" dirty="0">
              <a:solidFill>
                <a:schemeClr val="accent2"/>
              </a:solidFill>
              <a:latin typeface="Calibri" panose="020F0502020204030204" pitchFamily="34" charset="0"/>
              <a:ea typeface="Calibri" panose="020F0502020204030204" pitchFamily="34" charset="0"/>
            </a:endParaRPr>
          </a:p>
          <a:p>
            <a:pPr algn="ctr">
              <a:lnSpc>
                <a:spcPct val="107000"/>
              </a:lnSpc>
              <a:spcBef>
                <a:spcPts val="200"/>
              </a:spcBef>
              <a:spcAft>
                <a:spcPts val="0"/>
              </a:spcAft>
            </a:pPr>
            <a:r>
              <a:rPr lang="es-ES" sz="2800" b="1" dirty="0">
                <a:solidFill>
                  <a:schemeClr val="accent2"/>
                </a:solidFill>
                <a:latin typeface="Calibri" panose="020F0502020204030204" pitchFamily="34" charset="0"/>
                <a:ea typeface="Calibri" panose="020F0502020204030204" pitchFamily="34" charset="0"/>
              </a:rPr>
              <a:t>Santa Marta</a:t>
            </a:r>
            <a:r>
              <a:rPr lang="es-ES" sz="2800" b="1" dirty="0" smtClean="0">
                <a:solidFill>
                  <a:schemeClr val="accent2"/>
                </a:solidFill>
                <a:latin typeface="Calibri" panose="020F0502020204030204" pitchFamily="34" charset="0"/>
                <a:ea typeface="Calibri" panose="020F0502020204030204" pitchFamily="34" charset="0"/>
              </a:rPr>
              <a:t>, febrero </a:t>
            </a:r>
            <a:r>
              <a:rPr lang="es-ES" sz="2800" b="1" dirty="0" smtClean="0">
                <a:solidFill>
                  <a:schemeClr val="accent2"/>
                </a:solidFill>
                <a:latin typeface="Calibri" panose="020F0502020204030204" pitchFamily="34" charset="0"/>
                <a:ea typeface="Calibri" panose="020F0502020204030204" pitchFamily="34" charset="0"/>
              </a:rPr>
              <a:t>  </a:t>
            </a:r>
            <a:r>
              <a:rPr lang="es-ES" sz="2800" b="1" dirty="0" smtClean="0">
                <a:solidFill>
                  <a:schemeClr val="accent2"/>
                </a:solidFill>
                <a:latin typeface="Calibri" panose="020F0502020204030204" pitchFamily="34" charset="0"/>
                <a:ea typeface="Calibri" panose="020F0502020204030204" pitchFamily="34" charset="0"/>
              </a:rPr>
              <a:t>2022</a:t>
            </a:r>
            <a:endParaRPr lang="es-CO" sz="2800" b="1" dirty="0">
              <a:solidFill>
                <a:schemeClr val="accent2"/>
              </a:solidFill>
              <a:latin typeface="Calibri" panose="020F0502020204030204" pitchFamily="34" charset="0"/>
              <a:ea typeface="Calibri" panose="020F0502020204030204" pitchFamily="34" charset="0"/>
            </a:endParaRPr>
          </a:p>
        </p:txBody>
      </p:sp>
      <p:pic>
        <p:nvPicPr>
          <p:cNvPr id="5" name="Imagen 4"/>
          <p:cNvPicPr>
            <a:picLocks noChangeAspect="1"/>
          </p:cNvPicPr>
          <p:nvPr/>
        </p:nvPicPr>
        <p:blipFill>
          <a:blip r:embed="rId2"/>
          <a:stretch>
            <a:fillRect/>
          </a:stretch>
        </p:blipFill>
        <p:spPr>
          <a:xfrm>
            <a:off x="9339943" y="1434905"/>
            <a:ext cx="2673866" cy="2155371"/>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5" name="Rectangle 3"/>
          <p:cNvSpPr>
            <a:spLocks noChangeArrowheads="1"/>
          </p:cNvSpPr>
          <p:nvPr/>
        </p:nvSpPr>
        <p:spPr bwMode="auto">
          <a:xfrm>
            <a:off x="9407860" y="1389243"/>
            <a:ext cx="2520280" cy="1200329"/>
          </a:xfrm>
          <a:prstGeom prst="rect">
            <a:avLst/>
          </a:prstGeom>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pPr>
            <a:r>
              <a:rPr kumimoji="0" lang="es-CO"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COMPONENTE COMUNIDAD EDUCATIVA</a:t>
            </a:r>
            <a:endParaRPr kumimoji="0" lang="es-CO" sz="4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6" name="18 Rectángulo"/>
          <p:cNvSpPr/>
          <p:nvPr/>
        </p:nvSpPr>
        <p:spPr>
          <a:xfrm>
            <a:off x="362165" y="1204577"/>
            <a:ext cx="2082621" cy="369332"/>
          </a:xfrm>
          <a:prstGeom prst="rect">
            <a:avLst/>
          </a:prstGeom>
        </p:spPr>
        <p:txBody>
          <a:bodyPr wrap="none">
            <a:spAutoFit/>
          </a:bodyPr>
          <a:lstStyle/>
          <a:p>
            <a:pPr algn="ctr" fontAlgn="ctr"/>
            <a:r>
              <a:rPr lang="es-CO" b="1" u="none" strike="noStrike" dirty="0" smtClean="0">
                <a:latin typeface="Arial" panose="020B0604020202020204" pitchFamily="34" charset="0"/>
                <a:cs typeface="Arial" panose="020B0604020202020204" pitchFamily="34" charset="0"/>
              </a:rPr>
              <a:t>Gobierno escolar</a:t>
            </a:r>
            <a:endParaRPr lang="es-CO" b="1" i="0" u="none" strike="noStrike" dirty="0">
              <a:solidFill>
                <a:schemeClr val="tx1"/>
              </a:solidFill>
              <a:latin typeface="Arial" panose="020B0604020202020204" pitchFamily="34" charset="0"/>
              <a:cs typeface="Arial" panose="020B0604020202020204" pitchFamily="34" charset="0"/>
            </a:endParaRPr>
          </a:p>
        </p:txBody>
      </p:sp>
      <p:graphicFrame>
        <p:nvGraphicFramePr>
          <p:cNvPr id="7" name="7 Tabla"/>
          <p:cNvGraphicFramePr>
            <a:graphicFrameLocks noGrp="1"/>
          </p:cNvGraphicFramePr>
          <p:nvPr/>
        </p:nvGraphicFramePr>
        <p:xfrm>
          <a:off x="38314" y="1641088"/>
          <a:ext cx="8568952" cy="1844392"/>
        </p:xfrm>
        <a:graphic>
          <a:graphicData uri="http://schemas.openxmlformats.org/drawingml/2006/table">
            <a:tbl>
              <a:tblPr>
                <a:tableStyleId>{073A0DAA-6AF3-43AB-8588-CEC1D06C72B9}</a:tableStyleId>
              </a:tblPr>
              <a:tblGrid>
                <a:gridCol w="792088"/>
                <a:gridCol w="1080120"/>
                <a:gridCol w="1008112"/>
                <a:gridCol w="1168132"/>
                <a:gridCol w="1136124"/>
                <a:gridCol w="800092"/>
                <a:gridCol w="1144124"/>
                <a:gridCol w="1440160"/>
              </a:tblGrid>
              <a:tr h="504056">
                <a:tc gridSpan="8">
                  <a:txBody>
                    <a:bodyPr/>
                    <a:lstStyle/>
                    <a:p>
                      <a:pPr algn="ctr" fontAlgn="ctr"/>
                      <a:r>
                        <a:rPr lang="es-CO" sz="1600" b="1" u="none" strike="noStrike" dirty="0">
                          <a:latin typeface="Arial" panose="020B0604020202020204" pitchFamily="34" charset="0"/>
                          <a:cs typeface="Arial" panose="020B0604020202020204" pitchFamily="34" charset="0"/>
                        </a:rPr>
                        <a:t>TIPO DE GOBIERNO Y DIVISION DEL GOBIERNO </a:t>
                      </a:r>
                      <a:r>
                        <a:rPr lang="es-CO" sz="1600" b="1" u="none" strike="noStrike" dirty="0" smtClean="0">
                          <a:latin typeface="Arial" panose="020B0604020202020204" pitchFamily="34" charset="0"/>
                          <a:cs typeface="Arial" panose="020B0604020202020204" pitchFamily="34" charset="0"/>
                        </a:rPr>
                        <a:t>.</a:t>
                      </a:r>
                      <a:endParaRPr lang="es-CO" sz="16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tc>
                <a:tc hMerge="1">
                  <a:tcPr/>
                </a:tc>
                <a:tc hMerge="1">
                  <a:tcPr/>
                </a:tc>
                <a:tc hMerge="1">
                  <a:tcPr/>
                </a:tc>
                <a:tc hMerge="1">
                  <a:tcPr/>
                </a:tc>
                <a:tc hMerge="1">
                  <a:tcPr/>
                </a:tc>
                <a:tc hMerge="1">
                  <a:tcPr/>
                </a:tc>
                <a:tc hMerge="1">
                  <a:tcPr/>
                </a:tc>
              </a:tr>
              <a:tr h="0">
                <a:tc gridSpan="3">
                  <a:txBody>
                    <a:bodyPr/>
                    <a:lstStyle/>
                    <a:p>
                      <a:pPr algn="ctr" fontAlgn="ctr"/>
                      <a:r>
                        <a:rPr lang="es-CO" sz="1200" b="1" u="none" strike="noStrike" dirty="0">
                          <a:latin typeface="Arial" panose="020B0604020202020204" pitchFamily="34" charset="0"/>
                          <a:cs typeface="Arial" panose="020B0604020202020204" pitchFamily="34" charset="0"/>
                        </a:rPr>
                        <a:t>ORGANO</a:t>
                      </a: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tx2">
                        <a:lumMod val="20000"/>
                        <a:lumOff val="80000"/>
                      </a:schemeClr>
                    </a:solidFill>
                  </a:tcPr>
                </a:tc>
                <a:tc hMerge="1">
                  <a:tcPr/>
                </a:tc>
                <a:tc hMerge="1">
                  <a:tcPr/>
                </a:tc>
                <a:tc gridSpan="5">
                  <a:txBody>
                    <a:bodyPr/>
                    <a:lstStyle/>
                    <a:p>
                      <a:pPr algn="ctr" fontAlgn="ctr"/>
                      <a:r>
                        <a:rPr lang="es-CO" sz="1200" b="1" u="none" strike="noStrike" dirty="0">
                          <a:latin typeface="Arial" panose="020B0604020202020204" pitchFamily="34" charset="0"/>
                          <a:cs typeface="Arial" panose="020B0604020202020204" pitchFamily="34" charset="0"/>
                        </a:rPr>
                        <a:t>INSTANCIAS DE PARTICIPACIÓN </a:t>
                      </a: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accent6">
                        <a:lumMod val="20000"/>
                        <a:lumOff val="80000"/>
                      </a:schemeClr>
                    </a:solidFill>
                  </a:tcPr>
                </a:tc>
                <a:tc hMerge="1">
                  <a:tcPr/>
                </a:tc>
                <a:tc hMerge="1">
                  <a:tcPr/>
                </a:tc>
                <a:tc hMerge="1">
                  <a:tcPr/>
                </a:tc>
                <a:tc hMerge="1">
                  <a:tcPr/>
                </a:tc>
              </a:tr>
              <a:tr h="1157456">
                <a:tc>
                  <a:txBody>
                    <a:bodyPr/>
                    <a:lstStyle/>
                    <a:p>
                      <a:pPr algn="ctr" fontAlgn="ctr"/>
                      <a:r>
                        <a:rPr lang="es-CO" sz="1200" b="1" u="none" strike="noStrike" dirty="0">
                          <a:latin typeface="Arial" panose="020B0604020202020204" pitchFamily="34" charset="0"/>
                          <a:cs typeface="Arial" panose="020B0604020202020204" pitchFamily="34" charset="0"/>
                        </a:rPr>
                        <a:t>RECTOR</a:t>
                      </a: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tx2">
                        <a:lumMod val="20000"/>
                        <a:lumOff val="80000"/>
                      </a:schemeClr>
                    </a:solidFill>
                  </a:tcPr>
                </a:tc>
                <a:tc>
                  <a:txBody>
                    <a:bodyPr/>
                    <a:lstStyle/>
                    <a:p>
                      <a:pPr algn="ctr" fontAlgn="ctr"/>
                      <a:r>
                        <a:rPr lang="es-CO" sz="1200" b="1" u="none" strike="noStrike" dirty="0">
                          <a:latin typeface="Arial" panose="020B0604020202020204" pitchFamily="34" charset="0"/>
                          <a:cs typeface="Arial" panose="020B0604020202020204" pitchFamily="34" charset="0"/>
                        </a:rPr>
                        <a:t>CONSEJO DIRECTIVO</a:t>
                      </a: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tx2">
                        <a:lumMod val="20000"/>
                        <a:lumOff val="80000"/>
                      </a:schemeClr>
                    </a:solidFill>
                  </a:tcPr>
                </a:tc>
                <a:tc>
                  <a:txBody>
                    <a:bodyPr/>
                    <a:lstStyle/>
                    <a:p>
                      <a:pPr algn="ctr" fontAlgn="ctr"/>
                      <a:r>
                        <a:rPr lang="es-CO" sz="1200" b="1" u="none" strike="noStrike" dirty="0">
                          <a:latin typeface="Arial" panose="020B0604020202020204" pitchFamily="34" charset="0"/>
                          <a:cs typeface="Arial" panose="020B0604020202020204" pitchFamily="34" charset="0"/>
                        </a:rPr>
                        <a:t>CONSEJO ACADÉMICO</a:t>
                      </a: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tx2">
                        <a:lumMod val="20000"/>
                        <a:lumOff val="80000"/>
                      </a:schemeClr>
                    </a:solidFill>
                  </a:tcPr>
                </a:tc>
                <a:tc>
                  <a:txBody>
                    <a:bodyPr/>
                    <a:lstStyle/>
                    <a:p>
                      <a:pPr algn="ctr" fontAlgn="ctr"/>
                      <a:r>
                        <a:rPr lang="es-CO" sz="1200" b="1" u="none" strike="noStrike" dirty="0">
                          <a:latin typeface="Arial" panose="020B0604020202020204" pitchFamily="34" charset="0"/>
                          <a:cs typeface="Arial" panose="020B0604020202020204" pitchFamily="34" charset="0"/>
                        </a:rPr>
                        <a:t>ASOCIACIÓN DE PADRES DE FAMILIA</a:t>
                      </a: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accent6">
                        <a:lumMod val="20000"/>
                        <a:lumOff val="80000"/>
                      </a:schemeClr>
                    </a:solidFill>
                  </a:tcPr>
                </a:tc>
                <a:tc>
                  <a:txBody>
                    <a:bodyPr/>
                    <a:lstStyle/>
                    <a:p>
                      <a:pPr algn="ctr" fontAlgn="ctr"/>
                      <a:r>
                        <a:rPr lang="es-CO" sz="1200" b="1" u="none" strike="noStrike" dirty="0">
                          <a:latin typeface="Arial" panose="020B0604020202020204" pitchFamily="34" charset="0"/>
                          <a:cs typeface="Arial" panose="020B0604020202020204" pitchFamily="34" charset="0"/>
                        </a:rPr>
                        <a:t>COMITÉ DE CONVIVENCIA</a:t>
                      </a: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accent6">
                        <a:lumMod val="20000"/>
                        <a:lumOff val="80000"/>
                      </a:schemeClr>
                    </a:solidFill>
                  </a:tcPr>
                </a:tc>
                <a:tc>
                  <a:txBody>
                    <a:bodyPr/>
                    <a:lstStyle/>
                    <a:p>
                      <a:pPr algn="ctr" fontAlgn="ctr"/>
                      <a:r>
                        <a:rPr lang="es-CO" sz="1200" b="1" u="none" strike="noStrike" dirty="0">
                          <a:latin typeface="Arial" panose="020B0604020202020204" pitchFamily="34" charset="0"/>
                          <a:cs typeface="Arial" panose="020B0604020202020204" pitchFamily="34" charset="0"/>
                        </a:rPr>
                        <a:t>CONSEJO DE PADRES</a:t>
                      </a: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accent6">
                        <a:lumMod val="20000"/>
                        <a:lumOff val="80000"/>
                      </a:schemeClr>
                    </a:solidFill>
                  </a:tcPr>
                </a:tc>
                <a:tc>
                  <a:txBody>
                    <a:bodyPr/>
                    <a:lstStyle/>
                    <a:p>
                      <a:pPr algn="ctr" fontAlgn="ctr"/>
                      <a:r>
                        <a:rPr lang="es-CO" sz="1200" b="1" u="none" strike="noStrike" dirty="0">
                          <a:latin typeface="Arial" panose="020B0604020202020204" pitchFamily="34" charset="0"/>
                          <a:cs typeface="Arial" panose="020B0604020202020204" pitchFamily="34" charset="0"/>
                        </a:rPr>
                        <a:t>CONSEJO ESTUDIANTIL</a:t>
                      </a: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accent6">
                        <a:lumMod val="20000"/>
                        <a:lumOff val="80000"/>
                      </a:schemeClr>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defRPr/>
                      </a:pPr>
                      <a:r>
                        <a:rPr lang="es-CO" sz="1200" b="1" u="none" strike="noStrike" dirty="0" smtClean="0">
                          <a:latin typeface="Arial" panose="020B0604020202020204" pitchFamily="34" charset="0"/>
                          <a:cs typeface="Arial" panose="020B0604020202020204" pitchFamily="34" charset="0"/>
                        </a:rPr>
                        <a:t>PERSONERO ESTUDIANTIL</a:t>
                      </a:r>
                      <a:endParaRPr lang="es-CO" sz="1200" b="1" i="0" u="none" strike="noStrike" dirty="0" smtClean="0">
                        <a:solidFill>
                          <a:schemeClr val="tx1"/>
                        </a:solidFill>
                        <a:latin typeface="Arial" panose="020B0604020202020204" pitchFamily="34" charset="0"/>
                        <a:cs typeface="Arial" panose="020B0604020202020204" pitchFamily="34" charset="0"/>
                      </a:endParaRPr>
                    </a:p>
                    <a:p>
                      <a:pPr algn="ctr" fontAlgn="ctr"/>
                      <a:endParaRPr lang="es-CO" sz="1200" b="1" i="0" u="none" strike="noStrike" dirty="0">
                        <a:solidFill>
                          <a:schemeClr val="tx1"/>
                        </a:solidFill>
                        <a:latin typeface="Arial" panose="020B0604020202020204" pitchFamily="34" charset="0"/>
                        <a:cs typeface="Arial" panose="020B0604020202020204" pitchFamily="34" charset="0"/>
                      </a:endParaRPr>
                    </a:p>
                  </a:txBody>
                  <a:tcPr marL="0" marR="0" marT="0" marB="0" anchor="ctr">
                    <a:solidFill>
                      <a:schemeClr val="accent6">
                        <a:lumMod val="20000"/>
                        <a:lumOff val="80000"/>
                      </a:schemeClr>
                    </a:solidFill>
                  </a:tcPr>
                </a:tc>
              </a:tr>
            </a:tbl>
          </a:graphicData>
        </a:graphic>
      </p:graphicFrame>
      <p:graphicFrame>
        <p:nvGraphicFramePr>
          <p:cNvPr id="8" name="19 Tabla"/>
          <p:cNvGraphicFramePr>
            <a:graphicFrameLocks noGrp="1"/>
          </p:cNvGraphicFramePr>
          <p:nvPr/>
        </p:nvGraphicFramePr>
        <p:xfrm>
          <a:off x="172345" y="3578987"/>
          <a:ext cx="2272441" cy="3140607"/>
        </p:xfrm>
        <a:graphic>
          <a:graphicData uri="http://schemas.openxmlformats.org/drawingml/2006/table">
            <a:tbl>
              <a:tblPr/>
              <a:tblGrid>
                <a:gridCol w="2272441"/>
              </a:tblGrid>
              <a:tr h="354367">
                <a:tc>
                  <a:txBody>
                    <a:bodyPr/>
                    <a:lstStyle/>
                    <a:p>
                      <a:pPr algn="l" fontAlgn="ctr"/>
                      <a:r>
                        <a:rPr lang="es-CO" sz="1800" b="0" i="0" u="none" strike="noStrike" dirty="0">
                          <a:solidFill>
                            <a:srgbClr val="000000"/>
                          </a:solidFill>
                          <a:latin typeface="Arial" panose="020B0604020202020204"/>
                        </a:rPr>
                        <a:t>Integrantes </a:t>
                      </a:r>
                      <a:endParaRPr lang="es-CO" sz="1800" b="0" i="0" u="none" strike="noStrike" dirty="0">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r>
              <a:tr h="277019">
                <a:tc>
                  <a:txBody>
                    <a:bodyPr/>
                    <a:lstStyle/>
                    <a:p>
                      <a:pPr marL="0" marR="0" indent="0" algn="l" defTabSz="914400" rtl="0" eaLnBrk="1" fontAlgn="ctr" latinLnBrk="0" hangingPunct="1">
                        <a:lnSpc>
                          <a:spcPct val="100000"/>
                        </a:lnSpc>
                        <a:spcBef>
                          <a:spcPts val="0"/>
                        </a:spcBef>
                        <a:spcAft>
                          <a:spcPts val="0"/>
                        </a:spcAft>
                        <a:buClrTx/>
                        <a:buSzTx/>
                        <a:buFontTx/>
                        <a:buNone/>
                        <a:defRPr/>
                      </a:pPr>
                      <a:r>
                        <a:rPr lang="es-CO" sz="1800" b="0" i="0" u="none" strike="noStrike" dirty="0" smtClean="0">
                          <a:solidFill>
                            <a:srgbClr val="000000"/>
                          </a:solidFill>
                          <a:latin typeface="Arial" panose="020B0604020202020204"/>
                        </a:rPr>
                        <a:t>Funciones </a:t>
                      </a:r>
                      <a:endParaRPr lang="es-CO" sz="1800" b="0" i="0" u="none" strike="noStrike" dirty="0" smtClean="0">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r>
              <a:tr h="277019">
                <a:tc>
                  <a:txBody>
                    <a:bodyPr/>
                    <a:lstStyle/>
                    <a:p>
                      <a:pPr marL="0" marR="0" indent="0" algn="l" defTabSz="914400" rtl="0" eaLnBrk="1" fontAlgn="ctr" latinLnBrk="0" hangingPunct="1">
                        <a:lnSpc>
                          <a:spcPct val="100000"/>
                        </a:lnSpc>
                        <a:spcBef>
                          <a:spcPts val="0"/>
                        </a:spcBef>
                        <a:spcAft>
                          <a:spcPts val="0"/>
                        </a:spcAft>
                        <a:buClrTx/>
                        <a:buSzTx/>
                        <a:buFontTx/>
                        <a:buNone/>
                        <a:defRPr/>
                      </a:pPr>
                      <a:r>
                        <a:rPr lang="es-CO" sz="1800" b="0" i="0" u="none" strike="noStrike" dirty="0" smtClean="0">
                          <a:solidFill>
                            <a:srgbClr val="000000"/>
                          </a:solidFill>
                          <a:latin typeface="Arial" panose="020B0604020202020204"/>
                        </a:rPr>
                        <a:t>Acciones </a:t>
                      </a:r>
                      <a:endParaRPr lang="es-CO" sz="1800" b="0" i="0" u="none" strike="noStrike" dirty="0" smtClean="0">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r>
              <a:tr h="554037">
                <a:tc>
                  <a:txBody>
                    <a:bodyPr/>
                    <a:lstStyle/>
                    <a:p>
                      <a:pPr algn="l" fontAlgn="ctr"/>
                      <a:r>
                        <a:rPr lang="es-CO" sz="1800" b="0" i="0" u="none" strike="noStrike" dirty="0">
                          <a:solidFill>
                            <a:srgbClr val="000000"/>
                          </a:solidFill>
                          <a:latin typeface="Arial" panose="020B0604020202020204"/>
                        </a:rPr>
                        <a:t>Fecha de conformación</a:t>
                      </a:r>
                      <a:endParaRPr lang="es-CO" sz="1800" b="0" i="0" u="none" strike="noStrike" dirty="0">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99CCFF"/>
                    </a:solidFill>
                  </a:tcPr>
                </a:tc>
              </a:tr>
              <a:tr h="333583">
                <a:tc>
                  <a:txBody>
                    <a:bodyPr/>
                    <a:lstStyle/>
                    <a:p>
                      <a:pPr algn="l" fontAlgn="ctr"/>
                      <a:r>
                        <a:rPr lang="es-CO" sz="1800" b="0" i="0" u="none" strike="noStrike" dirty="0">
                          <a:solidFill>
                            <a:srgbClr val="000000"/>
                          </a:solidFill>
                          <a:latin typeface="Arial" panose="020B0604020202020204"/>
                        </a:rPr>
                        <a:t>Fecha de modificación</a:t>
                      </a:r>
                      <a:endParaRPr lang="es-CO" sz="1800" b="0" i="0" u="none" strike="noStrike" dirty="0">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a:noFill/>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99CCFF"/>
                    </a:solidFill>
                  </a:tcPr>
                </a:tc>
              </a:tr>
              <a:tr h="277019">
                <a:tc>
                  <a:txBody>
                    <a:bodyPr/>
                    <a:lstStyle/>
                    <a:p>
                      <a:pPr algn="l" fontAlgn="ctr"/>
                      <a:r>
                        <a:rPr lang="es-CO" sz="1800" b="0" i="0" u="none" strike="noStrike" dirty="0">
                          <a:solidFill>
                            <a:srgbClr val="000000"/>
                          </a:solidFill>
                          <a:latin typeface="Arial" panose="020B0604020202020204"/>
                        </a:rPr>
                        <a:t>Vigencia </a:t>
                      </a:r>
                      <a:endParaRPr lang="es-CO" sz="1800" b="0" i="0" u="none" strike="noStrike" dirty="0">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a:noFill/>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99CCFF"/>
                    </a:solidFill>
                  </a:tcPr>
                </a:tc>
              </a:tr>
              <a:tr h="298469">
                <a:tc>
                  <a:txBody>
                    <a:bodyPr/>
                    <a:lstStyle/>
                    <a:p>
                      <a:pPr algn="l" fontAlgn="ctr"/>
                      <a:r>
                        <a:rPr lang="es-CO" sz="1800" b="0" i="0" u="none" strike="noStrike" dirty="0">
                          <a:solidFill>
                            <a:srgbClr val="000000"/>
                          </a:solidFill>
                          <a:latin typeface="Arial" panose="020B0604020202020204"/>
                        </a:rPr>
                        <a:t>Sistema de trabajo</a:t>
                      </a:r>
                      <a:endParaRPr lang="es-CO" sz="1800" b="0" i="0" u="none" strike="noStrike" dirty="0">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a:noFill/>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solidFill>
                      <a:srgbClr val="99CCFF"/>
                    </a:solidFill>
                  </a:tcPr>
                </a:tc>
              </a:tr>
              <a:tr h="554037">
                <a:tc>
                  <a:txBody>
                    <a:bodyPr/>
                    <a:lstStyle/>
                    <a:p>
                      <a:pPr algn="l" fontAlgn="ctr"/>
                      <a:r>
                        <a:rPr lang="es-CO" sz="1800" b="0" i="0" u="none" strike="noStrike" dirty="0">
                          <a:solidFill>
                            <a:srgbClr val="000000"/>
                          </a:solidFill>
                          <a:latin typeface="Arial" panose="020B0604020202020204"/>
                        </a:rPr>
                        <a:t>Frecuencia de reuniones</a:t>
                      </a:r>
                      <a:endParaRPr lang="es-CO" sz="1800" b="0" i="0" u="none" strike="noStrike" dirty="0">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a:noFill/>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5" name="15 Rectángulo"/>
          <p:cNvSpPr/>
          <p:nvPr/>
        </p:nvSpPr>
        <p:spPr>
          <a:xfrm>
            <a:off x="9253508" y="1419746"/>
            <a:ext cx="2304256" cy="83099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marL="90805" lvl="1" eaLnBrk="0" hangingPunct="0">
              <a:spcBef>
                <a:spcPct val="10000"/>
              </a:spcBef>
              <a:defRPr/>
            </a:pPr>
            <a:r>
              <a:rPr lang="es-CO" sz="2400" b="1" dirty="0" smtClean="0">
                <a:solidFill>
                  <a:prstClr val="black"/>
                </a:solidFill>
                <a:latin typeface="Arial Narrow" pitchFamily="34" charset="0"/>
                <a:cs typeface="Tahoma" panose="020B0604030504040204" pitchFamily="34" charset="0"/>
              </a:rPr>
              <a:t>COMPONENTE PEDAGÓGICO</a:t>
            </a:r>
            <a:endParaRPr lang="es-CO" sz="2400" b="1" dirty="0">
              <a:solidFill>
                <a:prstClr val="black"/>
              </a:solidFill>
              <a:latin typeface="Arial Narrow" pitchFamily="34" charset="0"/>
              <a:cs typeface="Tahoma" panose="020B0604030504040204" pitchFamily="34" charset="0"/>
            </a:endParaRPr>
          </a:p>
        </p:txBody>
      </p:sp>
      <p:sp>
        <p:nvSpPr>
          <p:cNvPr id="6" name="110 Rectángulo"/>
          <p:cNvSpPr/>
          <p:nvPr/>
        </p:nvSpPr>
        <p:spPr>
          <a:xfrm>
            <a:off x="755576" y="2132856"/>
            <a:ext cx="8208912" cy="3108543"/>
          </a:xfrm>
          <a:prstGeom prst="rect">
            <a:avLst/>
          </a:prstGeom>
        </p:spPr>
        <p:txBody>
          <a:bodyPr wrap="square">
            <a:spAutoFit/>
          </a:bodyPr>
          <a:lstStyle/>
          <a:p>
            <a:pPr marL="514350" indent="-514350">
              <a:buFont typeface="+mj-lt"/>
              <a:buAutoNum type="arabicPeriod"/>
            </a:pPr>
            <a:r>
              <a:rPr lang="es-CO" sz="2800" dirty="0" smtClean="0">
                <a:latin typeface="Arial" panose="020B0604020202020204" pitchFamily="34" charset="0"/>
                <a:cs typeface="Arial" panose="020B0604020202020204" pitchFamily="34" charset="0"/>
                <a:hlinkClick r:id="rId2" action="ppaction://hlinksldjump"/>
              </a:rPr>
              <a:t>Modelo pedagógico institucional </a:t>
            </a:r>
            <a:endParaRPr lang="es-CO" sz="2800" dirty="0" smtClean="0">
              <a:latin typeface="Arial" panose="020B0604020202020204" pitchFamily="34" charset="0"/>
              <a:cs typeface="Arial" panose="020B0604020202020204" pitchFamily="34" charset="0"/>
            </a:endParaRPr>
          </a:p>
          <a:p>
            <a:pPr marL="514350" indent="-514350">
              <a:buFont typeface="+mj-lt"/>
              <a:buAutoNum type="arabicPeriod"/>
            </a:pPr>
            <a:r>
              <a:rPr lang="es-CO" sz="2800" dirty="0" smtClean="0">
                <a:latin typeface="Arial" panose="020B0604020202020204" pitchFamily="34" charset="0"/>
                <a:cs typeface="Arial" panose="020B0604020202020204" pitchFamily="34" charset="0"/>
                <a:hlinkClick r:id="rId3" action="ppaction://hlinksldjump"/>
              </a:rPr>
              <a:t>Propuesta pedagógica </a:t>
            </a:r>
            <a:endParaRPr lang="es-CO" sz="2800" dirty="0" smtClean="0">
              <a:latin typeface="Arial" panose="020B0604020202020204" pitchFamily="34" charset="0"/>
              <a:cs typeface="Arial" panose="020B0604020202020204" pitchFamily="34" charset="0"/>
            </a:endParaRPr>
          </a:p>
          <a:p>
            <a:pPr marL="514350" indent="-514350">
              <a:buFont typeface="+mj-lt"/>
              <a:buAutoNum type="arabicPeriod"/>
            </a:pPr>
            <a:r>
              <a:rPr lang="es-CO" sz="2800" dirty="0" smtClean="0">
                <a:latin typeface="Arial" panose="020B0604020202020204" pitchFamily="34" charset="0"/>
                <a:cs typeface="Arial" panose="020B0604020202020204" pitchFamily="34" charset="0"/>
                <a:hlinkClick r:id="rId4" action="ppaction://hlinksldjump"/>
              </a:rPr>
              <a:t>Sistema de evaluación del EE </a:t>
            </a:r>
            <a:endParaRPr lang="es-CO" sz="2800" dirty="0" smtClean="0">
              <a:latin typeface="Arial" panose="020B0604020202020204" pitchFamily="34" charset="0"/>
              <a:cs typeface="Arial" panose="020B0604020202020204" pitchFamily="34" charset="0"/>
            </a:endParaRPr>
          </a:p>
          <a:p>
            <a:pPr marL="514350" indent="-514350">
              <a:buFont typeface="+mj-lt"/>
              <a:buAutoNum type="arabicPeriod"/>
            </a:pPr>
            <a:r>
              <a:rPr lang="es-CO" sz="2800" dirty="0" smtClean="0">
                <a:latin typeface="Arial" panose="020B0604020202020204" pitchFamily="34" charset="0"/>
                <a:cs typeface="Arial" panose="020B0604020202020204" pitchFamily="34" charset="0"/>
                <a:hlinkClick r:id="rId5" action="ppaction://hlinksldjump"/>
              </a:rPr>
              <a:t>Modelos educativos </a:t>
            </a:r>
            <a:endParaRPr lang="es-CO" sz="2800" dirty="0" smtClean="0">
              <a:latin typeface="Arial" panose="020B0604020202020204" pitchFamily="34" charset="0"/>
              <a:cs typeface="Arial" panose="020B0604020202020204" pitchFamily="34" charset="0"/>
            </a:endParaRPr>
          </a:p>
          <a:p>
            <a:pPr marL="514350" indent="-514350">
              <a:buFont typeface="+mj-lt"/>
              <a:buAutoNum type="arabicPeriod"/>
            </a:pPr>
            <a:r>
              <a:rPr lang="es-CO" sz="2800" dirty="0" smtClean="0">
                <a:latin typeface="Arial" panose="020B0604020202020204" pitchFamily="34" charset="0"/>
                <a:cs typeface="Arial" panose="020B0604020202020204" pitchFamily="34" charset="0"/>
                <a:hlinkClick r:id="rId6" action="ppaction://hlinksldjump"/>
              </a:rPr>
              <a:t>Cruces de áreas para el plan de estudios </a:t>
            </a:r>
            <a:endParaRPr lang="es-CO" sz="2800" dirty="0" smtClean="0">
              <a:latin typeface="Arial" panose="020B0604020202020204" pitchFamily="34" charset="0"/>
              <a:cs typeface="Arial" panose="020B0604020202020204" pitchFamily="34" charset="0"/>
            </a:endParaRPr>
          </a:p>
          <a:p>
            <a:endParaRPr lang="es-CO" sz="2800" dirty="0" smtClean="0">
              <a:latin typeface="Arial" panose="020B0604020202020204" pitchFamily="34" charset="0"/>
              <a:cs typeface="Arial" panose="020B0604020202020204" pitchFamily="34" charset="0"/>
            </a:endParaRPr>
          </a:p>
          <a:p>
            <a:r>
              <a:rPr lang="es-CO" sz="2800" dirty="0" smtClean="0">
                <a:latin typeface="Arial" panose="020B0604020202020204" pitchFamily="34" charset="0"/>
                <a:cs typeface="Arial" panose="020B0604020202020204" pitchFamily="34" charset="0"/>
              </a:rPr>
              <a:t>    </a:t>
            </a:r>
            <a:endParaRPr lang="es-CO" sz="2800" dirty="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5" name="15 Rectángulo"/>
          <p:cNvSpPr/>
          <p:nvPr/>
        </p:nvSpPr>
        <p:spPr>
          <a:xfrm>
            <a:off x="9279265" y="1561414"/>
            <a:ext cx="2304256" cy="83099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marL="90805" lvl="1" eaLnBrk="0" hangingPunct="0">
              <a:spcBef>
                <a:spcPct val="10000"/>
              </a:spcBef>
              <a:defRPr/>
            </a:pPr>
            <a:r>
              <a:rPr lang="es-CO" sz="2400" b="1" dirty="0" smtClean="0">
                <a:solidFill>
                  <a:prstClr val="black"/>
                </a:solidFill>
                <a:latin typeface="Arial Narrow" pitchFamily="34" charset="0"/>
                <a:cs typeface="Tahoma" panose="020B0604030504040204" pitchFamily="34" charset="0"/>
              </a:rPr>
              <a:t>COMPONENTE PEDAGÓGICO</a:t>
            </a:r>
            <a:endParaRPr lang="es-CO" sz="2400" b="1" dirty="0">
              <a:solidFill>
                <a:prstClr val="black"/>
              </a:solidFill>
              <a:latin typeface="Arial Narrow" pitchFamily="34" charset="0"/>
              <a:cs typeface="Tahoma" panose="020B0604030504040204" pitchFamily="34" charset="0"/>
            </a:endParaRPr>
          </a:p>
        </p:txBody>
      </p:sp>
      <p:sp>
        <p:nvSpPr>
          <p:cNvPr id="6" name="110 Rectángulo"/>
          <p:cNvSpPr/>
          <p:nvPr/>
        </p:nvSpPr>
        <p:spPr>
          <a:xfrm>
            <a:off x="395536" y="1628800"/>
            <a:ext cx="8208912" cy="954107"/>
          </a:xfrm>
          <a:prstGeom prst="rect">
            <a:avLst/>
          </a:prstGeom>
        </p:spPr>
        <p:txBody>
          <a:bodyPr wrap="square">
            <a:spAutoFit/>
          </a:bodyPr>
          <a:lstStyle/>
          <a:p>
            <a:pPr marL="514350" indent="-514350">
              <a:buFont typeface="+mj-lt"/>
              <a:buAutoNum type="arabicPeriod"/>
            </a:pPr>
            <a:r>
              <a:rPr lang="es-CO" sz="2800" dirty="0" smtClean="0">
                <a:latin typeface="Arial" panose="020B0604020202020204" pitchFamily="34" charset="0"/>
                <a:cs typeface="Arial" panose="020B0604020202020204" pitchFamily="34" charset="0"/>
              </a:rPr>
              <a:t>Modelo pedagógico institucional </a:t>
            </a:r>
            <a:endParaRPr lang="es-CO" sz="2800" dirty="0" smtClean="0">
              <a:latin typeface="Arial" panose="020B0604020202020204" pitchFamily="34" charset="0"/>
              <a:cs typeface="Arial" panose="020B0604020202020204" pitchFamily="34" charset="0"/>
            </a:endParaRPr>
          </a:p>
          <a:p>
            <a:r>
              <a:rPr lang="es-CO" sz="2800" dirty="0" smtClean="0">
                <a:latin typeface="Arial" panose="020B0604020202020204" pitchFamily="34" charset="0"/>
                <a:cs typeface="Arial" panose="020B0604020202020204" pitchFamily="34" charset="0"/>
              </a:rPr>
              <a:t>    </a:t>
            </a:r>
            <a:endParaRPr lang="es-CO" sz="2800" dirty="0" smtClean="0">
              <a:latin typeface="Arial" panose="020B0604020202020204" pitchFamily="34" charset="0"/>
              <a:cs typeface="Arial" panose="020B0604020202020204" pitchFamily="34" charset="0"/>
            </a:endParaRPr>
          </a:p>
        </p:txBody>
      </p:sp>
      <p:graphicFrame>
        <p:nvGraphicFramePr>
          <p:cNvPr id="7" name="4 Tabla"/>
          <p:cNvGraphicFramePr>
            <a:graphicFrameLocks noGrp="1"/>
          </p:cNvGraphicFramePr>
          <p:nvPr/>
        </p:nvGraphicFramePr>
        <p:xfrm>
          <a:off x="899592" y="2423160"/>
          <a:ext cx="7488832" cy="2734033"/>
        </p:xfrm>
        <a:graphic>
          <a:graphicData uri="http://schemas.openxmlformats.org/drawingml/2006/table">
            <a:tbl>
              <a:tblPr>
                <a:tableStyleId>{69C7853C-536D-4A76-A0AE-DD22124D55A5}</a:tableStyleId>
              </a:tblPr>
              <a:tblGrid>
                <a:gridCol w="3744416"/>
                <a:gridCol w="3744416"/>
              </a:tblGrid>
              <a:tr h="1063235">
                <a:tc>
                  <a:txBody>
                    <a:bodyPr/>
                    <a:lstStyle/>
                    <a:p>
                      <a:pPr algn="l"/>
                      <a:r>
                        <a:rPr lang="es-CO" b="1" dirty="0"/>
                        <a:t>Tipo de modelo pedagógico institucional</a:t>
                      </a:r>
                      <a:endParaRPr lang="es-CO" b="1" dirty="0"/>
                    </a:p>
                  </a:txBody>
                  <a:tcPr anchor="ctr"/>
                </a:tc>
                <a:tc>
                  <a:txBody>
                    <a:bodyPr/>
                    <a:lstStyle/>
                    <a:p>
                      <a:pPr algn="l"/>
                      <a:endParaRPr lang="es-CO" b="1" dirty="0"/>
                    </a:p>
                  </a:txBody>
                  <a:tcPr anchor="ctr"/>
                </a:tc>
              </a:tr>
              <a:tr h="607563">
                <a:tc>
                  <a:txBody>
                    <a:bodyPr/>
                    <a:lstStyle/>
                    <a:p>
                      <a:pPr algn="l"/>
                      <a:r>
                        <a:rPr lang="es-CO" b="1" dirty="0"/>
                        <a:t>Cuál?</a:t>
                      </a:r>
                      <a:endParaRPr lang="es-CO" b="1" dirty="0"/>
                    </a:p>
                  </a:txBody>
                  <a:tcPr anchor="ctr"/>
                </a:tc>
                <a:tc>
                  <a:txBody>
                    <a:bodyPr/>
                    <a:lstStyle/>
                    <a:p>
                      <a:pPr algn="l"/>
                      <a:endParaRPr lang="es-CO" b="1" dirty="0"/>
                    </a:p>
                  </a:txBody>
                  <a:tcPr anchor="ctr"/>
                </a:tc>
              </a:tr>
              <a:tr h="1063235">
                <a:tc>
                  <a:txBody>
                    <a:bodyPr/>
                    <a:lstStyle/>
                    <a:p>
                      <a:pPr algn="l"/>
                      <a:r>
                        <a:rPr lang="es-CO" b="1" dirty="0"/>
                        <a:t>Marco de referencia del modelo pedagógico</a:t>
                      </a:r>
                      <a:endParaRPr lang="es-CO" b="1" dirty="0"/>
                    </a:p>
                  </a:txBody>
                  <a:tcPr anchor="ctr"/>
                </a:tc>
                <a:tc>
                  <a:txBody>
                    <a:bodyPr/>
                    <a:lstStyle/>
                    <a:p>
                      <a:pPr algn="l"/>
                      <a:endParaRPr lang="es-CO" b="1" dirty="0"/>
                    </a:p>
                  </a:txBody>
                  <a:tcPr anchor="ct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9 Rectángulo"/>
          <p:cNvSpPr/>
          <p:nvPr/>
        </p:nvSpPr>
        <p:spPr>
          <a:xfrm>
            <a:off x="387257" y="438008"/>
            <a:ext cx="2000839" cy="584775"/>
          </a:xfrm>
          <a:prstGeom prst="rect">
            <a:avLst/>
          </a:prstGeom>
          <a:solidFill>
            <a:schemeClr val="accent6">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marL="90805" lvl="1" eaLnBrk="0" hangingPunct="0">
              <a:spcBef>
                <a:spcPct val="10000"/>
              </a:spcBef>
              <a:defRPr/>
            </a:pPr>
            <a:r>
              <a:rPr lang="es-CO" sz="1600" b="1" dirty="0" smtClean="0">
                <a:solidFill>
                  <a:prstClr val="black"/>
                </a:solidFill>
                <a:latin typeface="Arial Narrow" pitchFamily="34" charset="0"/>
                <a:cs typeface="Tahoma" panose="020B0604030504040204" pitchFamily="34" charset="0"/>
              </a:rPr>
              <a:t>COMPONENTE PEDAGÓGICO</a:t>
            </a:r>
            <a:endParaRPr lang="es-CO" sz="1600" b="1" dirty="0">
              <a:solidFill>
                <a:prstClr val="black"/>
              </a:solidFill>
              <a:latin typeface="Arial Narrow" pitchFamily="34" charset="0"/>
              <a:cs typeface="Tahoma" panose="020B0604030504040204" pitchFamily="34" charset="0"/>
            </a:endParaRPr>
          </a:p>
        </p:txBody>
      </p:sp>
      <p:sp>
        <p:nvSpPr>
          <p:cNvPr id="6" name="11 Rectángulo"/>
          <p:cNvSpPr/>
          <p:nvPr/>
        </p:nvSpPr>
        <p:spPr>
          <a:xfrm>
            <a:off x="3637601" y="0"/>
            <a:ext cx="3695242" cy="461665"/>
          </a:xfrm>
          <a:prstGeom prst="rect">
            <a:avLst/>
          </a:prstGeom>
        </p:spPr>
        <p:txBody>
          <a:bodyPr wrap="none">
            <a:spAutoFit/>
          </a:bodyPr>
          <a:lstStyle/>
          <a:p>
            <a:pPr marL="514350" indent="-514350"/>
            <a:r>
              <a:rPr lang="es-CO" sz="2400" dirty="0" smtClean="0">
                <a:latin typeface="Arial" panose="020B0604020202020204" pitchFamily="34" charset="0"/>
                <a:cs typeface="Arial" panose="020B0604020202020204" pitchFamily="34" charset="0"/>
              </a:rPr>
              <a:t>2. Propuesta pedagógica </a:t>
            </a:r>
            <a:endParaRPr lang="es-CO" sz="2400" dirty="0" smtClean="0">
              <a:latin typeface="Arial" panose="020B0604020202020204" pitchFamily="34" charset="0"/>
              <a:cs typeface="Arial" panose="020B0604020202020204" pitchFamily="34" charset="0"/>
            </a:endParaRPr>
          </a:p>
        </p:txBody>
      </p:sp>
      <p:sp>
        <p:nvSpPr>
          <p:cNvPr id="7" name="13 Rectángulo"/>
          <p:cNvSpPr/>
          <p:nvPr/>
        </p:nvSpPr>
        <p:spPr>
          <a:xfrm>
            <a:off x="168889" y="1392109"/>
            <a:ext cx="3211135" cy="369332"/>
          </a:xfrm>
          <a:prstGeom prst="rect">
            <a:avLst/>
          </a:prstGeom>
          <a:solidFill>
            <a:schemeClr val="accent6"/>
          </a:solidFill>
        </p:spPr>
        <p:style>
          <a:lnRef idx="2">
            <a:schemeClr val="accent3">
              <a:shade val="50000"/>
            </a:schemeClr>
          </a:lnRef>
          <a:fillRef idx="1">
            <a:schemeClr val="accent3"/>
          </a:fillRef>
          <a:effectRef idx="0">
            <a:schemeClr val="accent3"/>
          </a:effectRef>
          <a:fontRef idx="minor">
            <a:schemeClr val="lt1"/>
          </a:fontRef>
        </p:style>
        <p:txBody>
          <a:bodyPr wrap="none">
            <a:spAutoFit/>
          </a:bodyPr>
          <a:lstStyle/>
          <a:p>
            <a:pPr marL="514350" indent="-514350"/>
            <a:r>
              <a:rPr lang="es-CO" dirty="0" smtClean="0">
                <a:latin typeface="Arial" panose="020B0604020202020204" pitchFamily="34" charset="0"/>
                <a:cs typeface="Arial" panose="020B0604020202020204" pitchFamily="34" charset="0"/>
              </a:rPr>
              <a:t>2.1. Estrategia de Enseñanza</a:t>
            </a:r>
            <a:endParaRPr lang="es-CO" dirty="0" smtClean="0">
              <a:latin typeface="Arial" panose="020B0604020202020204" pitchFamily="34" charset="0"/>
              <a:cs typeface="Arial" panose="020B0604020202020204" pitchFamily="34" charset="0"/>
            </a:endParaRPr>
          </a:p>
        </p:txBody>
      </p:sp>
      <p:sp>
        <p:nvSpPr>
          <p:cNvPr id="8" name="14 Rectángulo"/>
          <p:cNvSpPr/>
          <p:nvPr/>
        </p:nvSpPr>
        <p:spPr>
          <a:xfrm>
            <a:off x="8815057" y="361064"/>
            <a:ext cx="3185487" cy="369332"/>
          </a:xfrm>
          <a:prstGeom prst="rect">
            <a:avLst/>
          </a:prstGeom>
          <a:solidFill>
            <a:srgbClr val="9BBB59"/>
          </a:solidFill>
          <a:ln w="25400" cap="flat" cmpd="sng" algn="ctr">
            <a:solidFill>
              <a:srgbClr val="9BBB59">
                <a:shade val="50000"/>
              </a:srgbClr>
            </a:solidFill>
            <a:prstDash val="solid"/>
          </a:ln>
          <a:effectLst/>
        </p:spPr>
        <p:txBody>
          <a:bodyPr wrap="none">
            <a:spAutoFit/>
          </a:bodyPr>
          <a:lstStyle/>
          <a:p>
            <a:pPr marL="514350" marR="0" lvl="0" indent="-514350" defTabSz="914400" eaLnBrk="1" fontAlgn="auto" latinLnBrk="0" hangingPunct="1">
              <a:lnSpc>
                <a:spcPct val="100000"/>
              </a:lnSpc>
              <a:spcBef>
                <a:spcPts val="0"/>
              </a:spcBef>
              <a:spcAft>
                <a:spcPts val="0"/>
              </a:spcAft>
              <a:buClrTx/>
              <a:buSzTx/>
              <a:buFontTx/>
              <a:buNone/>
              <a:defRPr/>
            </a:pPr>
            <a:r>
              <a:rPr kumimoji="0" lang="es-CO" sz="1800" b="0" i="0" u="none" strike="noStrike" kern="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2.1. Estrategia de Evaluación</a:t>
            </a:r>
            <a:endParaRPr kumimoji="0" lang="es-CO" sz="1800" b="0" i="0" u="none" strike="noStrike" kern="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9" name="3 Tabla"/>
          <p:cNvGraphicFramePr>
            <a:graphicFrameLocks noGrp="1"/>
          </p:cNvGraphicFramePr>
          <p:nvPr/>
        </p:nvGraphicFramePr>
        <p:xfrm>
          <a:off x="659904" y="1984945"/>
          <a:ext cx="1728192" cy="3801014"/>
        </p:xfrm>
        <a:graphic>
          <a:graphicData uri="http://schemas.openxmlformats.org/drawingml/2006/table">
            <a:tbl>
              <a:tblPr/>
              <a:tblGrid>
                <a:gridCol w="1728192"/>
              </a:tblGrid>
              <a:tr h="967936">
                <a:tc>
                  <a:txBody>
                    <a:bodyPr/>
                    <a:lstStyle/>
                    <a:p>
                      <a:pPr algn="l"/>
                      <a:r>
                        <a:rPr lang="es-CO" sz="1500" dirty="0" smtClean="0"/>
                        <a:t>Área: </a:t>
                      </a:r>
                      <a:endParaRPr lang="es-CO" sz="1500" dirty="0"/>
                    </a:p>
                  </a:txBody>
                  <a:tcPr marL="78154" marR="78154" marT="39077" marB="39077" anchor="ctr">
                    <a:lnL>
                      <a:noFill/>
                    </a:lnL>
                    <a:lnR>
                      <a:noFill/>
                    </a:lnR>
                    <a:lnT>
                      <a:noFill/>
                    </a:lnT>
                    <a:lnB>
                      <a:noFill/>
                    </a:lnB>
                  </a:tcPr>
                </a:tc>
              </a:tr>
              <a:tr h="302237">
                <a:tc>
                  <a:txBody>
                    <a:bodyPr/>
                    <a:lstStyle/>
                    <a:p>
                      <a:pPr algn="l"/>
                      <a:r>
                        <a:rPr lang="es-CO" sz="1500" dirty="0"/>
                        <a:t>Rango grados</a:t>
                      </a:r>
                      <a:endParaRPr lang="es-CO" sz="1500" dirty="0"/>
                    </a:p>
                  </a:txBody>
                  <a:tcPr marL="78154" marR="78154" marT="39077" marB="39077" anchor="ctr">
                    <a:lnL>
                      <a:noFill/>
                    </a:lnL>
                    <a:lnR>
                      <a:noFill/>
                    </a:lnR>
                    <a:lnT>
                      <a:noFill/>
                    </a:lnT>
                    <a:lnB>
                      <a:noFill/>
                    </a:lnB>
                  </a:tcPr>
                </a:tc>
              </a:tr>
              <a:tr h="528916">
                <a:tc>
                  <a:txBody>
                    <a:bodyPr/>
                    <a:lstStyle/>
                    <a:p>
                      <a:pPr algn="l"/>
                      <a:r>
                        <a:rPr lang="es-CO" sz="1500" dirty="0"/>
                        <a:t>Estrategia de enseñanza</a:t>
                      </a:r>
                      <a:endParaRPr lang="es-CO" sz="1500" dirty="0"/>
                    </a:p>
                  </a:txBody>
                  <a:tcPr marL="78154" marR="78154" marT="39077" marB="39077" anchor="ctr">
                    <a:lnL>
                      <a:noFill/>
                    </a:lnL>
                    <a:lnR>
                      <a:noFill/>
                    </a:lnR>
                    <a:lnT>
                      <a:noFill/>
                    </a:lnT>
                    <a:lnB>
                      <a:noFill/>
                    </a:lnB>
                  </a:tcPr>
                </a:tc>
              </a:tr>
              <a:tr h="302237">
                <a:tc>
                  <a:txBody>
                    <a:bodyPr/>
                    <a:lstStyle/>
                    <a:p>
                      <a:pPr algn="l"/>
                      <a:r>
                        <a:rPr lang="es-CO" sz="1500" dirty="0"/>
                        <a:t>Otro Cual?</a:t>
                      </a:r>
                      <a:endParaRPr lang="es-CO" sz="1500" dirty="0"/>
                    </a:p>
                  </a:txBody>
                  <a:tcPr marL="78154" marR="78154" marT="39077" marB="39077" anchor="ctr">
                    <a:lnL>
                      <a:noFill/>
                    </a:lnL>
                    <a:lnR>
                      <a:noFill/>
                    </a:lnR>
                    <a:lnT>
                      <a:noFill/>
                    </a:lnT>
                    <a:lnB>
                      <a:noFill/>
                    </a:lnB>
                  </a:tcPr>
                </a:tc>
              </a:tr>
              <a:tr h="528916">
                <a:tc>
                  <a:txBody>
                    <a:bodyPr/>
                    <a:lstStyle/>
                    <a:p>
                      <a:pPr algn="l"/>
                      <a:r>
                        <a:rPr lang="es-CO" sz="1500" dirty="0" smtClean="0"/>
                        <a:t>Recursos y medios EE</a:t>
                      </a:r>
                      <a:endParaRPr lang="es-CO" sz="1500" dirty="0"/>
                    </a:p>
                  </a:txBody>
                  <a:tcPr marL="78154" marR="78154" marT="39077" marB="39077" anchor="ctr">
                    <a:lnL>
                      <a:noFill/>
                    </a:lnL>
                    <a:lnR>
                      <a:noFill/>
                    </a:lnR>
                    <a:lnT>
                      <a:noFill/>
                    </a:lnT>
                    <a:lnB>
                      <a:noFill/>
                    </a:lnB>
                  </a:tcPr>
                </a:tc>
              </a:tr>
              <a:tr h="302237">
                <a:tc>
                  <a:txBody>
                    <a:bodyPr/>
                    <a:lstStyle/>
                    <a:p>
                      <a:pPr algn="l"/>
                      <a:r>
                        <a:rPr lang="es-CO" sz="1500" dirty="0" smtClean="0"/>
                        <a:t>Otro Cual?</a:t>
                      </a:r>
                      <a:endParaRPr lang="es-CO" sz="1500" dirty="0"/>
                    </a:p>
                  </a:txBody>
                  <a:tcPr marL="78154" marR="78154" marT="39077" marB="39077" anchor="ctr">
                    <a:lnL>
                      <a:noFill/>
                    </a:lnL>
                    <a:lnR>
                      <a:noFill/>
                    </a:lnR>
                    <a:lnT>
                      <a:noFill/>
                    </a:lnT>
                    <a:lnB>
                      <a:noFill/>
                    </a:lnB>
                  </a:tcPr>
                </a:tc>
              </a:tr>
              <a:tr h="528916">
                <a:tc>
                  <a:txBody>
                    <a:bodyPr/>
                    <a:lstStyle/>
                    <a:p>
                      <a:pPr algn="l"/>
                      <a:r>
                        <a:rPr lang="es-CO" sz="1500" smtClean="0"/>
                        <a:t>Recursos y medios MEN</a:t>
                      </a:r>
                      <a:endParaRPr lang="es-CO" sz="1500" dirty="0"/>
                    </a:p>
                  </a:txBody>
                  <a:tcPr marL="78154" marR="78154" marT="39077" marB="39077" anchor="ctr">
                    <a:lnL>
                      <a:noFill/>
                    </a:lnL>
                    <a:lnR>
                      <a:noFill/>
                    </a:lnR>
                    <a:lnT>
                      <a:noFill/>
                    </a:lnT>
                    <a:lnB>
                      <a:noFill/>
                    </a:lnB>
                  </a:tcPr>
                </a:tc>
              </a:tr>
              <a:tr h="302237">
                <a:tc>
                  <a:txBody>
                    <a:bodyPr/>
                    <a:lstStyle/>
                    <a:p>
                      <a:pPr algn="l"/>
                      <a:r>
                        <a:rPr lang="es-CO" sz="1500" dirty="0" smtClean="0"/>
                        <a:t>Otro Cual?</a:t>
                      </a:r>
                      <a:endParaRPr lang="es-CO" sz="1500" dirty="0"/>
                    </a:p>
                  </a:txBody>
                  <a:tcPr marL="78154" marR="78154" marT="39077" marB="39077" anchor="ctr">
                    <a:lnL>
                      <a:noFill/>
                    </a:lnL>
                    <a:lnR>
                      <a:noFill/>
                    </a:lnR>
                    <a:lnT>
                      <a:noFill/>
                    </a:lnT>
                    <a:lnB>
                      <a:noFill/>
                    </a:lnB>
                  </a:tcPr>
                </a:tc>
              </a:tr>
            </a:tbl>
          </a:graphicData>
        </a:graphic>
      </p:graphicFrame>
      <p:sp>
        <p:nvSpPr>
          <p:cNvPr id="16" name="10 CuadroTexto"/>
          <p:cNvSpPr txBox="1"/>
          <p:nvPr/>
        </p:nvSpPr>
        <p:spPr>
          <a:xfrm>
            <a:off x="-25744" y="5785959"/>
            <a:ext cx="3600400" cy="646331"/>
          </a:xfrm>
          <a:prstGeom prst="rect">
            <a:avLst/>
          </a:prstGeom>
          <a:solidFill>
            <a:srgbClr val="C0504D"/>
          </a:solidFill>
          <a:ln w="25400" cap="flat" cmpd="sng" algn="ctr">
            <a:solidFill>
              <a:srgbClr val="C0504D">
                <a:shade val="50000"/>
              </a:srgbClr>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s-CO" sz="1800" b="0" i="0" u="none" strike="noStrike" kern="0" cap="none" spc="0" normalizeH="0" baseline="0" noProof="0" dirty="0" smtClean="0">
                <a:ln>
                  <a:noFill/>
                </a:ln>
                <a:solidFill>
                  <a:prstClr val="white"/>
                </a:solidFill>
                <a:effectLst/>
                <a:uLnTx/>
                <a:uFillTx/>
                <a:latin typeface="Calibri" panose="020F0502020204030204"/>
                <a:ea typeface="+mn-ea"/>
                <a:cs typeface="+mn-cs"/>
              </a:rPr>
              <a:t>AREAS OBLIGATORIAS Y FUNDAMENTALES</a:t>
            </a:r>
            <a:endParaRPr kumimoji="0" lang="es-CO" sz="18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Tree>
    <p:controls/>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5" name="9 Rectángulo"/>
          <p:cNvSpPr/>
          <p:nvPr/>
        </p:nvSpPr>
        <p:spPr>
          <a:xfrm>
            <a:off x="90152" y="1197735"/>
            <a:ext cx="1547664" cy="584775"/>
          </a:xfrm>
          <a:prstGeom prst="rect">
            <a:avLst/>
          </a:prstGeom>
          <a:solidFill>
            <a:srgbClr val="9BBB59"/>
          </a:solidFill>
          <a:ln w="25400" cap="flat" cmpd="sng" algn="ctr">
            <a:solidFill>
              <a:srgbClr val="9BBB59">
                <a:shade val="50000"/>
              </a:srgbClr>
            </a:solidFill>
            <a:prstDash val="solid"/>
          </a:ln>
          <a:effectLst/>
        </p:spPr>
        <p:txBody>
          <a:bodyPr wrap="square">
            <a:spAutoFit/>
          </a:bodyPr>
          <a:lstStyle/>
          <a:p>
            <a:pPr marL="90805" marR="0" lvl="1" indent="0" defTabSz="914400" eaLnBrk="0" fontAlgn="auto" latinLnBrk="0" hangingPunct="0">
              <a:lnSpc>
                <a:spcPct val="100000"/>
              </a:lnSpc>
              <a:spcBef>
                <a:spcPct val="10000"/>
              </a:spcBef>
              <a:spcAft>
                <a:spcPts val="0"/>
              </a:spcAft>
              <a:buClrTx/>
              <a:buSzTx/>
              <a:buFontTx/>
              <a:buNone/>
              <a:defRPr/>
            </a:pPr>
            <a:r>
              <a:rPr kumimoji="0" lang="es-CO" sz="1600" b="1" i="0" u="none" strike="noStrike" kern="0" cap="none" spc="0" normalizeH="0" baseline="0" noProof="0" dirty="0" smtClean="0">
                <a:ln>
                  <a:noFill/>
                </a:ln>
                <a:solidFill>
                  <a:prstClr val="black"/>
                </a:solidFill>
                <a:effectLst/>
                <a:uLnTx/>
                <a:uFillTx/>
                <a:latin typeface="Arial Narrow" pitchFamily="34" charset="0"/>
                <a:ea typeface="+mn-ea"/>
                <a:cs typeface="Tahoma" panose="020B0604030504040204" pitchFamily="34" charset="0"/>
              </a:rPr>
              <a:t>COMPONENTE PEDAGÓGICO</a:t>
            </a:r>
            <a:endParaRPr kumimoji="0" lang="es-CO" sz="1600" b="1" i="0" u="none" strike="noStrike" kern="0" cap="none" spc="0" normalizeH="0" baseline="0" noProof="0" dirty="0">
              <a:ln>
                <a:noFill/>
              </a:ln>
              <a:solidFill>
                <a:prstClr val="black"/>
              </a:solidFill>
              <a:effectLst/>
              <a:uLnTx/>
              <a:uFillTx/>
              <a:latin typeface="Arial Narrow" pitchFamily="34" charset="0"/>
              <a:ea typeface="+mn-ea"/>
              <a:cs typeface="Tahoma" panose="020B0604030504040204" pitchFamily="34" charset="0"/>
            </a:endParaRPr>
          </a:p>
        </p:txBody>
      </p:sp>
      <p:sp>
        <p:nvSpPr>
          <p:cNvPr id="6" name="11 Rectángulo"/>
          <p:cNvSpPr/>
          <p:nvPr/>
        </p:nvSpPr>
        <p:spPr>
          <a:xfrm>
            <a:off x="2851991" y="1114329"/>
            <a:ext cx="4875053" cy="830997"/>
          </a:xfrm>
          <a:prstGeom prst="rect">
            <a:avLst/>
          </a:prstGeom>
        </p:spPr>
        <p:txBody>
          <a:bodyPr wrap="none">
            <a:spAutoFit/>
          </a:bodyPr>
          <a:lstStyle/>
          <a:p>
            <a:pPr marL="514350" indent="-514350"/>
            <a:r>
              <a:rPr lang="es-CO" sz="2400" dirty="0" smtClean="0">
                <a:solidFill>
                  <a:prstClr val="black"/>
                </a:solidFill>
                <a:latin typeface="Arial" panose="020B0604020202020204" pitchFamily="34" charset="0"/>
                <a:cs typeface="Arial" panose="020B0604020202020204" pitchFamily="34" charset="0"/>
              </a:rPr>
              <a:t>23. Sistema de evaluación del EE </a:t>
            </a:r>
            <a:endParaRPr lang="es-CO" sz="2400" dirty="0" smtClean="0">
              <a:solidFill>
                <a:prstClr val="black"/>
              </a:solidFill>
              <a:latin typeface="Arial" panose="020B0604020202020204" pitchFamily="34" charset="0"/>
              <a:cs typeface="Arial" panose="020B0604020202020204" pitchFamily="34" charset="0"/>
            </a:endParaRPr>
          </a:p>
          <a:p>
            <a:pPr marL="514350" indent="-514350"/>
            <a:endParaRPr lang="es-CO" sz="2400" dirty="0" smtClean="0">
              <a:solidFill>
                <a:prstClr val="black"/>
              </a:solidFill>
              <a:latin typeface="Arial" panose="020B0604020202020204" pitchFamily="34" charset="0"/>
              <a:cs typeface="Arial" panose="020B0604020202020204" pitchFamily="34" charset="0"/>
            </a:endParaRPr>
          </a:p>
        </p:txBody>
      </p:sp>
      <p:sp>
        <p:nvSpPr>
          <p:cNvPr id="7" name="15 Elipse">
            <a:hlinkClick r:id="rId2" action="ppaction://hlinksldjump"/>
          </p:cNvPr>
          <p:cNvSpPr/>
          <p:nvPr/>
        </p:nvSpPr>
        <p:spPr>
          <a:xfrm>
            <a:off x="11128483" y="1114329"/>
            <a:ext cx="720080" cy="548680"/>
          </a:xfrm>
          <a:prstGeom prst="ellipse">
            <a:avLst/>
          </a:prstGeom>
          <a:solidFill>
            <a:srgbClr val="C0504D"/>
          </a:solidFill>
          <a:ln w="25400" cap="flat" cmpd="sng" algn="ctr">
            <a:solidFill>
              <a:srgbClr val="C0504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s-CO" sz="1400" b="1" i="0" u="none" strike="noStrike" kern="0" cap="none" spc="0" normalizeH="0" baseline="0" noProof="0" dirty="0" smtClean="0">
                <a:ln>
                  <a:noFill/>
                </a:ln>
                <a:solidFill>
                  <a:prstClr val="black"/>
                </a:solidFill>
                <a:effectLst/>
                <a:uLnTx/>
                <a:uFillTx/>
                <a:latin typeface="Calibri" panose="020F0502020204030204"/>
                <a:ea typeface="+mn-ea"/>
                <a:cs typeface="+mn-cs"/>
              </a:rPr>
              <a:t>MP</a:t>
            </a:r>
            <a:endParaRPr kumimoji="0" lang="es-CO" sz="800" b="1" i="0" u="none" strike="noStrike" kern="0" cap="none" spc="0" normalizeH="0" baseline="0" noProof="0" dirty="0" smtClean="0">
              <a:ln>
                <a:noFill/>
              </a:ln>
              <a:solidFill>
                <a:prstClr val="black"/>
              </a:solidFill>
              <a:effectLst/>
              <a:uLnTx/>
              <a:uFillTx/>
              <a:latin typeface="Calibri" panose="020F0502020204030204"/>
              <a:ea typeface="+mn-ea"/>
              <a:cs typeface="+mn-cs"/>
            </a:endParaRPr>
          </a:p>
        </p:txBody>
      </p:sp>
      <p:graphicFrame>
        <p:nvGraphicFramePr>
          <p:cNvPr id="8" name="12 Tabla"/>
          <p:cNvGraphicFramePr>
            <a:graphicFrameLocks noGrp="1"/>
          </p:cNvGraphicFramePr>
          <p:nvPr/>
        </p:nvGraphicFramePr>
        <p:xfrm>
          <a:off x="1826623" y="1529827"/>
          <a:ext cx="8538754" cy="5204855"/>
        </p:xfrm>
        <a:graphic>
          <a:graphicData uri="http://schemas.openxmlformats.org/drawingml/2006/table">
            <a:tbl>
              <a:tblPr/>
              <a:tblGrid>
                <a:gridCol w="997246"/>
                <a:gridCol w="1088595"/>
                <a:gridCol w="997246"/>
                <a:gridCol w="997246"/>
                <a:gridCol w="1320246"/>
                <a:gridCol w="1459616"/>
                <a:gridCol w="1678559"/>
              </a:tblGrid>
              <a:tr h="297575">
                <a:tc gridSpan="7">
                  <a:txBody>
                    <a:bodyPr/>
                    <a:lstStyle/>
                    <a:p>
                      <a:pPr algn="ctr" fontAlgn="b"/>
                      <a:r>
                        <a:rPr lang="es-CO" sz="1400" b="1" i="0" u="none" strike="noStrike" dirty="0">
                          <a:solidFill>
                            <a:srgbClr val="000000"/>
                          </a:solidFill>
                          <a:latin typeface="Calibri" panose="020F0502020204030204"/>
                        </a:rPr>
                        <a:t>4.3 SISTEMA DE EVALUACIÓN DEL EE</a:t>
                      </a:r>
                      <a:endParaRPr lang="es-CO" sz="1400" b="1" i="0" u="none" strike="noStrike" dirty="0">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hMerge="1">
                  <a:tcPr/>
                </a:tc>
                <a:tc hMerge="1">
                  <a:tcPr/>
                </a:tc>
                <a:tc hMerge="1">
                  <a:tcPr/>
                </a:tc>
                <a:tc hMerge="1">
                  <a:tcPr/>
                </a:tc>
                <a:tc hMerge="1">
                  <a:tcPr/>
                </a:tc>
                <a:tc hMerge="1">
                  <a:tcPr/>
                </a:tc>
              </a:tr>
              <a:tr h="1011757">
                <a:tc>
                  <a:txBody>
                    <a:bodyPr/>
                    <a:lstStyle/>
                    <a:p>
                      <a:pPr algn="ctr" fontAlgn="ctr"/>
                      <a:r>
                        <a:rPr lang="es-CO" sz="1400" b="1" i="0" u="none" strike="noStrike" dirty="0">
                          <a:solidFill>
                            <a:schemeClr val="tx1"/>
                          </a:solidFill>
                          <a:latin typeface="Arial" panose="020B0604020202020204"/>
                        </a:rPr>
                        <a:t>Grados</a:t>
                      </a:r>
                      <a:endParaRPr lang="es-CO" sz="1400" b="1" i="0" u="none" strike="noStrike" dirty="0">
                        <a:solidFill>
                          <a:schemeClr val="tx1"/>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Número de estudiantes matriculados por grado.</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 Promoción por grado: número de estudiantes que aprobaron cada grado en el año anterior</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Número de estudiantes por grado que están volviendo a cursar el mismo grado.</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Frecuencia de entrega de informes a padres de familia en el EE (semanal, mensual, bimestral, trimestral y semestral) </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Tipo de escala de valoración del EE (cualitativa, cuantitativa o Mixta).</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c>
                  <a:txBody>
                    <a:bodyPr/>
                    <a:lstStyle/>
                    <a:p>
                      <a:pPr algn="ctr" fontAlgn="ctr"/>
                      <a:r>
                        <a:rPr lang="es-CO" sz="1400" b="1" i="0" u="none" strike="noStrike" dirty="0">
                          <a:solidFill>
                            <a:schemeClr val="tx1"/>
                          </a:solidFill>
                          <a:latin typeface="Arial" panose="020B0604020202020204"/>
                        </a:rPr>
                        <a:t>Tipo de Evaluación (formativa, diagnóstica y </a:t>
                      </a:r>
                      <a:r>
                        <a:rPr lang="es-CO" sz="1400" b="1" i="0" u="none" strike="noStrike" dirty="0" err="1">
                          <a:solidFill>
                            <a:schemeClr val="tx1"/>
                          </a:solidFill>
                          <a:latin typeface="Arial" panose="020B0604020202020204"/>
                        </a:rPr>
                        <a:t>sumativa</a:t>
                      </a:r>
                      <a:r>
                        <a:rPr lang="es-CO" sz="1400" b="1" i="0" u="none" strike="noStrike" dirty="0">
                          <a:solidFill>
                            <a:schemeClr val="tx1"/>
                          </a:solidFill>
                          <a:latin typeface="Arial" panose="020B0604020202020204"/>
                        </a:rPr>
                        <a:t>)</a:t>
                      </a:r>
                      <a:endParaRPr lang="es-CO" sz="1400" b="1" i="0" u="none" strike="noStrike" dirty="0">
                        <a:solidFill>
                          <a:schemeClr val="tx1"/>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CCCC"/>
                    </a:solidFill>
                  </a:tcPr>
                </a:tc>
              </a:tr>
              <a:tr h="170043">
                <a:tc>
                  <a:txBody>
                    <a:bodyPr/>
                    <a:lstStyle/>
                    <a:p>
                      <a:pPr algn="l" fontAlgn="b"/>
                      <a:r>
                        <a:rPr lang="es-CO" sz="1400" b="0" i="0" u="none" strike="noStrike">
                          <a:solidFill>
                            <a:srgbClr val="000000"/>
                          </a:solidFill>
                          <a:latin typeface="Calibri" panose="020F0502020204030204"/>
                        </a:rPr>
                        <a:t>Jardin</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400" b="1" i="0" u="none" strike="noStrike">
                          <a:solidFill>
                            <a:srgbClr val="000000"/>
                          </a:solidFill>
                          <a:latin typeface="Arial" panose="020B0604020202020204"/>
                        </a:rPr>
                        <a:t> </a:t>
                      </a:r>
                      <a:endParaRPr lang="es-CO" sz="1400" b="1"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s-CO" sz="1400" b="1" i="0" u="none" strike="noStrike">
                          <a:solidFill>
                            <a:srgbClr val="000000"/>
                          </a:solidFill>
                          <a:latin typeface="Arial" panose="020B0604020202020204"/>
                        </a:rPr>
                        <a:t>NA</a:t>
                      </a:r>
                      <a:endParaRPr lang="es-CO" sz="1400" b="1"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1400" b="1" i="0" u="none" strike="noStrike">
                          <a:solidFill>
                            <a:srgbClr val="000000"/>
                          </a:solidFill>
                          <a:latin typeface="Arial" panose="020B0604020202020204"/>
                        </a:rPr>
                        <a:t> </a:t>
                      </a:r>
                      <a:endParaRPr lang="es-CO" sz="1400" b="1"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s-CO" sz="1400" b="1" i="0" u="none" strike="noStrike">
                          <a:solidFill>
                            <a:srgbClr val="000000"/>
                          </a:solidFill>
                          <a:latin typeface="Arial" panose="020B0604020202020204"/>
                        </a:rPr>
                        <a:t> </a:t>
                      </a:r>
                      <a:endParaRPr lang="es-CO" sz="1400" b="1"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s-CO" sz="1400" b="1" i="0" u="none" strike="noStrike">
                          <a:solidFill>
                            <a:srgbClr val="000000"/>
                          </a:solidFill>
                          <a:latin typeface="Arial" panose="020B0604020202020204"/>
                        </a:rPr>
                        <a:t> </a:t>
                      </a:r>
                      <a:endParaRPr lang="es-CO" sz="1400" b="1"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s-CO" sz="1400" b="1" i="0" u="none" strike="noStrike">
                          <a:solidFill>
                            <a:srgbClr val="000000"/>
                          </a:solidFill>
                          <a:latin typeface="Arial" panose="020B0604020202020204"/>
                        </a:rPr>
                        <a:t> </a:t>
                      </a:r>
                      <a:endParaRPr lang="es-CO" sz="1400" b="1"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Transición</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Primero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Segundo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Tercero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Cuarto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Quinto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Sexto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Séptimo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Octavo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Noveno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0043">
                <a:tc>
                  <a:txBody>
                    <a:bodyPr/>
                    <a:lstStyle/>
                    <a:p>
                      <a:pPr algn="l" fontAlgn="b"/>
                      <a:r>
                        <a:rPr lang="es-CO" sz="1400" b="0" i="0" u="none" strike="noStrike">
                          <a:solidFill>
                            <a:srgbClr val="000000"/>
                          </a:solidFill>
                          <a:latin typeface="Calibri" panose="020F0502020204030204"/>
                        </a:rPr>
                        <a:t>Décimo</a:t>
                      </a:r>
                      <a:endParaRPr lang="es-CO" sz="1400" b="0" i="0" u="none" strike="noStrike">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78545">
                <a:tc>
                  <a:txBody>
                    <a:bodyPr/>
                    <a:lstStyle/>
                    <a:p>
                      <a:pPr algn="l" fontAlgn="b"/>
                      <a:r>
                        <a:rPr lang="es-CO" sz="1400" b="0" i="0" u="none" strike="noStrike" dirty="0">
                          <a:solidFill>
                            <a:srgbClr val="000000"/>
                          </a:solidFill>
                          <a:latin typeface="Calibri" panose="020F0502020204030204"/>
                        </a:rPr>
                        <a:t>Undécimo</a:t>
                      </a:r>
                      <a:endParaRPr lang="es-CO" sz="1400" b="0" i="0" u="none" strike="noStrike" dirty="0">
                        <a:solidFill>
                          <a:srgbClr val="000000"/>
                        </a:solidFill>
                        <a:latin typeface="Calibri" panose="020F0502020204030204"/>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es-CO" sz="1400" b="0" i="0" u="none" strike="noStrike" dirty="0">
                          <a:solidFill>
                            <a:srgbClr val="000000"/>
                          </a:solidFill>
                          <a:latin typeface="Calibri" panose="020F0502020204030204"/>
                        </a:rPr>
                        <a:t> </a:t>
                      </a:r>
                      <a:endParaRPr lang="es-CO" sz="1400" b="0" i="0" u="none" strike="noStrike" dirty="0">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a:solidFill>
                            <a:srgbClr val="000000"/>
                          </a:solidFill>
                          <a:latin typeface="Calibri" panose="020F0502020204030204"/>
                        </a:rPr>
                        <a:t> </a:t>
                      </a:r>
                      <a:endParaRPr lang="es-CO" sz="1400" b="0" i="0" u="none" strike="noStrike">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CO" sz="1400" b="0" i="0" u="none" strike="noStrike" dirty="0">
                          <a:solidFill>
                            <a:srgbClr val="000000"/>
                          </a:solidFill>
                          <a:latin typeface="Calibri" panose="020F0502020204030204"/>
                        </a:rPr>
                        <a:t> </a:t>
                      </a:r>
                      <a:endParaRPr lang="es-CO" sz="1400" b="0" i="0" u="none" strike="noStrike" dirty="0">
                        <a:solidFill>
                          <a:srgbClr val="000000"/>
                        </a:solidFill>
                        <a:latin typeface="Calibri" panose="020F0502020204030204"/>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9 Rectángulo"/>
          <p:cNvSpPr/>
          <p:nvPr/>
        </p:nvSpPr>
        <p:spPr>
          <a:xfrm>
            <a:off x="0" y="1075739"/>
            <a:ext cx="1547664" cy="584775"/>
          </a:xfrm>
          <a:prstGeom prst="rect">
            <a:avLst/>
          </a:prstGeom>
          <a:solidFill>
            <a:srgbClr val="9BBB59"/>
          </a:solidFill>
          <a:ln w="25400" cap="flat" cmpd="sng" algn="ctr">
            <a:solidFill>
              <a:srgbClr val="9BBB59">
                <a:shade val="50000"/>
              </a:srgbClr>
            </a:solidFill>
            <a:prstDash val="solid"/>
          </a:ln>
          <a:effectLst/>
        </p:spPr>
        <p:txBody>
          <a:bodyPr wrap="square">
            <a:spAutoFit/>
          </a:bodyPr>
          <a:lstStyle/>
          <a:p>
            <a:pPr marL="90805" marR="0" lvl="1" indent="0" defTabSz="914400" eaLnBrk="0" fontAlgn="auto" latinLnBrk="0" hangingPunct="0">
              <a:lnSpc>
                <a:spcPct val="100000"/>
              </a:lnSpc>
              <a:spcBef>
                <a:spcPct val="10000"/>
              </a:spcBef>
              <a:spcAft>
                <a:spcPts val="0"/>
              </a:spcAft>
              <a:buClrTx/>
              <a:buSzTx/>
              <a:buFontTx/>
              <a:buNone/>
              <a:defRPr/>
            </a:pPr>
            <a:r>
              <a:rPr kumimoji="0" lang="es-CO" sz="1600" b="1" i="0" u="none" strike="noStrike" kern="0" cap="none" spc="0" normalizeH="0" baseline="0" noProof="0" dirty="0" smtClean="0">
                <a:ln>
                  <a:noFill/>
                </a:ln>
                <a:solidFill>
                  <a:prstClr val="black"/>
                </a:solidFill>
                <a:effectLst/>
                <a:uLnTx/>
                <a:uFillTx/>
                <a:latin typeface="Arial Narrow" pitchFamily="34" charset="0"/>
                <a:ea typeface="+mn-ea"/>
                <a:cs typeface="Tahoma" panose="020B0604030504040204" pitchFamily="34" charset="0"/>
              </a:rPr>
              <a:t>COMPONENTE PEDAGÓGICO</a:t>
            </a:r>
            <a:endParaRPr kumimoji="0" lang="es-CO" sz="1600" b="1" i="0" u="none" strike="noStrike" kern="0" cap="none" spc="0" normalizeH="0" baseline="0" noProof="0" dirty="0">
              <a:ln>
                <a:noFill/>
              </a:ln>
              <a:solidFill>
                <a:prstClr val="black"/>
              </a:solidFill>
              <a:effectLst/>
              <a:uLnTx/>
              <a:uFillTx/>
              <a:latin typeface="Arial Narrow" pitchFamily="34" charset="0"/>
              <a:ea typeface="+mn-ea"/>
              <a:cs typeface="Tahoma" panose="020B0604030504040204" pitchFamily="34" charset="0"/>
            </a:endParaRPr>
          </a:p>
        </p:txBody>
      </p:sp>
      <p:sp>
        <p:nvSpPr>
          <p:cNvPr id="7" name="11 Rectángulo"/>
          <p:cNvSpPr/>
          <p:nvPr/>
        </p:nvSpPr>
        <p:spPr>
          <a:xfrm>
            <a:off x="3586086" y="-44723"/>
            <a:ext cx="3334567" cy="461665"/>
          </a:xfrm>
          <a:prstGeom prst="rect">
            <a:avLst/>
          </a:prstGeom>
        </p:spPr>
        <p:txBody>
          <a:bodyPr wrap="none">
            <a:spAutoFit/>
          </a:bodyPr>
          <a:lstStyle/>
          <a:p>
            <a:pPr marL="514350" indent="-514350"/>
            <a:r>
              <a:rPr lang="es-CO" sz="2400" dirty="0" smtClean="0">
                <a:latin typeface="Arial" panose="020B0604020202020204" pitchFamily="34" charset="0"/>
                <a:cs typeface="Arial" panose="020B0604020202020204" pitchFamily="34" charset="0"/>
              </a:rPr>
              <a:t>4. Modelos educativos </a:t>
            </a:r>
            <a:endParaRPr lang="es-CO" sz="2400" dirty="0" smtClean="0">
              <a:latin typeface="Arial" panose="020B0604020202020204" pitchFamily="34" charset="0"/>
              <a:cs typeface="Arial" panose="020B0604020202020204" pitchFamily="34" charset="0"/>
            </a:endParaRPr>
          </a:p>
        </p:txBody>
      </p:sp>
      <p:graphicFrame>
        <p:nvGraphicFramePr>
          <p:cNvPr id="8" name="8 Tabla"/>
          <p:cNvGraphicFramePr>
            <a:graphicFrameLocks noGrp="1"/>
          </p:cNvGraphicFramePr>
          <p:nvPr/>
        </p:nvGraphicFramePr>
        <p:xfrm>
          <a:off x="1959788" y="620164"/>
          <a:ext cx="8640956" cy="5532120"/>
        </p:xfrm>
        <a:graphic>
          <a:graphicData uri="http://schemas.openxmlformats.org/drawingml/2006/table">
            <a:tbl>
              <a:tblPr/>
              <a:tblGrid>
                <a:gridCol w="2119772"/>
                <a:gridCol w="724576"/>
                <a:gridCol w="724576"/>
                <a:gridCol w="724576"/>
                <a:gridCol w="724576"/>
                <a:gridCol w="724576"/>
                <a:gridCol w="724576"/>
                <a:gridCol w="724576"/>
                <a:gridCol w="724576"/>
                <a:gridCol w="724576"/>
              </a:tblGrid>
              <a:tr h="49661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dirty="0">
                          <a:solidFill>
                            <a:srgbClr val="000000"/>
                          </a:solidFill>
                          <a:latin typeface="Calibri" panose="020F0502020204030204"/>
                        </a:rPr>
                        <a:t>Población Atendida</a:t>
                      </a:r>
                      <a:endParaRPr lang="es-CO" sz="1100" b="1" i="0" u="none" strike="noStrike" dirty="0">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dirty="0">
                          <a:solidFill>
                            <a:srgbClr val="000000"/>
                          </a:solidFill>
                          <a:latin typeface="Calibri" panose="020F0502020204030204"/>
                        </a:rPr>
                        <a:t>PROPUESTA EDUCATIVA PARA JÓVENES Y ADULTOS A CRECER</a:t>
                      </a:r>
                      <a:endParaRPr lang="es-CO" sz="1100" b="1" i="0" u="none" strike="noStrike" dirty="0">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ACELERACIÓN DEL APRENDIZAJE</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ESCUELA NUEVA</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POSTPRIMARIA</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TELESECUNDARIA</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SERVIICIO DE EDUCACIÓN RURAL -SER</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PROGRAMA DE EDUCACIÓN CONTINUADA -CAFAM</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SISTEMA DE APRENDIZAJE TUTORIAL -SAT</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TRANSFORMEMOS</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Grupos indígenas</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Blancos</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dirty="0">
                          <a:solidFill>
                            <a:srgbClr val="000000"/>
                          </a:solidFill>
                          <a:latin typeface="Calibri" panose="020F0502020204030204"/>
                        </a:rPr>
                        <a:t> </a:t>
                      </a:r>
                      <a:endParaRPr lang="es-CO" sz="1100" b="1" i="0" u="none" strike="noStrike" dirty="0">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Mestizos</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Comunidades afrocolombianas</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Pueblo Rom</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Otros</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Habitantes de frontera</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Población rural dispersa</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28242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Necesidades educativas especiales con discapacidad o limitaciones</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28242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Comunidades Raizales en San Andrés y Providencia y Santa Catalina</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28242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Necesidades educativas especiales con talentos o capacidades excepcionales</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Jóvenes y adultos iletrados</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Niños, niñas y jóvenes trabajadores</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Adolescentes en conflcito con la ley penal</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Niños, niñas y adolescentes en protección</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661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Población en situación de desplazamiento</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28242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a:solidFill>
                            <a:srgbClr val="000000"/>
                          </a:solidFill>
                          <a:latin typeface="Calibri" panose="020F0502020204030204"/>
                        </a:rPr>
                        <a:t>Menores devinculados de los grupos armados al margen de la ley</a:t>
                      </a:r>
                      <a:endParaRPr lang="es-CO" sz="1100" b="0" i="0" u="none" strike="noStrike">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6350" cap="flat" cmpd="sng" algn="ctr">
                      <a:solidFill>
                        <a:srgbClr val="1A1A1A"/>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r h="1744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es-CO" sz="1100" b="0" i="0" u="none" strike="noStrike" dirty="0">
                          <a:solidFill>
                            <a:srgbClr val="000000"/>
                          </a:solidFill>
                          <a:latin typeface="Calibri" panose="020F0502020204030204"/>
                        </a:rPr>
                        <a:t>Hijos en edad escolar de adultos desmovilizados</a:t>
                      </a:r>
                      <a:endParaRPr lang="es-CO" sz="1100" b="0" i="0" u="none" strike="noStrike" dirty="0">
                        <a:solidFill>
                          <a:srgbClr val="000000"/>
                        </a:solidFill>
                        <a:latin typeface="Calibri" panose="020F0502020204030204"/>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dirty="0">
                          <a:solidFill>
                            <a:srgbClr val="000000"/>
                          </a:solidFill>
                          <a:latin typeface="Calibri" panose="020F0502020204030204"/>
                        </a:rPr>
                        <a:t> </a:t>
                      </a:r>
                      <a:endParaRPr lang="es-CO" sz="1100" b="1" i="0" u="none" strike="noStrike" dirty="0">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dirty="0">
                          <a:solidFill>
                            <a:srgbClr val="000000"/>
                          </a:solidFill>
                          <a:latin typeface="Calibri" panose="020F0502020204030204"/>
                        </a:rPr>
                        <a:t> </a:t>
                      </a:r>
                      <a:endParaRPr lang="es-CO" sz="1100" b="1" i="0" u="none" strike="noStrike" dirty="0">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a:solidFill>
                            <a:srgbClr val="000000"/>
                          </a:solidFill>
                          <a:latin typeface="Calibri" panose="020F0502020204030204"/>
                        </a:rPr>
                        <a:t> </a:t>
                      </a:r>
                      <a:endParaRPr lang="es-CO" sz="1100" b="1" i="0" u="none" strike="noStrike">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s-CO" sz="1100" b="1" i="0" u="none" strike="noStrike" dirty="0">
                          <a:solidFill>
                            <a:srgbClr val="000000"/>
                          </a:solidFill>
                          <a:latin typeface="Calibri" panose="020F0502020204030204"/>
                        </a:rPr>
                        <a:t> </a:t>
                      </a:r>
                      <a:endParaRPr lang="es-CO" sz="1100" b="1" i="0" u="none" strike="noStrike" dirty="0">
                        <a:solidFill>
                          <a:srgbClr val="000000"/>
                        </a:solidFill>
                        <a:latin typeface="Calibri" panose="020F0502020204030204"/>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A1A1A"/>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9 Rectángulo"/>
          <p:cNvSpPr/>
          <p:nvPr/>
        </p:nvSpPr>
        <p:spPr>
          <a:xfrm>
            <a:off x="0" y="1210540"/>
            <a:ext cx="1547664" cy="584775"/>
          </a:xfrm>
          <a:prstGeom prst="rect">
            <a:avLst/>
          </a:prstGeom>
          <a:solidFill>
            <a:srgbClr val="9BBB59"/>
          </a:solidFill>
          <a:ln w="25400" cap="flat" cmpd="sng" algn="ctr">
            <a:solidFill>
              <a:srgbClr val="9BBB59">
                <a:shade val="50000"/>
              </a:srgbClr>
            </a:solidFill>
            <a:prstDash val="solid"/>
          </a:ln>
          <a:effectLst/>
        </p:spPr>
        <p:txBody>
          <a:bodyPr wrap="square">
            <a:spAutoFit/>
          </a:bodyPr>
          <a:lstStyle/>
          <a:p>
            <a:pPr marL="90805" marR="0" lvl="1" indent="0" defTabSz="914400" eaLnBrk="0" fontAlgn="auto" latinLnBrk="0" hangingPunct="0">
              <a:lnSpc>
                <a:spcPct val="100000"/>
              </a:lnSpc>
              <a:spcBef>
                <a:spcPct val="10000"/>
              </a:spcBef>
              <a:spcAft>
                <a:spcPts val="0"/>
              </a:spcAft>
              <a:buClrTx/>
              <a:buSzTx/>
              <a:buFontTx/>
              <a:buNone/>
              <a:defRPr/>
            </a:pPr>
            <a:r>
              <a:rPr kumimoji="0" lang="es-CO" sz="1600" b="1" i="0" u="none" strike="noStrike" kern="0" cap="none" spc="0" normalizeH="0" baseline="0" noProof="0" dirty="0" smtClean="0">
                <a:ln>
                  <a:noFill/>
                </a:ln>
                <a:solidFill>
                  <a:prstClr val="black"/>
                </a:solidFill>
                <a:effectLst/>
                <a:uLnTx/>
                <a:uFillTx/>
                <a:latin typeface="Arial Narrow" pitchFamily="34" charset="0"/>
                <a:ea typeface="+mn-ea"/>
                <a:cs typeface="Tahoma" panose="020B0604030504040204" pitchFamily="34" charset="0"/>
              </a:rPr>
              <a:t>COMPONENTE PEDAGÓGICO</a:t>
            </a:r>
            <a:endParaRPr kumimoji="0" lang="es-CO" sz="1600" b="1" i="0" u="none" strike="noStrike" kern="0" cap="none" spc="0" normalizeH="0" baseline="0" noProof="0" dirty="0">
              <a:ln>
                <a:noFill/>
              </a:ln>
              <a:solidFill>
                <a:prstClr val="black"/>
              </a:solidFill>
              <a:effectLst/>
              <a:uLnTx/>
              <a:uFillTx/>
              <a:latin typeface="Arial Narrow" pitchFamily="34" charset="0"/>
              <a:ea typeface="+mn-ea"/>
              <a:cs typeface="Tahoma" panose="020B0604030504040204" pitchFamily="34" charset="0"/>
            </a:endParaRPr>
          </a:p>
        </p:txBody>
      </p:sp>
      <p:sp>
        <p:nvSpPr>
          <p:cNvPr id="5" name="6 Rectángulo"/>
          <p:cNvSpPr/>
          <p:nvPr/>
        </p:nvSpPr>
        <p:spPr>
          <a:xfrm>
            <a:off x="1760129" y="1502928"/>
            <a:ext cx="6840760" cy="107721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marL="265430" indent="-265430"/>
            <a:r>
              <a:rPr lang="es-CO" sz="3200" b="1" dirty="0" smtClean="0">
                <a:latin typeface="Arial" panose="020B0604020202020204" pitchFamily="34" charset="0"/>
                <a:cs typeface="Arial" panose="020B0604020202020204" pitchFamily="34" charset="0"/>
              </a:rPr>
              <a:t>5.Integracion  </a:t>
            </a:r>
            <a:r>
              <a:rPr lang="es-CO" sz="3200" b="1" dirty="0" smtClean="0">
                <a:latin typeface="Arial" panose="020B0604020202020204" pitchFamily="34" charset="0"/>
                <a:cs typeface="Arial" panose="020B0604020202020204" pitchFamily="34" charset="0"/>
              </a:rPr>
              <a:t>de áreas para el plan de estudios </a:t>
            </a:r>
            <a:endParaRPr lang="es-CO" sz="3200" b="1" dirty="0" smtClean="0">
              <a:latin typeface="Arial" panose="020B0604020202020204" pitchFamily="34" charset="0"/>
              <a:cs typeface="Arial" panose="020B0604020202020204" pitchFamily="34" charset="0"/>
            </a:endParaRPr>
          </a:p>
        </p:txBody>
      </p:sp>
      <p:sp>
        <p:nvSpPr>
          <p:cNvPr id="9" name="7 Rectángulo"/>
          <p:cNvSpPr/>
          <p:nvPr/>
        </p:nvSpPr>
        <p:spPr>
          <a:xfrm>
            <a:off x="827584" y="2852936"/>
            <a:ext cx="7560840" cy="1815882"/>
          </a:xfrm>
          <a:prstGeom prst="rect">
            <a:avLst/>
          </a:prstGeom>
        </p:spPr>
        <p:txBody>
          <a:bodyPr wrap="square">
            <a:spAutoFit/>
          </a:bodyPr>
          <a:lstStyle/>
          <a:p>
            <a:pPr marL="360680" marR="0" lvl="0" indent="-360680" defTabSz="914400" eaLnBrk="1" fontAlgn="auto" latinLnBrk="0" hangingPunct="1">
              <a:lnSpc>
                <a:spcPct val="100000"/>
              </a:lnSpc>
              <a:spcBef>
                <a:spcPts val="0"/>
              </a:spcBef>
              <a:spcAft>
                <a:spcPts val="0"/>
              </a:spcAft>
              <a:buClrTx/>
              <a:buSzTx/>
              <a:buFont typeface="Arial" panose="020B0604020202020204" pitchFamily="34" charset="0"/>
              <a:buChar char="•"/>
              <a:defRPr/>
            </a:pPr>
            <a:r>
              <a:rPr kumimoji="0" lang="es-CO" sz="2800" b="1" i="0" u="none" strike="noStrike" kern="0" cap="none" spc="0" normalizeH="0" baseline="0" noProof="0" dirty="0" smtClean="0">
                <a:ln>
                  <a:noFill/>
                </a:ln>
                <a:solidFill>
                  <a:prstClr val="black"/>
                </a:solidFill>
                <a:effectLst/>
                <a:uLnTx/>
                <a:uFillTx/>
              </a:rPr>
              <a:t>Cruce de áreas con estándares básicos de competencias</a:t>
            </a:r>
            <a:endParaRPr kumimoji="0" lang="es-CO" sz="2800" b="0" i="0" u="none" strike="noStrike" kern="0" cap="none" spc="0" normalizeH="0" baseline="0" noProof="0" dirty="0" smtClean="0">
              <a:ln>
                <a:noFill/>
              </a:ln>
              <a:solidFill>
                <a:prstClr val="black"/>
              </a:solidFill>
              <a:effectLst/>
              <a:uLnTx/>
              <a:uFillTx/>
            </a:endParaRPr>
          </a:p>
          <a:p>
            <a:pPr marL="360680" marR="0" lvl="0" indent="-360680" defTabSz="914400" eaLnBrk="1" fontAlgn="auto" latinLnBrk="0" hangingPunct="1">
              <a:lnSpc>
                <a:spcPct val="100000"/>
              </a:lnSpc>
              <a:spcBef>
                <a:spcPts val="0"/>
              </a:spcBef>
              <a:spcAft>
                <a:spcPts val="0"/>
              </a:spcAft>
              <a:buClrTx/>
              <a:buSzTx/>
              <a:buFont typeface="Arial" panose="020B0604020202020204" pitchFamily="34" charset="0"/>
              <a:buChar char="•"/>
              <a:defRPr/>
            </a:pPr>
            <a:r>
              <a:rPr kumimoji="0" lang="es-CO" sz="2800" b="1" i="0" u="none" strike="noStrike" kern="0" cap="none" spc="0" normalizeH="0" baseline="0" noProof="0" dirty="0" smtClean="0">
                <a:ln>
                  <a:noFill/>
                </a:ln>
                <a:solidFill>
                  <a:prstClr val="black"/>
                </a:solidFill>
                <a:effectLst/>
                <a:uLnTx/>
                <a:uFillTx/>
              </a:rPr>
              <a:t>Cruce de áreas con proyectos transversales</a:t>
            </a:r>
            <a:endParaRPr kumimoji="0" lang="es-CO" sz="2800" b="0" i="0" u="none" strike="noStrike" kern="0" cap="none" spc="0" normalizeH="0" baseline="0" noProof="0" dirty="0" smtClean="0">
              <a:ln>
                <a:noFill/>
              </a:ln>
              <a:solidFill>
                <a:prstClr val="black"/>
              </a:solidFill>
              <a:effectLst/>
              <a:uLnTx/>
              <a:uFillTx/>
            </a:endParaRPr>
          </a:p>
          <a:p>
            <a:pPr marL="360680" marR="0" lvl="0" indent="-360680" defTabSz="914400" eaLnBrk="1" fontAlgn="auto" latinLnBrk="0" hangingPunct="1">
              <a:lnSpc>
                <a:spcPct val="100000"/>
              </a:lnSpc>
              <a:spcBef>
                <a:spcPts val="0"/>
              </a:spcBef>
              <a:spcAft>
                <a:spcPts val="0"/>
              </a:spcAft>
              <a:buClrTx/>
              <a:buSzTx/>
              <a:buFont typeface="Arial" panose="020B0604020202020204" pitchFamily="34" charset="0"/>
              <a:buChar char="•"/>
              <a:defRPr/>
            </a:pPr>
            <a:r>
              <a:rPr kumimoji="0" lang="es-CO" sz="2800" b="1" i="0" u="none" strike="noStrike" kern="0" cap="none" spc="0" normalizeH="0" baseline="0" noProof="0" dirty="0" smtClean="0">
                <a:ln>
                  <a:noFill/>
                </a:ln>
                <a:solidFill>
                  <a:prstClr val="black"/>
                </a:solidFill>
                <a:effectLst/>
                <a:uLnTx/>
                <a:uFillTx/>
              </a:rPr>
              <a:t>Cruce de áreas con orientaciones curriculares </a:t>
            </a:r>
            <a:endParaRPr kumimoji="0" lang="es-CO" sz="2800" b="0" i="0" u="none" strike="noStrike" kern="0" cap="none" spc="0" normalizeH="0" baseline="0" noProof="0" dirty="0" smtClean="0">
              <a:ln>
                <a:noFill/>
              </a:ln>
              <a:solidFill>
                <a:prstClr val="black"/>
              </a:solidFill>
              <a:effectLst/>
              <a:uLnTx/>
              <a:uFillTx/>
            </a:endParaRPr>
          </a:p>
        </p:txBody>
      </p:sp>
      <p:sp>
        <p:nvSpPr>
          <p:cNvPr id="10" name="12 Elipse">
            <a:hlinkClick r:id="rId1" action="ppaction://hlinksldjump"/>
          </p:cNvPr>
          <p:cNvSpPr/>
          <p:nvPr/>
        </p:nvSpPr>
        <p:spPr>
          <a:xfrm>
            <a:off x="11308787" y="106598"/>
            <a:ext cx="720080" cy="620688"/>
          </a:xfrm>
          <a:prstGeom prst="ellipse">
            <a:avLst/>
          </a:prstGeom>
          <a:solidFill>
            <a:srgbClr val="4F81BD"/>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s-CO" sz="1400" b="1" i="0" u="none" strike="noStrike" kern="0" cap="none" spc="0" normalizeH="0" baseline="0" noProof="0" dirty="0" smtClean="0">
                <a:ln>
                  <a:noFill/>
                </a:ln>
                <a:solidFill>
                  <a:prstClr val="black"/>
                </a:solidFill>
                <a:effectLst/>
                <a:uLnTx/>
                <a:uFillTx/>
                <a:latin typeface="Calibri" panose="020F0502020204030204"/>
                <a:ea typeface="+mn-ea"/>
                <a:cs typeface="+mn-cs"/>
              </a:rPr>
              <a:t>PEI</a:t>
            </a:r>
            <a:endParaRPr kumimoji="0" lang="es-CO" sz="800" b="1" i="0" u="none" strike="noStrike" kern="0" cap="none" spc="0" normalizeH="0" baseline="0" noProof="0" dirty="0" smtClean="0">
              <a:ln>
                <a:noFill/>
              </a:ln>
              <a:solidFill>
                <a:prstClr val="black"/>
              </a:solidFill>
              <a:effectLst/>
              <a:uLnTx/>
              <a:uFillTx/>
              <a:latin typeface="Calibri" panose="020F0502020204030204"/>
              <a:ea typeface="+mn-ea"/>
              <a:cs typeface="+mn-cs"/>
            </a:endParaRPr>
          </a:p>
        </p:txBody>
      </p:sp>
      <p:sp>
        <p:nvSpPr>
          <p:cNvPr id="11" name="13 Elipse">
            <a:hlinkClick r:id="rId2" action="ppaction://hlinksldjump"/>
          </p:cNvPr>
          <p:cNvSpPr/>
          <p:nvPr/>
        </p:nvSpPr>
        <p:spPr>
          <a:xfrm>
            <a:off x="11267951" y="6090379"/>
            <a:ext cx="720080" cy="548680"/>
          </a:xfrm>
          <a:prstGeom prst="ellipse">
            <a:avLst/>
          </a:prstGeom>
          <a:solidFill>
            <a:srgbClr val="C0504D"/>
          </a:solidFill>
          <a:ln w="25400" cap="flat" cmpd="sng" algn="ctr">
            <a:solidFill>
              <a:srgbClr val="C0504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s-CO" sz="1400" b="1" i="0" u="none" strike="noStrike" kern="0" cap="none" spc="0" normalizeH="0" baseline="0" noProof="0" dirty="0" smtClean="0">
                <a:ln>
                  <a:noFill/>
                </a:ln>
                <a:solidFill>
                  <a:prstClr val="black"/>
                </a:solidFill>
                <a:effectLst/>
                <a:uLnTx/>
                <a:uFillTx/>
                <a:latin typeface="Calibri" panose="020F0502020204030204"/>
                <a:ea typeface="+mn-ea"/>
                <a:cs typeface="+mn-cs"/>
              </a:rPr>
              <a:t>MP</a:t>
            </a:r>
            <a:endParaRPr kumimoji="0" lang="es-CO" sz="800" b="1" i="0" u="none" strike="noStrike" kern="0" cap="none" spc="0" normalizeH="0" baseline="0" noProof="0" dirty="0" smtClean="0">
              <a:ln>
                <a:noFill/>
              </a:ln>
              <a:solidFill>
                <a:prstClr val="black"/>
              </a:solidFill>
              <a:effectLst/>
              <a:uLnTx/>
              <a:uFillTx/>
              <a:latin typeface="Calibri" panose="020F0502020204030204"/>
              <a:ea typeface="+mn-ea"/>
              <a:cs typeface="+mn-cs"/>
            </a:endParaRPr>
          </a:p>
        </p:txBody>
      </p:sp>
      <p:pic>
        <p:nvPicPr>
          <p:cNvPr id="12" name="Imagen 11"/>
          <p:cNvPicPr/>
          <p:nvPr/>
        </p:nvPicPr>
        <p:blipFill>
          <a:blip r:embed="rId3"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6 Rectángulo"/>
          <p:cNvSpPr/>
          <p:nvPr/>
        </p:nvSpPr>
        <p:spPr>
          <a:xfrm>
            <a:off x="1365580" y="1285124"/>
            <a:ext cx="6840760" cy="584775"/>
          </a:xfrm>
          <a:prstGeom prst="rect">
            <a:avLst/>
          </a:prstGeom>
          <a:solidFill>
            <a:srgbClr val="C0504D"/>
          </a:solidFill>
          <a:ln w="25400" cap="flat" cmpd="sng" algn="ctr">
            <a:solidFill>
              <a:srgbClr val="C0504D">
                <a:shade val="50000"/>
              </a:srgbClr>
            </a:solidFill>
            <a:prstDash val="solid"/>
          </a:ln>
          <a:effectLst/>
        </p:spPr>
        <p:txBody>
          <a:bodyPr wrap="square">
            <a:spAutoFit/>
          </a:bodyPr>
          <a:lstStyle/>
          <a:p>
            <a:pPr marL="265430" marR="0" lvl="0" indent="-265430" defTabSz="914400" eaLnBrk="1" fontAlgn="auto" latinLnBrk="0" hangingPunct="1">
              <a:lnSpc>
                <a:spcPct val="100000"/>
              </a:lnSpc>
              <a:spcBef>
                <a:spcPts val="0"/>
              </a:spcBef>
              <a:spcAft>
                <a:spcPts val="0"/>
              </a:spcAft>
              <a:buClrTx/>
              <a:buSzTx/>
              <a:buFontTx/>
              <a:buNone/>
              <a:defRPr/>
            </a:pPr>
            <a:r>
              <a:rPr kumimoji="0" lang="es-CO" sz="3200" b="1" i="0" u="none" strike="noStrike" kern="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PROPUESTA DE TRABAJO</a:t>
            </a:r>
            <a:endParaRPr kumimoji="0" lang="es-CO" sz="3200" b="1" i="0" u="none" strike="noStrike" kern="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7 Rectángulo"/>
          <p:cNvSpPr/>
          <p:nvPr/>
        </p:nvSpPr>
        <p:spPr>
          <a:xfrm>
            <a:off x="717508" y="2457906"/>
            <a:ext cx="8136904" cy="2677656"/>
          </a:xfrm>
          <a:prstGeom prst="rect">
            <a:avLst/>
          </a:prstGeom>
        </p:spPr>
        <p:txBody>
          <a:bodyPr wrap="square">
            <a:spAutoFit/>
          </a:bodyPr>
          <a:lstStyle/>
          <a:p>
            <a:pPr lvl="0" algn="just"/>
            <a:r>
              <a:rPr lang="es-CO" sz="2800" dirty="0"/>
              <a:t>CONFORMACION EQUIPOS DE TRABAJO: Se organizarán por áreas y rangos. Estos  equipos podrán acordar nuevas fechas de reunión entre ellos para el desarrollo de las actividades requeridas. </a:t>
            </a:r>
            <a:endParaRPr lang="es-CO" sz="2800" dirty="0"/>
          </a:p>
          <a:p>
            <a:pPr algn="just"/>
            <a:r>
              <a:rPr lang="es-CO" sz="2800" dirty="0"/>
              <a:t> </a:t>
            </a:r>
            <a:endParaRPr lang="es-CO" sz="2800" dirty="0"/>
          </a:p>
          <a:p>
            <a:pPr marL="360680" indent="-360680" algn="just"/>
            <a:endParaRPr lang="es-CO" sz="2800" dirty="0" smtClean="0"/>
          </a:p>
        </p:txBody>
      </p:sp>
      <p:sp>
        <p:nvSpPr>
          <p:cNvPr id="6" name="12 Elipse">
            <a:hlinkClick r:id="rId2" action="ppaction://hlinksldjump"/>
          </p:cNvPr>
          <p:cNvSpPr/>
          <p:nvPr/>
        </p:nvSpPr>
        <p:spPr>
          <a:xfrm>
            <a:off x="11257272" y="152807"/>
            <a:ext cx="720080" cy="620688"/>
          </a:xfrm>
          <a:prstGeom prst="ellipse">
            <a:avLst/>
          </a:prstGeom>
          <a:solidFill>
            <a:srgbClr val="4F81BD"/>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s-CO" sz="1400" b="1" i="0" u="none" strike="noStrike" kern="0" cap="none" spc="0" normalizeH="0" baseline="0" noProof="0" dirty="0" smtClean="0">
                <a:ln>
                  <a:noFill/>
                </a:ln>
                <a:solidFill>
                  <a:prstClr val="black"/>
                </a:solidFill>
                <a:effectLst/>
                <a:uLnTx/>
                <a:uFillTx/>
                <a:latin typeface="Calibri" panose="020F0502020204030204"/>
                <a:ea typeface="+mn-ea"/>
                <a:cs typeface="+mn-cs"/>
              </a:rPr>
              <a:t>PEI</a:t>
            </a:r>
            <a:endParaRPr kumimoji="0" lang="es-CO" sz="800" b="1" i="0" u="none" strike="noStrike" kern="0" cap="none" spc="0" normalizeH="0" baseline="0" noProof="0" dirty="0" smtClean="0">
              <a:ln>
                <a:noFill/>
              </a:ln>
              <a:solidFill>
                <a:prstClr val="black"/>
              </a:solidFill>
              <a:effectLst/>
              <a:uLnTx/>
              <a:uFillTx/>
              <a:latin typeface="Calibri" panose="020F0502020204030204"/>
              <a:ea typeface="+mn-ea"/>
              <a:cs typeface="+mn-cs"/>
            </a:endParaRPr>
          </a:p>
        </p:txBody>
      </p:sp>
      <p:sp>
        <p:nvSpPr>
          <p:cNvPr id="7" name="13 Elipse">
            <a:hlinkClick r:id="rId3" action="ppaction://hlinksldjump"/>
          </p:cNvPr>
          <p:cNvSpPr/>
          <p:nvPr/>
        </p:nvSpPr>
        <p:spPr>
          <a:xfrm>
            <a:off x="11257272" y="6154773"/>
            <a:ext cx="720080" cy="548680"/>
          </a:xfrm>
          <a:prstGeom prst="ellipse">
            <a:avLst/>
          </a:prstGeom>
          <a:solidFill>
            <a:srgbClr val="C0504D"/>
          </a:solidFill>
          <a:ln w="25400" cap="flat" cmpd="sng" algn="ctr">
            <a:solidFill>
              <a:srgbClr val="C0504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s-CO" sz="1400" b="1" i="0" u="none" strike="noStrike" kern="0" cap="none" spc="0" normalizeH="0" baseline="0" noProof="0" dirty="0" smtClean="0">
                <a:ln>
                  <a:noFill/>
                </a:ln>
                <a:solidFill>
                  <a:prstClr val="black"/>
                </a:solidFill>
                <a:effectLst/>
                <a:uLnTx/>
                <a:uFillTx/>
                <a:latin typeface="Calibri" panose="020F0502020204030204"/>
                <a:ea typeface="+mn-ea"/>
                <a:cs typeface="+mn-cs"/>
              </a:rPr>
              <a:t>MP</a:t>
            </a:r>
            <a:endParaRPr kumimoji="0" lang="es-CO" sz="800" b="1" i="0" u="none" strike="noStrike" kern="0" cap="none" spc="0" normalizeH="0" baseline="0" noProof="0" dirty="0" smtClean="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0 Rectángulo"/>
          <p:cNvSpPr/>
          <p:nvPr/>
        </p:nvSpPr>
        <p:spPr>
          <a:xfrm>
            <a:off x="1923245" y="118980"/>
            <a:ext cx="6840760" cy="584775"/>
          </a:xfrm>
          <a:prstGeom prst="rect">
            <a:avLst/>
          </a:prstGeom>
          <a:solidFill>
            <a:srgbClr val="C0504D"/>
          </a:solidFill>
          <a:ln w="25400" cap="flat" cmpd="sng" algn="ctr">
            <a:solidFill>
              <a:srgbClr val="C0504D">
                <a:shade val="50000"/>
              </a:srgbClr>
            </a:solidFill>
            <a:prstDash val="solid"/>
          </a:ln>
          <a:effectLst/>
        </p:spPr>
        <p:txBody>
          <a:bodyPr wrap="square">
            <a:spAutoFit/>
          </a:bodyPr>
          <a:lstStyle/>
          <a:p>
            <a:pPr marL="265430" marR="0" lvl="0" indent="-265430" algn="ctr" defTabSz="914400" eaLnBrk="1" fontAlgn="auto" latinLnBrk="0" hangingPunct="1">
              <a:lnSpc>
                <a:spcPct val="100000"/>
              </a:lnSpc>
              <a:spcBef>
                <a:spcPts val="0"/>
              </a:spcBef>
              <a:spcAft>
                <a:spcPts val="0"/>
              </a:spcAft>
              <a:buClrTx/>
              <a:buSzTx/>
              <a:buFontTx/>
              <a:buNone/>
              <a:defRPr/>
            </a:pPr>
            <a:r>
              <a:rPr kumimoji="0" lang="es-CO" sz="3200" b="1" i="0" u="none" strike="noStrike" kern="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PROPUESTA DE TRABAJO</a:t>
            </a:r>
            <a:endParaRPr kumimoji="0" lang="es-CO" sz="3200" b="1" i="0" u="none" strike="noStrike" kern="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5" name="8 Tabla"/>
          <p:cNvGraphicFramePr>
            <a:graphicFrameLocks noGrp="1"/>
          </p:cNvGraphicFramePr>
          <p:nvPr/>
        </p:nvGraphicFramePr>
        <p:xfrm>
          <a:off x="1485310" y="858301"/>
          <a:ext cx="7716629" cy="5813064"/>
        </p:xfrm>
        <a:graphic>
          <a:graphicData uri="http://schemas.openxmlformats.org/drawingml/2006/table">
            <a:tbl>
              <a:tblPr/>
              <a:tblGrid>
                <a:gridCol w="1366047"/>
                <a:gridCol w="3028034"/>
                <a:gridCol w="1932874"/>
                <a:gridCol w="1389674"/>
              </a:tblGrid>
              <a:tr h="60005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600" b="1" dirty="0">
                          <a:solidFill>
                            <a:srgbClr val="FFFFFF"/>
                          </a:solidFill>
                          <a:latin typeface="Calibri" panose="020F0502020204030204"/>
                          <a:ea typeface="Times New Roman" panose="02020603050405020304"/>
                          <a:cs typeface="Calibri" panose="020F0502020204030204"/>
                        </a:rPr>
                        <a:t>ACTIVIDAD</a:t>
                      </a:r>
                      <a:endParaRPr lang="es-CO" sz="24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24406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600" b="1" dirty="0">
                          <a:solidFill>
                            <a:srgbClr val="FFFFFF"/>
                          </a:solidFill>
                          <a:latin typeface="Calibri" panose="020F0502020204030204"/>
                          <a:ea typeface="Times New Roman" panose="02020603050405020304"/>
                          <a:cs typeface="Calibri" panose="020F0502020204030204"/>
                        </a:rPr>
                        <a:t>MODULO</a:t>
                      </a:r>
                      <a:endParaRPr lang="es-CO" sz="24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24406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600" b="1" dirty="0">
                          <a:solidFill>
                            <a:srgbClr val="FFFFFF"/>
                          </a:solidFill>
                          <a:latin typeface="Calibri" panose="020F0502020204030204"/>
                          <a:ea typeface="Times New Roman" panose="02020603050405020304"/>
                          <a:cs typeface="Calibri" panose="020F0502020204030204"/>
                        </a:rPr>
                        <a:t>PARTICIPANTES</a:t>
                      </a:r>
                      <a:endParaRPr lang="es-CO" sz="24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24406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600" b="1" dirty="0">
                          <a:solidFill>
                            <a:srgbClr val="FFFFFF"/>
                          </a:solidFill>
                          <a:latin typeface="Calibri" panose="020F0502020204030204"/>
                          <a:ea typeface="Times New Roman" panose="02020603050405020304"/>
                          <a:cs typeface="Calibri" panose="020F0502020204030204"/>
                        </a:rPr>
                        <a:t>TIEMPO REQUERIDOS</a:t>
                      </a:r>
                      <a:endParaRPr lang="es-CO" sz="24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244061"/>
                    </a:solidFill>
                  </a:tcPr>
                </a:tc>
              </a:tr>
              <a:tr h="371940">
                <a:tc rowSpan="4">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400">
                          <a:solidFill>
                            <a:srgbClr val="000000"/>
                          </a:solidFill>
                          <a:latin typeface="Calibri" panose="020F0502020204030204"/>
                          <a:ea typeface="Times New Roman" panose="02020603050405020304"/>
                          <a:cs typeface="Calibri" panose="020F0502020204030204"/>
                        </a:rPr>
                        <a:t>1.</a:t>
                      </a:r>
                      <a:endParaRPr lang="es-CO" sz="160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700" dirty="0">
                          <a:solidFill>
                            <a:srgbClr val="000000"/>
                          </a:solidFill>
                          <a:latin typeface="Calibri" panose="020F0502020204030204"/>
                          <a:ea typeface="Times New Roman" panose="02020603050405020304"/>
                          <a:cs typeface="Calibri" panose="020F0502020204030204"/>
                        </a:rPr>
                        <a:t>INFORMACION INSTITUCIONAL</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endParaRPr lang="es-CO" sz="1700">
                        <a:solidFill>
                          <a:srgbClr val="000000"/>
                        </a:solidFill>
                        <a:latin typeface="Calibri" panose="020F0502020204030204"/>
                        <a:ea typeface="Times New Roman" panose="02020603050405020304"/>
                        <a:cs typeface="Calibri" panose="020F0502020204030204"/>
                      </a:endParaRPr>
                    </a:p>
                    <a:p>
                      <a:pPr>
                        <a:lnSpc>
                          <a:spcPct val="115000"/>
                        </a:lnSpc>
                        <a:spcAft>
                          <a:spcPts val="0"/>
                        </a:spcAft>
                      </a:pPr>
                      <a:r>
                        <a:rPr lang="es-CO" sz="1700">
                          <a:solidFill>
                            <a:srgbClr val="000000"/>
                          </a:solidFill>
                          <a:latin typeface="Calibri" panose="020F0502020204030204"/>
                          <a:ea typeface="Times New Roman" panose="02020603050405020304"/>
                          <a:cs typeface="Calibri" panose="020F0502020204030204"/>
                        </a:rPr>
                        <a:t>Directivos Docentes</a:t>
                      </a:r>
                      <a:endParaRPr lang="es-CO" sz="170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rowSpan="4">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endParaRPr lang="es-CO" sz="1700" dirty="0">
                        <a:solidFill>
                          <a:srgbClr val="000000"/>
                        </a:solidFill>
                        <a:latin typeface="Calibri" panose="020F0502020204030204"/>
                        <a:ea typeface="Times New Roman" panose="02020603050405020304"/>
                        <a:cs typeface="Calibri" panose="020F0502020204030204"/>
                      </a:endParaRPr>
                    </a:p>
                    <a:p>
                      <a:pPr>
                        <a:lnSpc>
                          <a:spcPct val="115000"/>
                        </a:lnSpc>
                        <a:spcAft>
                          <a:spcPts val="0"/>
                        </a:spcAft>
                      </a:pPr>
                      <a:r>
                        <a:rPr lang="es-CO" sz="1700" dirty="0">
                          <a:solidFill>
                            <a:srgbClr val="000000"/>
                          </a:solidFill>
                          <a:latin typeface="Calibri" panose="020F0502020204030204"/>
                          <a:ea typeface="Times New Roman" panose="02020603050405020304"/>
                          <a:cs typeface="Calibri" panose="020F0502020204030204"/>
                        </a:rPr>
                        <a:t>Jornada pedagógica </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595542">
                <a:tc vMerge="1">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700" dirty="0">
                          <a:solidFill>
                            <a:srgbClr val="000000"/>
                          </a:solidFill>
                          <a:latin typeface="Calibri" panose="020F0502020204030204"/>
                          <a:ea typeface="Times New Roman" panose="02020603050405020304"/>
                          <a:cs typeface="Calibri" panose="020F0502020204030204"/>
                        </a:rPr>
                        <a:t>COMPONENTE CONCEPTUAL Y COMPONENTE PEDAGOGICO</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vMerge="1">
                  <a:tcPr/>
                </a:tc>
                <a:tc vMerge="1">
                  <a:tcPr/>
                </a:tc>
              </a:tr>
              <a:tr h="371940">
                <a:tc vMerge="1">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700" dirty="0">
                          <a:solidFill>
                            <a:srgbClr val="000000"/>
                          </a:solidFill>
                          <a:latin typeface="Calibri" panose="020F0502020204030204"/>
                          <a:ea typeface="Times New Roman" panose="02020603050405020304"/>
                          <a:cs typeface="Calibri" panose="020F0502020204030204"/>
                        </a:rPr>
                        <a:t>COMPONENTE ADMINISTRATIVO</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vMerge="1">
                  <a:tcPr/>
                </a:tc>
                <a:tc vMerge="1">
                  <a:tcPr/>
                </a:tc>
              </a:tr>
              <a:tr h="595542">
                <a:tc vMerge="1">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700" dirty="0">
                          <a:solidFill>
                            <a:srgbClr val="000000"/>
                          </a:solidFill>
                          <a:latin typeface="Calibri" panose="020F0502020204030204"/>
                          <a:ea typeface="Times New Roman" panose="02020603050405020304"/>
                          <a:cs typeface="Calibri" panose="020F0502020204030204"/>
                        </a:rPr>
                        <a:t>COMPONENTE COMUNIDAD EDUCATIVA</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700" dirty="0">
                          <a:solidFill>
                            <a:srgbClr val="000000"/>
                          </a:solidFill>
                          <a:latin typeface="Calibri" panose="020F0502020204030204"/>
                          <a:ea typeface="Times New Roman" panose="02020603050405020304"/>
                          <a:cs typeface="Calibri" panose="020F0502020204030204"/>
                        </a:rPr>
                        <a:t>Docentes sociales, Directivos docentes</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vMerge="1">
                  <a:tcPr/>
                </a:tc>
              </a:tr>
              <a:tr h="893314">
                <a:tc rowSpan="4">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400" dirty="0">
                          <a:solidFill>
                            <a:srgbClr val="000000"/>
                          </a:solidFill>
                          <a:latin typeface="Calibri" panose="020F0502020204030204"/>
                          <a:ea typeface="Times New Roman" panose="02020603050405020304"/>
                          <a:cs typeface="Calibri" panose="020F0502020204030204"/>
                        </a:rPr>
                        <a:t>2.</a:t>
                      </a:r>
                      <a:endParaRPr lang="es-CO" sz="16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15000"/>
                        </a:lnSpc>
                        <a:spcAft>
                          <a:spcPts val="0"/>
                        </a:spcAft>
                      </a:pPr>
                      <a:r>
                        <a:rPr lang="es-CO" sz="1700" dirty="0" smtClean="0">
                          <a:latin typeface="Calibri" panose="020F0502020204030204"/>
                          <a:ea typeface="Calibri" panose="020F0502020204030204"/>
                          <a:cs typeface="Calibri" panose="020F0502020204030204"/>
                        </a:rPr>
                        <a:t>COMPONENTE</a:t>
                      </a:r>
                      <a:r>
                        <a:rPr lang="es-CO" sz="1700" baseline="0" dirty="0" smtClean="0">
                          <a:latin typeface="Calibri" panose="020F0502020204030204"/>
                          <a:ea typeface="Calibri" panose="020F0502020204030204"/>
                          <a:cs typeface="Calibri" panose="020F0502020204030204"/>
                        </a:rPr>
                        <a:t> </a:t>
                      </a:r>
                      <a:r>
                        <a:rPr lang="es-CO" sz="1700" dirty="0" smtClean="0">
                          <a:latin typeface="Calibri" panose="020F0502020204030204"/>
                          <a:ea typeface="Calibri" panose="020F0502020204030204"/>
                          <a:cs typeface="Calibri" panose="020F0502020204030204"/>
                        </a:rPr>
                        <a:t>PEDAGOGICO</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15000"/>
                        </a:lnSpc>
                        <a:spcAft>
                          <a:spcPts val="0"/>
                        </a:spcAft>
                      </a:pPr>
                      <a:r>
                        <a:rPr lang="es-CO" sz="1700" dirty="0">
                          <a:latin typeface="Calibri" panose="020F0502020204030204"/>
                          <a:ea typeface="Calibri" panose="020F0502020204030204"/>
                          <a:cs typeface="Calibri" panose="020F0502020204030204"/>
                        </a:rPr>
                        <a:t>Directores de áreas, líderes diseño de módulos</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rowSpan="4">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700">
                          <a:solidFill>
                            <a:srgbClr val="000000"/>
                          </a:solidFill>
                          <a:latin typeface="Calibri" panose="020F0502020204030204"/>
                          <a:ea typeface="Times New Roman" panose="02020603050405020304"/>
                          <a:cs typeface="Calibri" panose="020F0502020204030204"/>
                        </a:rPr>
                        <a:t> </a:t>
                      </a:r>
                      <a:endParaRPr lang="es-CO" sz="1700">
                        <a:latin typeface="Calibri" panose="020F0502020204030204"/>
                        <a:ea typeface="Calibri" panose="020F0502020204030204"/>
                        <a:cs typeface="Times New Roman" panose="02020603050405020304"/>
                      </a:endParaRPr>
                    </a:p>
                    <a:p>
                      <a:pPr>
                        <a:lnSpc>
                          <a:spcPct val="115000"/>
                        </a:lnSpc>
                        <a:spcAft>
                          <a:spcPts val="0"/>
                        </a:spcAft>
                      </a:pPr>
                      <a:r>
                        <a:rPr lang="es-ES_tradnl" sz="1700">
                          <a:latin typeface="Calibri" panose="020F0502020204030204"/>
                          <a:ea typeface="Calibri" panose="020F0502020204030204"/>
                          <a:cs typeface="Calibri" panose="020F0502020204030204"/>
                        </a:rPr>
                        <a:t>Jornada Pedagógica</a:t>
                      </a:r>
                      <a:endParaRPr lang="es-CO" sz="170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536646">
                <a:tc vMerge="1">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nSpc>
                          <a:spcPct val="115000"/>
                        </a:lnSpc>
                        <a:spcAft>
                          <a:spcPts val="0"/>
                        </a:spcAft>
                      </a:pPr>
                      <a:r>
                        <a:rPr lang="es-CO" sz="1700">
                          <a:solidFill>
                            <a:srgbClr val="000000"/>
                          </a:solidFill>
                          <a:latin typeface="Calibri" panose="020F0502020204030204"/>
                          <a:ea typeface="Times New Roman" panose="02020603050405020304"/>
                          <a:cs typeface="Calibri" panose="020F0502020204030204"/>
                        </a:rPr>
                        <a:t>SISTEMA DE EVALUACION</a:t>
                      </a:r>
                      <a:endParaRPr lang="es-CO" sz="170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15000"/>
                        </a:lnSpc>
                        <a:spcAft>
                          <a:spcPts val="0"/>
                        </a:spcAft>
                      </a:pPr>
                      <a:endParaRPr lang="es-CO" sz="1700" dirty="0">
                        <a:latin typeface="Calibri" panose="020F0502020204030204"/>
                        <a:ea typeface="Calibri" panose="020F0502020204030204"/>
                        <a:cs typeface="Calibri" panose="020F0502020204030204"/>
                      </a:endParaRPr>
                    </a:p>
                    <a:p>
                      <a:pPr algn="just">
                        <a:lnSpc>
                          <a:spcPct val="115000"/>
                        </a:lnSpc>
                        <a:spcAft>
                          <a:spcPts val="0"/>
                        </a:spcAft>
                      </a:pPr>
                      <a:r>
                        <a:rPr lang="es-CO" sz="1700" dirty="0">
                          <a:latin typeface="Calibri" panose="020F0502020204030204"/>
                          <a:ea typeface="Calibri" panose="020F0502020204030204"/>
                          <a:cs typeface="Calibri" panose="020F0502020204030204"/>
                        </a:rPr>
                        <a:t>Directores de áreas, líderes diseño de módulos</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vMerge="1">
                  <a:tcPr/>
                </a:tc>
              </a:tr>
              <a:tr h="654439">
                <a:tc vMerge="1">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15000"/>
                        </a:lnSpc>
                        <a:spcAft>
                          <a:spcPts val="0"/>
                        </a:spcAft>
                      </a:pPr>
                      <a:r>
                        <a:rPr lang="es-CO" sz="1700" dirty="0">
                          <a:latin typeface="Calibri" panose="020F0502020204030204"/>
                          <a:ea typeface="Calibri" panose="020F0502020204030204"/>
                          <a:cs typeface="Calibri" panose="020F0502020204030204"/>
                        </a:rPr>
                        <a:t>CRUCE DE AREAS CON LOS ESTANDAR</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vMerge="1">
                  <a:tcPr/>
                </a:tc>
                <a:tc vMerge="1">
                  <a:tcPr/>
                </a:tc>
              </a:tr>
              <a:tr h="1191085">
                <a:tc vMerge="1">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15000"/>
                        </a:lnSpc>
                        <a:spcAft>
                          <a:spcPts val="0"/>
                        </a:spcAft>
                      </a:pPr>
                      <a:r>
                        <a:rPr lang="es-CO" sz="1700" dirty="0">
                          <a:latin typeface="Calibri" panose="020F0502020204030204"/>
                          <a:ea typeface="Calibri" panose="020F0502020204030204"/>
                          <a:cs typeface="Calibri" panose="020F0502020204030204"/>
                        </a:rPr>
                        <a:t>CRUCE DE </a:t>
                      </a:r>
                      <a:r>
                        <a:rPr lang="es-CO" sz="1700" dirty="0" err="1">
                          <a:latin typeface="Calibri" panose="020F0502020204030204"/>
                          <a:ea typeface="Calibri" panose="020F0502020204030204"/>
                          <a:cs typeface="Calibri" panose="020F0502020204030204"/>
                        </a:rPr>
                        <a:t>AREAS</a:t>
                      </a:r>
                      <a:r>
                        <a:rPr lang="es-CO" sz="1700" dirty="0">
                          <a:latin typeface="Calibri" panose="020F0502020204030204"/>
                          <a:ea typeface="Calibri" panose="020F0502020204030204"/>
                          <a:cs typeface="Calibri" panose="020F0502020204030204"/>
                        </a:rPr>
                        <a:t> CON PROYECTOS TRANSVERSALES</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15000"/>
                        </a:lnSpc>
                        <a:spcAft>
                          <a:spcPts val="0"/>
                        </a:spcAft>
                      </a:pPr>
                      <a:r>
                        <a:rPr lang="es-CO" sz="1700" dirty="0">
                          <a:latin typeface="Calibri" panose="020F0502020204030204"/>
                          <a:ea typeface="Calibri" panose="020F0502020204030204"/>
                          <a:cs typeface="Calibri" panose="020F0502020204030204"/>
                        </a:rPr>
                        <a:t>Directores de áreas y líderes de proyectos transversales</a:t>
                      </a:r>
                      <a:endParaRPr lang="es-CO" sz="1700" dirty="0">
                        <a:latin typeface="Calibri" panose="020F0502020204030204"/>
                        <a:ea typeface="Calibri" panose="020F0502020204030204"/>
                        <a:cs typeface="Times New Roman" panose="02020603050405020304"/>
                      </a:endParaRPr>
                    </a:p>
                  </a:txBody>
                  <a:tcPr marL="62233" marR="62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vMerge="1">
                  <a:tcPr/>
                </a:tc>
              </a:tr>
            </a:tbl>
          </a:graphicData>
        </a:graphic>
      </p:graphicFrame>
      <p:sp>
        <p:nvSpPr>
          <p:cNvPr id="6" name="12 Elipse">
            <a:hlinkClick r:id="rId1" action="ppaction://hlinksldjump"/>
          </p:cNvPr>
          <p:cNvSpPr/>
          <p:nvPr/>
        </p:nvSpPr>
        <p:spPr>
          <a:xfrm>
            <a:off x="11321667" y="80343"/>
            <a:ext cx="720080" cy="620688"/>
          </a:xfrm>
          <a:prstGeom prst="ellipse">
            <a:avLst/>
          </a:prstGeom>
          <a:solidFill>
            <a:srgbClr val="4F81BD"/>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s-CO" sz="1400" b="1" i="0" u="none" strike="noStrike" kern="0" cap="none" spc="0" normalizeH="0" baseline="0" noProof="0" dirty="0" smtClean="0">
                <a:ln>
                  <a:noFill/>
                </a:ln>
                <a:solidFill>
                  <a:prstClr val="black"/>
                </a:solidFill>
                <a:effectLst/>
                <a:uLnTx/>
                <a:uFillTx/>
                <a:latin typeface="Calibri" panose="020F0502020204030204"/>
                <a:ea typeface="+mn-ea"/>
                <a:cs typeface="+mn-cs"/>
              </a:rPr>
              <a:t>PEI</a:t>
            </a:r>
            <a:endParaRPr kumimoji="0" lang="es-CO" sz="800" b="1" i="0" u="none" strike="noStrike" kern="0" cap="none" spc="0" normalizeH="0" baseline="0" noProof="0" dirty="0" smtClean="0">
              <a:ln>
                <a:noFill/>
              </a:ln>
              <a:solidFill>
                <a:prstClr val="black"/>
              </a:solidFill>
              <a:effectLst/>
              <a:uLnTx/>
              <a:uFillTx/>
              <a:latin typeface="Calibri" panose="020F0502020204030204"/>
              <a:ea typeface="+mn-ea"/>
              <a:cs typeface="+mn-cs"/>
            </a:endParaRPr>
          </a:p>
        </p:txBody>
      </p:sp>
      <p:sp>
        <p:nvSpPr>
          <p:cNvPr id="7" name="13 Elipse">
            <a:hlinkClick r:id="rId2" action="ppaction://hlinksldjump"/>
          </p:cNvPr>
          <p:cNvSpPr/>
          <p:nvPr/>
        </p:nvSpPr>
        <p:spPr>
          <a:xfrm>
            <a:off x="11321667" y="6309320"/>
            <a:ext cx="720080" cy="548680"/>
          </a:xfrm>
          <a:prstGeom prst="ellipse">
            <a:avLst/>
          </a:prstGeom>
          <a:solidFill>
            <a:srgbClr val="C0504D"/>
          </a:solidFill>
          <a:ln w="25400" cap="flat" cmpd="sng" algn="ctr">
            <a:solidFill>
              <a:srgbClr val="C0504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s-CO" sz="1400" b="1" i="0" u="none" strike="noStrike" kern="0" cap="none" spc="0" normalizeH="0" baseline="0" noProof="0" dirty="0" smtClean="0">
                <a:ln>
                  <a:noFill/>
                </a:ln>
                <a:solidFill>
                  <a:prstClr val="black"/>
                </a:solidFill>
                <a:effectLst/>
                <a:uLnTx/>
                <a:uFillTx/>
                <a:latin typeface="Calibri" panose="020F0502020204030204"/>
                <a:ea typeface="+mn-ea"/>
                <a:cs typeface="+mn-cs"/>
              </a:rPr>
              <a:t>MP</a:t>
            </a:r>
            <a:endParaRPr kumimoji="0" lang="es-CO" sz="800" b="1" i="0" u="none" strike="noStrike" kern="0" cap="none" spc="0" normalizeH="0" baseline="0" noProof="0" dirty="0" smtClean="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7" name="2 Marcador de contenido"/>
          <p:cNvSpPr txBox="1"/>
          <p:nvPr/>
        </p:nvSpPr>
        <p:spPr>
          <a:xfrm>
            <a:off x="1216298" y="1425086"/>
            <a:ext cx="7467600" cy="4873752"/>
          </a:xfrm>
          <a:prstGeom prst="rect">
            <a:avLst/>
          </a:prstGeom>
        </p:spPr>
        <p:txBody>
          <a:bodyPr vert="horz" lIns="91440" tIns="45720" rIns="91440" bIns="45720" rtlCol="0">
            <a:normAutofit fontScale="77500" lnSpcReduction="20000"/>
          </a:bodyPr>
          <a:lstStyle/>
          <a:p>
            <a:pPr marL="342900" marR="0" lvl="0" indent="-342900" defTabSz="914400" eaLnBrk="1" fontAlgn="auto" latinLnBrk="0" hangingPunct="1">
              <a:lnSpc>
                <a:spcPct val="100000"/>
              </a:lnSpc>
              <a:spcBef>
                <a:spcPct val="20000"/>
              </a:spcBef>
              <a:spcAft>
                <a:spcPts val="0"/>
              </a:spcAft>
              <a:buClrTx/>
              <a:buSzTx/>
              <a:buFont typeface="Arial" panose="020B0604020202020204" pitchFamily="34" charset="0"/>
              <a:buNone/>
              <a:defRPr/>
            </a:pPr>
            <a:r>
              <a:rPr kumimoji="0" lang="es-CO" sz="3200" b="1" i="0" u="none" strike="noStrike" kern="0" cap="none" spc="0" normalizeH="0" baseline="0" noProof="0" dirty="0" smtClean="0">
                <a:ln>
                  <a:noFill/>
                </a:ln>
                <a:solidFill>
                  <a:prstClr val="black"/>
                </a:solidFill>
                <a:effectLst/>
                <a:uLnTx/>
                <a:uFillTx/>
              </a:rPr>
              <a:t>Modelo pedagógico institucional </a:t>
            </a:r>
            <a:endParaRPr kumimoji="0" lang="es-CO" sz="3200" b="0" i="0" u="none" strike="noStrike" kern="0" cap="none" spc="0" normalizeH="0" baseline="0" noProof="0" dirty="0" smtClean="0">
              <a:ln>
                <a:noFill/>
              </a:ln>
              <a:solidFill>
                <a:prstClr val="black"/>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srgbClr val="FF0000"/>
                </a:solidFill>
                <a:effectLst/>
                <a:uLnTx/>
                <a:uFillTx/>
              </a:rPr>
              <a:t>Escuela tradicional (escuela conductista</a:t>
            </a:r>
            <a:r>
              <a:rPr kumimoji="0" lang="es-CO" sz="3200" b="0" i="0" u="none" strike="noStrike" kern="0" cap="none" spc="0" normalizeH="0" baseline="0" noProof="0" dirty="0" smtClean="0">
                <a:ln>
                  <a:noFill/>
                </a:ln>
                <a:solidFill>
                  <a:prstClr val="black"/>
                </a:solidFill>
                <a:effectLst/>
                <a:uLnTx/>
                <a:uFillTx/>
              </a:rPr>
              <a:t>)</a:t>
            </a:r>
            <a:endParaRPr kumimoji="0" lang="es-CO" sz="3200" b="0" i="0" u="none" strike="noStrike" kern="0" cap="none" spc="0" normalizeH="0" baseline="0" noProof="0" dirty="0" smtClean="0">
              <a:ln>
                <a:noFill/>
              </a:ln>
              <a:solidFill>
                <a:prstClr val="black"/>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srgbClr val="FF0000"/>
                </a:solidFill>
                <a:effectLst/>
                <a:uLnTx/>
                <a:uFillTx/>
              </a:rPr>
              <a:t>Escuela activa</a:t>
            </a:r>
            <a:endParaRPr kumimoji="0" lang="es-CO" sz="3200" b="0" i="0" u="none" strike="noStrike" kern="0" cap="none" spc="0" normalizeH="0" baseline="0" noProof="0" dirty="0" smtClean="0">
              <a:ln>
                <a:noFill/>
              </a:ln>
              <a:solidFill>
                <a:srgbClr val="FF0000"/>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prstClr val="black"/>
                </a:solidFill>
                <a:effectLst/>
                <a:uLnTx/>
                <a:uFillTx/>
              </a:rPr>
              <a:t>Teoría del equilibrio</a:t>
            </a:r>
            <a:endParaRPr kumimoji="0" lang="es-CO" sz="3200" b="0" i="0" u="none" strike="noStrike" kern="0" cap="none" spc="0" normalizeH="0" baseline="0" noProof="0" dirty="0" smtClean="0">
              <a:ln>
                <a:noFill/>
              </a:ln>
              <a:solidFill>
                <a:prstClr val="black"/>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srgbClr val="FF0000"/>
                </a:solidFill>
                <a:effectLst/>
                <a:uLnTx/>
                <a:uFillTx/>
              </a:rPr>
              <a:t>Teoría histórico cultural</a:t>
            </a:r>
            <a:endParaRPr kumimoji="0" lang="es-CO" sz="3200" b="0" i="0" u="none" strike="noStrike" kern="0" cap="none" spc="0" normalizeH="0" baseline="0" noProof="0" dirty="0" smtClean="0">
              <a:ln>
                <a:noFill/>
              </a:ln>
              <a:solidFill>
                <a:srgbClr val="FF0000"/>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srgbClr val="FF0000"/>
                </a:solidFill>
                <a:effectLst/>
                <a:uLnTx/>
                <a:uFillTx/>
              </a:rPr>
              <a:t>Pedagógica conceptual</a:t>
            </a:r>
            <a:endParaRPr kumimoji="0" lang="es-CO" sz="3200" b="0" i="0" u="none" strike="noStrike" kern="0" cap="none" spc="0" normalizeH="0" baseline="0" noProof="0" dirty="0" smtClean="0">
              <a:ln>
                <a:noFill/>
              </a:ln>
              <a:solidFill>
                <a:srgbClr val="FF0000"/>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srgbClr val="FF0000"/>
                </a:solidFill>
                <a:effectLst/>
                <a:uLnTx/>
                <a:uFillTx/>
              </a:rPr>
              <a:t>Teorías de las inteligencias múltiples</a:t>
            </a:r>
            <a:endParaRPr kumimoji="0" lang="es-CO" sz="3200" b="0" i="0" u="none" strike="noStrike" kern="0" cap="none" spc="0" normalizeH="0" baseline="0" noProof="0" dirty="0" smtClean="0">
              <a:ln>
                <a:noFill/>
              </a:ln>
              <a:solidFill>
                <a:srgbClr val="FF0000"/>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srgbClr val="FF0000"/>
                </a:solidFill>
                <a:effectLst/>
                <a:uLnTx/>
                <a:uFillTx/>
              </a:rPr>
              <a:t>Teorías del pensamiento complejo</a:t>
            </a:r>
            <a:endParaRPr kumimoji="0" lang="es-CO" sz="3200" b="0" i="0" u="none" strike="noStrike" kern="0" cap="none" spc="0" normalizeH="0" baseline="0" noProof="0" dirty="0" smtClean="0">
              <a:ln>
                <a:noFill/>
              </a:ln>
              <a:solidFill>
                <a:srgbClr val="FF0000"/>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srgbClr val="FF0000"/>
                </a:solidFill>
                <a:effectLst/>
                <a:uLnTx/>
                <a:uFillTx/>
              </a:rPr>
              <a:t>Aprendizaje significativo</a:t>
            </a:r>
            <a:endParaRPr kumimoji="0" lang="es-CO" sz="3200" b="0" i="0" u="none" strike="noStrike" kern="0" cap="none" spc="0" normalizeH="0" baseline="0" noProof="0" dirty="0" smtClean="0">
              <a:ln>
                <a:noFill/>
              </a:ln>
              <a:solidFill>
                <a:srgbClr val="FF0000"/>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prstClr val="black"/>
                </a:solidFill>
                <a:effectLst/>
                <a:uLnTx/>
                <a:uFillTx/>
              </a:rPr>
              <a:t>Constructivista</a:t>
            </a:r>
            <a:endParaRPr kumimoji="0" lang="es-CO" sz="3200" b="0" i="0" u="none" strike="noStrike" kern="0" cap="none" spc="0" normalizeH="0" baseline="0" noProof="0" dirty="0" smtClean="0">
              <a:ln>
                <a:noFill/>
              </a:ln>
              <a:solidFill>
                <a:prstClr val="black"/>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prstClr val="black"/>
                </a:solidFill>
                <a:effectLst/>
                <a:uLnTx/>
                <a:uFillTx/>
              </a:rPr>
              <a:t>Pensamiento crítico</a:t>
            </a:r>
            <a:endParaRPr kumimoji="0" lang="es-CO" sz="3200" b="0" i="0" u="none" strike="noStrike" kern="0" cap="none" spc="0" normalizeH="0" baseline="0" noProof="0" dirty="0" smtClean="0">
              <a:ln>
                <a:noFill/>
              </a:ln>
              <a:solidFill>
                <a:prstClr val="black"/>
              </a:solidFill>
              <a:effectLst/>
              <a:uLnTx/>
              <a:uFillTx/>
            </a:endParaRPr>
          </a:p>
          <a:p>
            <a:pPr marL="457200" marR="0" lvl="0" indent="-457200" defTabSz="914400" eaLnBrk="1" fontAlgn="auto" latinLnBrk="0" hangingPunct="1">
              <a:lnSpc>
                <a:spcPct val="100000"/>
              </a:lnSpc>
              <a:spcBef>
                <a:spcPct val="20000"/>
              </a:spcBef>
              <a:spcAft>
                <a:spcPts val="0"/>
              </a:spcAft>
              <a:buClrTx/>
              <a:buSzTx/>
              <a:buFont typeface="+mj-lt"/>
              <a:buAutoNum type="arabicPeriod"/>
              <a:defRPr/>
            </a:pPr>
            <a:r>
              <a:rPr kumimoji="0" lang="es-CO" sz="3200" b="0" i="0" u="none" strike="noStrike" kern="0" cap="none" spc="0" normalizeH="0" baseline="0" noProof="0" dirty="0" smtClean="0">
                <a:ln>
                  <a:noFill/>
                </a:ln>
                <a:solidFill>
                  <a:prstClr val="black"/>
                </a:solidFill>
                <a:effectLst/>
                <a:uLnTx/>
                <a:uFillTx/>
              </a:rPr>
              <a:t>Enseñanza </a:t>
            </a:r>
            <a:r>
              <a:rPr kumimoji="0" lang="es-CO" sz="3200" b="0" i="0" u="none" strike="noStrike" kern="0" cap="none" spc="0" normalizeH="0" baseline="0" noProof="0" dirty="0" err="1" smtClean="0">
                <a:ln>
                  <a:noFill/>
                </a:ln>
                <a:solidFill>
                  <a:prstClr val="black"/>
                </a:solidFill>
                <a:effectLst/>
                <a:uLnTx/>
                <a:uFillTx/>
              </a:rPr>
              <a:t>problémica</a:t>
            </a:r>
            <a:endParaRPr kumimoji="0" lang="es-CO" sz="3200" b="0" i="0" u="none" strike="noStrike" kern="0" cap="none" spc="0" normalizeH="0" baseline="0" noProof="0" dirty="0" smtClean="0">
              <a:ln>
                <a:noFill/>
              </a:ln>
              <a:solidFill>
                <a:prstClr val="black"/>
              </a:solidFill>
              <a:effectLst/>
              <a:uLnTx/>
              <a:uFillTx/>
            </a:endParaRPr>
          </a:p>
          <a:p>
            <a:pPr marL="342900" marR="0" lvl="0" indent="-342900" defTabSz="91440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s-CO" sz="3200" b="0" i="0" u="none" strike="noStrike" kern="0" cap="none" spc="0" normalizeH="0" baseline="0" noProof="0" dirty="0">
              <a:ln>
                <a:noFill/>
              </a:ln>
              <a:solidFill>
                <a:prstClr val="black"/>
              </a:solidFill>
              <a:effectLst/>
              <a:uLnTx/>
              <a:uFillTx/>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9" name="1 Rectángulo"/>
          <p:cNvSpPr/>
          <p:nvPr/>
        </p:nvSpPr>
        <p:spPr>
          <a:xfrm>
            <a:off x="3651159" y="3155324"/>
            <a:ext cx="4578439" cy="1200329"/>
          </a:xfrm>
          <a:prstGeom prst="rect">
            <a:avLst/>
          </a:prstGeom>
        </p:spPr>
        <p:txBody>
          <a:bodyPr wrap="square">
            <a:spAutoFit/>
          </a:bodyPr>
          <a:lstStyle/>
          <a:p>
            <a:pPr lvl="0" algn="ctr">
              <a:spcBef>
                <a:spcPct val="20000"/>
              </a:spcBef>
              <a:defRPr/>
            </a:pPr>
            <a:r>
              <a:rPr lang="es-CO" sz="2400" b="1" dirty="0" smtClean="0">
                <a:solidFill>
                  <a:schemeClr val="accent2">
                    <a:lumMod val="75000"/>
                  </a:schemeClr>
                </a:solidFill>
              </a:rPr>
              <a:t>INFORMACIÓN DE LOS COMPONENTES Y RESIGNIFICACIÓN  DEL PEI</a:t>
            </a:r>
            <a:r>
              <a:rPr lang="es-CO" b="1" dirty="0" smtClean="0">
                <a:solidFill>
                  <a:schemeClr val="accent2">
                    <a:lumMod val="75000"/>
                  </a:schemeClr>
                </a:solidFill>
              </a:rPr>
              <a:t>– </a:t>
            </a:r>
            <a:endParaRPr lang="es-CO"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2 Marcador de contenido"/>
          <p:cNvSpPr txBox="1"/>
          <p:nvPr/>
        </p:nvSpPr>
        <p:spPr>
          <a:xfrm>
            <a:off x="817809" y="2332037"/>
            <a:ext cx="9433774" cy="4525963"/>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Calidad Educativa</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posibilidad real de acceso de todas las personas a servicios educativos que garanticen aprendizajes necesarios, a la permanencia en dichos servicios y a la culminación del proceso educativo.</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Jornada Única-JU: </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política que busca la equidad y la protección social, aumentar el tiempo de permanencia de los estudiantes en el establecimiento educativo e incrementar las horas lectivas y fortalecer el trabajo pedagógico</a:t>
            </a: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Índice Sintético de Calidad Educativa-ISC</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E: herramienta utilizada para medir el nivel de calidad educativa de los establecimientos educativos y a la Entidad territorial certificada-ETC. Es una escala de 1 a 10, donde diez es la calificación más alta y se miden cuatro componentes: .progreso, desempeño, eficiencia y ambiente escolar.</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s-CO" sz="32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2" name="Rectángulo 1"/>
          <p:cNvSpPr/>
          <p:nvPr/>
        </p:nvSpPr>
        <p:spPr>
          <a:xfrm>
            <a:off x="3726331" y="1408707"/>
            <a:ext cx="2730236" cy="923330"/>
          </a:xfrm>
          <a:prstGeom prst="rect">
            <a:avLst/>
          </a:prstGeom>
          <a:noFill/>
        </p:spPr>
        <p:txBody>
          <a:bodyPr wrap="none" lIns="91440" tIns="45720" rIns="91440" bIns="45720">
            <a:spAutoFit/>
          </a:bodyPr>
          <a:lstStyle/>
          <a:p>
            <a:pPr algn="ctr"/>
            <a:r>
              <a:rPr lang="es-ES" sz="5400" b="1" dirty="0" smtClean="0">
                <a:ln w="22225">
                  <a:solidFill>
                    <a:schemeClr val="accent2"/>
                  </a:solidFill>
                  <a:prstDash val="solid"/>
                </a:ln>
                <a:solidFill>
                  <a:schemeClr val="accent2">
                    <a:lumMod val="40000"/>
                    <a:lumOff val="60000"/>
                  </a:schemeClr>
                </a:solidFill>
              </a:rPr>
              <a:t>Glosario </a:t>
            </a:r>
            <a:endParaRPr lang="es-ES" sz="5400" b="1" cap="none" spc="0" dirty="0">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Rectángulo 2"/>
          <p:cNvSpPr/>
          <p:nvPr/>
        </p:nvSpPr>
        <p:spPr>
          <a:xfrm>
            <a:off x="3700573" y="1189766"/>
            <a:ext cx="2730236" cy="923330"/>
          </a:xfrm>
          <a:prstGeom prst="rect">
            <a:avLst/>
          </a:prstGeom>
          <a:noFill/>
        </p:spPr>
        <p:txBody>
          <a:bodyPr wrap="none" lIns="91440" tIns="45720" rIns="91440" bIns="45720">
            <a:spAutoFit/>
          </a:bodyPr>
          <a:lstStyle/>
          <a:p>
            <a:pPr algn="ctr"/>
            <a:r>
              <a:rPr lang="es-ES" sz="5400" b="1" dirty="0" smtClean="0">
                <a:ln w="22225">
                  <a:solidFill>
                    <a:schemeClr val="accent2"/>
                  </a:solidFill>
                  <a:prstDash val="solid"/>
                </a:ln>
                <a:solidFill>
                  <a:schemeClr val="accent2">
                    <a:lumMod val="40000"/>
                    <a:lumOff val="60000"/>
                  </a:schemeClr>
                </a:solidFill>
              </a:rPr>
              <a:t>Glosario </a:t>
            </a:r>
            <a:endParaRPr lang="es-ES" sz="5400" b="1" cap="none" spc="0" dirty="0">
              <a:ln w="22225">
                <a:solidFill>
                  <a:schemeClr val="accent2"/>
                </a:solidFill>
                <a:prstDash val="solid"/>
              </a:ln>
              <a:solidFill>
                <a:schemeClr val="accent2">
                  <a:lumMod val="40000"/>
                  <a:lumOff val="60000"/>
                </a:schemeClr>
              </a:solidFill>
              <a:effectLst/>
            </a:endParaRPr>
          </a:p>
        </p:txBody>
      </p:sp>
      <p:sp>
        <p:nvSpPr>
          <p:cNvPr id="5" name="2 Marcador de contenido"/>
          <p:cNvSpPr txBox="1"/>
          <p:nvPr/>
        </p:nvSpPr>
        <p:spPr>
          <a:xfrm>
            <a:off x="624626" y="2113096"/>
            <a:ext cx="9047408" cy="4525963"/>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Mejoramiento Mínimo Anual-</a:t>
            </a:r>
            <a:r>
              <a:rPr kumimoji="0" lang="es-CO" sz="3200" b="1"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MMA</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medida anual que debe alcanzar cada uno de los Establecimientos educativos hasta el año 2025, dicha meta se calcula teniendo en cuanta la proyección de crecimiento de los resultados de la prueba SABER.</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Prueba SABER</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es la realización de evaluaciones aplicadas periódicamente para monitorear el desarrollo de las competencias básicas en los estudiantes de educación básica, como seguimiento de calidad del sistema educativo. El propósito principal de SABER 3. º, 5. 7 ° y 9.° es contribuir al mejoramiento de la calidad de la educación colombiana . La prueba SABER 11° evaluación del nivel de la Educación Media a partir del año 2014 se alinea con las evaluaciones de la Educación Básica para proporcionar información a la comunidad educativa en el desarrollo de las competencias básicas que debe desarrollar un estudiante durante el paso por la vida escolar. Además de ser una herramienta que retroalimenta al Sistema Educativo la prueba SABER 11 tiene por objetivos, según lo dispuesto por el </a:t>
            </a:r>
            <a:r>
              <a:rPr kumimoji="0" lang="es-CO" sz="3200" b="0" i="0" u="sng" strike="noStrike" kern="1200" cap="none" spc="0" normalizeH="0" baseline="0" noProof="0" dirty="0" smtClean="0">
                <a:ln>
                  <a:noFill/>
                </a:ln>
                <a:solidFill>
                  <a:sysClr val="windowText" lastClr="000000"/>
                </a:solidFill>
                <a:effectLst/>
                <a:uLnTx/>
                <a:uFillTx/>
                <a:latin typeface="Calibri" panose="020F0502020204030204"/>
                <a:ea typeface="+mn-ea"/>
                <a:cs typeface="+mn-cs"/>
                <a:hlinkClick r:id="rId2"/>
              </a:rPr>
              <a:t>Decreto 869 de 2010</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s-CO" sz="32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Rectángulo 2"/>
          <p:cNvSpPr/>
          <p:nvPr/>
        </p:nvSpPr>
        <p:spPr>
          <a:xfrm>
            <a:off x="3776772" y="1242223"/>
            <a:ext cx="2730236" cy="923330"/>
          </a:xfrm>
          <a:prstGeom prst="rect">
            <a:avLst/>
          </a:prstGeom>
          <a:noFill/>
        </p:spPr>
        <p:txBody>
          <a:bodyPr wrap="none" lIns="91440" tIns="45720" rIns="91440" bIns="45720">
            <a:spAutoFit/>
          </a:bodyPr>
          <a:lstStyle/>
          <a:p>
            <a:pPr algn="ctr"/>
            <a:r>
              <a:rPr lang="es-ES" sz="5400" b="1" dirty="0" smtClean="0">
                <a:ln w="22225">
                  <a:solidFill>
                    <a:schemeClr val="accent2"/>
                  </a:solidFill>
                  <a:prstDash val="solid"/>
                </a:ln>
                <a:solidFill>
                  <a:schemeClr val="accent2">
                    <a:lumMod val="40000"/>
                    <a:lumOff val="60000"/>
                  </a:schemeClr>
                </a:solidFill>
              </a:rPr>
              <a:t>Glosario </a:t>
            </a:r>
            <a:endParaRPr lang="es-ES" sz="5400" b="1" cap="none" spc="0" dirty="0">
              <a:ln w="22225">
                <a:solidFill>
                  <a:schemeClr val="accent2"/>
                </a:solidFill>
                <a:prstDash val="solid"/>
              </a:ln>
              <a:solidFill>
                <a:schemeClr val="accent2">
                  <a:lumMod val="40000"/>
                  <a:lumOff val="60000"/>
                </a:schemeClr>
              </a:solidFill>
              <a:effectLst/>
            </a:endParaRPr>
          </a:p>
        </p:txBody>
      </p:sp>
      <p:sp>
        <p:nvSpPr>
          <p:cNvPr id="5" name="2 Marcador de contenido"/>
          <p:cNvSpPr txBox="1"/>
          <p:nvPr/>
        </p:nvSpPr>
        <p:spPr>
          <a:xfrm>
            <a:off x="598867" y="2179393"/>
            <a:ext cx="9086046" cy="4525963"/>
          </a:xfrm>
          <a:prstGeom prst="rect">
            <a:avLst/>
          </a:prstGeom>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6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Acuerdos Por la Excelencia: </a:t>
            </a:r>
            <a:r>
              <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documento firmado por cada establecimiento educativo en donde presenta a la comunidad educativa, Secretaria de educación y al Ministerio de Educación Nacional los compromisos y metas específicas en cada uno de los componentes del Índice Sintético de la Calidad Educativa.</a:t>
            </a:r>
            <a:endPar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6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Supérate con El saber: </a:t>
            </a:r>
            <a:r>
              <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es una estrategia del Ministerio de Educación Nacional para hacer seguimiento al aprendizaje de los estudiantes. Consiste en hacer evaluaciones periódicas de competencias básicas en matemáticas y lenguaje.</a:t>
            </a:r>
            <a:endPar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6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Competencias: </a:t>
            </a:r>
            <a:r>
              <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es el conjunto de saberes, conocimientos, destrezas y características individuales que permiten a una persona realizar acciones en un contexto determinado.</a:t>
            </a:r>
            <a:endPar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De acuerdo al Ministerio de Educación: se define la competencia como un conjunto de conocimientos, actitudes, disposiciones y habilidades (cognitivas, socio-afectivas y comunicativas), relacionadas entre sí para facilitar el desempeño flexible y con sentido de una actividad en contextos relativamente nuevos y retadores. Por lo tanto, la competencia implica </a:t>
            </a:r>
            <a:r>
              <a:rPr kumimoji="0" lang="es-CO" sz="36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conocer, ser</a:t>
            </a:r>
            <a:r>
              <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y </a:t>
            </a:r>
            <a:r>
              <a:rPr kumimoji="0" lang="es-CO" sz="36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saber hacer</a:t>
            </a:r>
            <a:r>
              <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t>
            </a:r>
            <a:endParaRPr kumimoji="0" lang="es-CO" sz="36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s-CO" sz="32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Rectángulo 2"/>
          <p:cNvSpPr/>
          <p:nvPr/>
        </p:nvSpPr>
        <p:spPr>
          <a:xfrm>
            <a:off x="3739210" y="1075739"/>
            <a:ext cx="2730236" cy="923330"/>
          </a:xfrm>
          <a:prstGeom prst="rect">
            <a:avLst/>
          </a:prstGeom>
          <a:noFill/>
        </p:spPr>
        <p:txBody>
          <a:bodyPr wrap="none" lIns="91440" tIns="45720" rIns="91440" bIns="45720">
            <a:spAutoFit/>
          </a:bodyPr>
          <a:lstStyle/>
          <a:p>
            <a:pPr algn="ctr"/>
            <a:r>
              <a:rPr lang="es-ES" sz="5400" b="1" dirty="0" smtClean="0">
                <a:ln w="22225">
                  <a:solidFill>
                    <a:schemeClr val="accent2"/>
                  </a:solidFill>
                  <a:prstDash val="solid"/>
                </a:ln>
                <a:solidFill>
                  <a:schemeClr val="accent2">
                    <a:lumMod val="40000"/>
                    <a:lumOff val="60000"/>
                  </a:schemeClr>
                </a:solidFill>
              </a:rPr>
              <a:t>Glosario </a:t>
            </a:r>
            <a:endParaRPr lang="es-ES" sz="5400" b="1" cap="none" spc="0" dirty="0">
              <a:ln w="22225">
                <a:solidFill>
                  <a:schemeClr val="accent2"/>
                </a:solidFill>
                <a:prstDash val="solid"/>
              </a:ln>
              <a:solidFill>
                <a:schemeClr val="accent2">
                  <a:lumMod val="40000"/>
                  <a:lumOff val="60000"/>
                </a:schemeClr>
              </a:solidFill>
              <a:effectLst/>
            </a:endParaRPr>
          </a:p>
        </p:txBody>
      </p:sp>
      <p:sp>
        <p:nvSpPr>
          <p:cNvPr id="5" name="2 Marcador de contenido"/>
          <p:cNvSpPr txBox="1"/>
          <p:nvPr/>
        </p:nvSpPr>
        <p:spPr>
          <a:xfrm>
            <a:off x="727656" y="1999069"/>
            <a:ext cx="8229600" cy="4525963"/>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Derecho Básico de Aprendizajes-</a:t>
            </a:r>
            <a:r>
              <a:rPr kumimoji="0" lang="es-CO" sz="3200" b="1"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DBA</a:t>
            </a: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son un conjunto de saberes y habilidades a cerca de lo fundamental que cada estudiante debe aprender al finalizar un grado, esto en concordancia con lo establecido en  los Estándares Básicos de Calidad-</a:t>
            </a:r>
            <a:r>
              <a:rPr kumimoji="0" lang="es-CO" sz="3200" b="0" i="0" u="none" strike="noStrike" kern="1200" cap="none" spc="0" normalizeH="0" baseline="0" noProof="0" dirty="0" err="1" smtClean="0">
                <a:ln>
                  <a:noFill/>
                </a:ln>
                <a:solidFill>
                  <a:sysClr val="windowText" lastClr="000000"/>
                </a:solidFill>
                <a:effectLst/>
                <a:uLnTx/>
                <a:uFillTx/>
                <a:latin typeface="Calibri" panose="020F0502020204030204"/>
                <a:ea typeface="+mn-ea"/>
                <a:cs typeface="+mn-cs"/>
              </a:rPr>
              <a:t>EBC</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y los Lineamientos Curriculares.</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Estándares Básicos de Calidad</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son descripciones de los logros esperados de los diferentes actores e instituciones del sistema educativo. En tal sentido, son orientaciones de carácter público, que señalan las metas educativas para conseguir una educación de calidad.</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Lineamientos Curriculares:</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Son las orientaciones epistemológicas, pedagógicas y curriculares que define el MEN con el apoyo de la comunidad académica educativa para apoyar el proceso de fundamentación y planeación de las áreas obligatorias y fundamentales definidas por la Ley General de Educación en su artículo 23.</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s-CO" sz="32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Rectángulo 2"/>
          <p:cNvSpPr/>
          <p:nvPr/>
        </p:nvSpPr>
        <p:spPr>
          <a:xfrm>
            <a:off x="3816483" y="1075739"/>
            <a:ext cx="2730236" cy="923330"/>
          </a:xfrm>
          <a:prstGeom prst="rect">
            <a:avLst/>
          </a:prstGeom>
          <a:noFill/>
        </p:spPr>
        <p:txBody>
          <a:bodyPr wrap="none" lIns="91440" tIns="45720" rIns="91440" bIns="45720">
            <a:spAutoFit/>
          </a:bodyPr>
          <a:lstStyle/>
          <a:p>
            <a:pPr algn="ctr"/>
            <a:r>
              <a:rPr lang="es-ES" sz="5400" b="1" dirty="0" smtClean="0">
                <a:ln w="22225">
                  <a:solidFill>
                    <a:schemeClr val="accent2"/>
                  </a:solidFill>
                  <a:prstDash val="solid"/>
                </a:ln>
                <a:solidFill>
                  <a:schemeClr val="accent2">
                    <a:lumMod val="40000"/>
                    <a:lumOff val="60000"/>
                  </a:schemeClr>
                </a:solidFill>
              </a:rPr>
              <a:t>Glosario </a:t>
            </a:r>
            <a:endParaRPr lang="es-ES" sz="5400" b="1" cap="none" spc="0" dirty="0">
              <a:ln w="22225">
                <a:solidFill>
                  <a:schemeClr val="accent2"/>
                </a:solidFill>
                <a:prstDash val="solid"/>
              </a:ln>
              <a:solidFill>
                <a:schemeClr val="accent2">
                  <a:lumMod val="40000"/>
                  <a:lumOff val="60000"/>
                </a:schemeClr>
              </a:solidFill>
              <a:effectLst/>
            </a:endParaRPr>
          </a:p>
        </p:txBody>
      </p:sp>
      <p:sp>
        <p:nvSpPr>
          <p:cNvPr id="5" name="2 Marcador de contenido"/>
          <p:cNvSpPr txBox="1"/>
          <p:nvPr/>
        </p:nvSpPr>
        <p:spPr>
          <a:xfrm>
            <a:off x="650383" y="1841680"/>
            <a:ext cx="9189076" cy="5108732"/>
          </a:xfrm>
          <a:prstGeom prst="rect">
            <a:avLst/>
          </a:prstGeom>
        </p:spPr>
        <p:txBody>
          <a:bodyPr vert="horz" lIns="91440" tIns="45720" rIns="91440" bIns="45720" rtlCol="0">
            <a:normAutofit fontScale="4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4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Planes de Mejoramiento Institucional –PMI:</a:t>
            </a:r>
            <a:r>
              <a:rPr kumimoji="0" lang="es-CO" sz="4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es el resultado de un conjunto de procedimientos, acciones y metas diseñadas y orientadas de manera planeada, organizada y sistemática desde las instituciones, cuyo fin es alcanzar niveles adecuados de aprendizaje en los niños y los jóvenes, de tal forma que las instituciones logren preparar muchachos seguros y competentes.</a:t>
            </a:r>
            <a:endParaRPr kumimoji="0" lang="es-CO" sz="4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4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Sistema Institucional de Evaluación de los Estudiantes –SIEE</a:t>
            </a:r>
            <a:r>
              <a:rPr kumimoji="0" lang="es-CO" sz="4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Es la ruta de valoración de los estudiantes, en la cual se formulan los criterios de evaluación en cada una de las áreas y establecer los desempeños que deben desarrollar los estudiantes durante el período o el año lectivo, y acordar las actividades de nivelación para los estudiantes cuando presentan dificultades en estos desempeños definidos y en su aprendizaje en general.</a:t>
            </a:r>
            <a:endParaRPr kumimoji="0" lang="es-CO" sz="4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4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Proyecto Educativo Institucional –PEI</a:t>
            </a:r>
            <a:r>
              <a:rPr kumimoji="0" lang="es-CO" sz="4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Para el Ministerio de Educación Nacional, a través de su Decreto 1860 de 1997, el Proyecto Educativo Institucional es la estrategia fundamental, ordenada por la Ley 115 de 1994, para propiciar la transformación de las instituciones como ejes de desarrollo y mejoramiento de la calidad educativa; y, además, el proyecto educativo, como proyecto de desarrollo humano e institucional, es un proceso permanente de construcción colectiva, que conlleva al crecimiento y desarrollo escolar y social de las comunidades educativas.</a:t>
            </a:r>
            <a:endParaRPr kumimoji="0" lang="es-CO" sz="4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s-CO" sz="32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3" name="Rectángulo 2"/>
          <p:cNvSpPr/>
          <p:nvPr/>
        </p:nvSpPr>
        <p:spPr>
          <a:xfrm>
            <a:off x="3365764" y="1242223"/>
            <a:ext cx="2730236" cy="923330"/>
          </a:xfrm>
          <a:prstGeom prst="rect">
            <a:avLst/>
          </a:prstGeom>
          <a:noFill/>
        </p:spPr>
        <p:txBody>
          <a:bodyPr wrap="none" lIns="91440" tIns="45720" rIns="91440" bIns="45720">
            <a:spAutoFit/>
          </a:bodyPr>
          <a:lstStyle/>
          <a:p>
            <a:pPr algn="ctr"/>
            <a:r>
              <a:rPr lang="es-ES" sz="5400" b="1" dirty="0" smtClean="0">
                <a:ln w="22225">
                  <a:solidFill>
                    <a:schemeClr val="accent2"/>
                  </a:solidFill>
                  <a:prstDash val="solid"/>
                </a:ln>
                <a:solidFill>
                  <a:schemeClr val="accent2">
                    <a:lumMod val="40000"/>
                    <a:lumOff val="60000"/>
                  </a:schemeClr>
                </a:solidFill>
              </a:rPr>
              <a:t>Glosario </a:t>
            </a:r>
            <a:endParaRPr lang="es-ES" sz="5400" b="1" cap="none" spc="0" dirty="0">
              <a:ln w="22225">
                <a:solidFill>
                  <a:schemeClr val="accent2"/>
                </a:solidFill>
                <a:prstDash val="solid"/>
              </a:ln>
              <a:solidFill>
                <a:schemeClr val="accent2">
                  <a:lumMod val="40000"/>
                  <a:lumOff val="60000"/>
                </a:schemeClr>
              </a:solidFill>
              <a:effectLst/>
            </a:endParaRPr>
          </a:p>
        </p:txBody>
      </p:sp>
      <p:sp>
        <p:nvSpPr>
          <p:cNvPr id="5" name="2 Marcador de contenido"/>
          <p:cNvSpPr txBox="1"/>
          <p:nvPr/>
        </p:nvSpPr>
        <p:spPr>
          <a:xfrm>
            <a:off x="740534" y="2320119"/>
            <a:ext cx="8229600" cy="4525963"/>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Currículo:</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es el conjunto de criterios, planes de estudio, programas, metodologías, y procesos que contribuyen a la formación integral y a la construcción de la identidad cultural nacional, regional y local, incluyendo también los recursos humanos, académicos y físicos para poner en práctica las políticas y llevar a cabo el proyecto educativo institucional.</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s-CO" sz="3200" b="1"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Plan de Estudios</a:t>
            </a: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es el esquema estructurado de las áreas obligatorias y fundamentales y de áreas optativas con sus respectivas asignaturas que forman parte del currículo de los establecimientos educativos. </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 </a:t>
            </a:r>
            <a:endParaRPr kumimoji="0" lang="es-CO" sz="3200" b="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s-CO" sz="32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326571" y="127049"/>
            <a:ext cx="11325497" cy="1349054"/>
          </a:xfrm>
          <a:prstGeom prst="rect">
            <a:avLst/>
          </a:prstGeom>
        </p:spPr>
      </p:pic>
      <p:pic>
        <p:nvPicPr>
          <p:cNvPr id="3" name="Imagen 2"/>
          <p:cNvPicPr>
            <a:picLocks noChangeAspect="1"/>
          </p:cNvPicPr>
          <p:nvPr/>
        </p:nvPicPr>
        <p:blipFill>
          <a:blip r:embed="rId2"/>
          <a:stretch>
            <a:fillRect/>
          </a:stretch>
        </p:blipFill>
        <p:spPr>
          <a:xfrm>
            <a:off x="941389" y="1894115"/>
            <a:ext cx="10527800" cy="474181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sp>
        <p:nvSpPr>
          <p:cNvPr id="6" name="Rectángulo 5"/>
          <p:cNvSpPr/>
          <p:nvPr/>
        </p:nvSpPr>
        <p:spPr>
          <a:xfrm>
            <a:off x="285423" y="1718728"/>
            <a:ext cx="1013419" cy="461665"/>
          </a:xfrm>
          <a:prstGeom prst="rect">
            <a:avLst/>
          </a:prstGeom>
        </p:spPr>
        <p:txBody>
          <a:bodyPr wrap="none">
            <a:spAutoFit/>
          </a:bodyPr>
          <a:lstStyle/>
          <a:p>
            <a:r>
              <a:rPr lang="es-CO" sz="2400" b="1" dirty="0" smtClean="0"/>
              <a:t>El PEI </a:t>
            </a:r>
            <a:r>
              <a:rPr lang="es-CO" sz="2400" b="1" dirty="0" smtClean="0"/>
              <a:t> </a:t>
            </a:r>
            <a:endParaRPr lang="es-CO" sz="2400" dirty="0"/>
          </a:p>
        </p:txBody>
      </p:sp>
      <p:sp>
        <p:nvSpPr>
          <p:cNvPr id="7" name="Rectángulo 6"/>
          <p:cNvSpPr/>
          <p:nvPr/>
        </p:nvSpPr>
        <p:spPr>
          <a:xfrm>
            <a:off x="4490433" y="1346055"/>
            <a:ext cx="2824767" cy="1477328"/>
          </a:xfrm>
          <a:prstGeom prst="rect">
            <a:avLst/>
          </a:prstGeom>
        </p:spPr>
        <p:txBody>
          <a:bodyPr wrap="square">
            <a:spAutoFit/>
          </a:bodyPr>
          <a:lstStyle/>
          <a:p>
            <a:pPr lvl="0">
              <a:spcBef>
                <a:spcPct val="20000"/>
              </a:spcBef>
            </a:pPr>
            <a:r>
              <a:rPr lang="es-CO" dirty="0" smtClean="0"/>
              <a:t>Bien resignificado </a:t>
            </a:r>
            <a:r>
              <a:rPr lang="es-CO" dirty="0" smtClean="0"/>
              <a:t> , se convierte en un instrumento que nos permite generar  Calidad  en la </a:t>
            </a:r>
            <a:r>
              <a:rPr lang="es-CO" dirty="0" err="1" smtClean="0"/>
              <a:t>IE</a:t>
            </a:r>
            <a:endParaRPr lang="es-CO" dirty="0"/>
          </a:p>
        </p:txBody>
      </p:sp>
      <p:sp>
        <p:nvSpPr>
          <p:cNvPr id="8" name="Rectángulo 7"/>
          <p:cNvSpPr/>
          <p:nvPr/>
        </p:nvSpPr>
        <p:spPr>
          <a:xfrm>
            <a:off x="4146997" y="2823383"/>
            <a:ext cx="6096000" cy="1255728"/>
          </a:xfrm>
          <a:prstGeom prst="rect">
            <a:avLst/>
          </a:prstGeom>
        </p:spPr>
        <p:txBody>
          <a:bodyPr>
            <a:spAutoFit/>
          </a:bodyPr>
          <a:lstStyle/>
          <a:p>
            <a:pPr marL="360680" lvl="0" indent="-360680" algn="just">
              <a:spcBef>
                <a:spcPct val="20000"/>
              </a:spcBef>
              <a:buFont typeface="Arial" panose="020B0604020202020204" pitchFamily="34" charset="0"/>
              <a:buChar char="•"/>
              <a:tabLst>
                <a:tab pos="360045" algn="l"/>
              </a:tabLst>
            </a:pPr>
            <a:endParaRPr lang="es-CO" dirty="0" smtClean="0">
              <a:solidFill>
                <a:prstClr val="black"/>
              </a:solidFill>
            </a:endParaRPr>
          </a:p>
          <a:p>
            <a:pPr lvl="0" algn="just">
              <a:spcBef>
                <a:spcPct val="20000"/>
              </a:spcBef>
              <a:tabLst>
                <a:tab pos="360045" algn="l"/>
              </a:tabLst>
            </a:pPr>
            <a:r>
              <a:rPr lang="es-CO" dirty="0" smtClean="0">
                <a:solidFill>
                  <a:prstClr val="black"/>
                </a:solidFill>
              </a:rPr>
              <a:t>Es necesario que todas </a:t>
            </a:r>
            <a:r>
              <a:rPr lang="es-CO" dirty="0" smtClean="0">
                <a:solidFill>
                  <a:prstClr val="black"/>
                </a:solidFill>
              </a:rPr>
              <a:t> </a:t>
            </a:r>
            <a:r>
              <a:rPr lang="es-CO" dirty="0">
                <a:solidFill>
                  <a:prstClr val="black"/>
                </a:solidFill>
              </a:rPr>
              <a:t>las </a:t>
            </a:r>
            <a:r>
              <a:rPr lang="es-CO" dirty="0" smtClean="0">
                <a:solidFill>
                  <a:prstClr val="black"/>
                </a:solidFill>
              </a:rPr>
              <a:t>instituciones realicen   </a:t>
            </a:r>
            <a:r>
              <a:rPr lang="es-CO" dirty="0">
                <a:solidFill>
                  <a:prstClr val="black"/>
                </a:solidFill>
              </a:rPr>
              <a:t>el registro </a:t>
            </a:r>
            <a:r>
              <a:rPr lang="es-CO" dirty="0" smtClean="0">
                <a:solidFill>
                  <a:prstClr val="black"/>
                </a:solidFill>
              </a:rPr>
              <a:t>del PEI  </a:t>
            </a:r>
            <a:r>
              <a:rPr lang="es-CO" dirty="0" smtClean="0">
                <a:solidFill>
                  <a:prstClr val="black"/>
                </a:solidFill>
              </a:rPr>
              <a:t>con su respectiva actualización  y organizar cada año el Plan de Mejoramiento Institucional-PMI</a:t>
            </a:r>
            <a:endParaRPr lang="es-CO" dirty="0">
              <a:solidFill>
                <a:prstClr val="black"/>
              </a:solidFill>
            </a:endParaRPr>
          </a:p>
        </p:txBody>
      </p:sp>
      <p:sp>
        <p:nvSpPr>
          <p:cNvPr id="10" name="Flecha derecha 9"/>
          <p:cNvSpPr/>
          <p:nvPr/>
        </p:nvSpPr>
        <p:spPr>
          <a:xfrm>
            <a:off x="3421487" y="1729202"/>
            <a:ext cx="725510" cy="56781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O"/>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grpSp>
        <p:nvGrpSpPr>
          <p:cNvPr id="3" name="Group 50"/>
          <p:cNvGrpSpPr>
            <a:grpSpLocks noGrp="1"/>
          </p:cNvGrpSpPr>
          <p:nvPr/>
        </p:nvGrpSpPr>
        <p:grpSpPr bwMode="auto">
          <a:xfrm>
            <a:off x="2138362" y="1730801"/>
            <a:ext cx="8529638" cy="4857750"/>
            <a:chOff x="377" y="946"/>
            <a:chExt cx="4790" cy="3510"/>
          </a:xfrm>
        </p:grpSpPr>
        <p:sp>
          <p:nvSpPr>
            <p:cNvPr id="5" name="Text Box 3"/>
            <p:cNvSpPr txBox="1">
              <a:spLocks noChangeArrowheads="1"/>
            </p:cNvSpPr>
            <p:nvPr/>
          </p:nvSpPr>
          <p:spPr bwMode="auto">
            <a:xfrm>
              <a:off x="1586" y="946"/>
              <a:ext cx="1928" cy="400"/>
            </a:xfrm>
            <a:prstGeom prst="rect">
              <a:avLst/>
            </a:prstGeom>
            <a:solidFill>
              <a:schemeClr val="bg1"/>
            </a:solidFill>
            <a:ln w="9525" algn="ctr">
              <a:solidFill>
                <a:srgbClr val="000080"/>
              </a:solidFill>
              <a:miter lim="800000"/>
            </a:ln>
          </p:spPr>
          <p:txBody>
            <a:bodyPr wrap="none">
              <a:spAutoFit/>
            </a:bodyPr>
            <a:lstStyle/>
            <a:p>
              <a:pPr algn="ctr" eaLnBrk="0" hangingPunct="0">
                <a:defRPr/>
              </a:pPr>
              <a:r>
                <a:rPr lang="es-CO" sz="3000" b="1" dirty="0">
                  <a:solidFill>
                    <a:schemeClr val="accent2">
                      <a:lumMod val="75000"/>
                    </a:schemeClr>
                  </a:solidFill>
                  <a:latin typeface="Arial" panose="020B0604020202020204" pitchFamily="34" charset="0"/>
                  <a:cs typeface="Arial" panose="020B0604020202020204" pitchFamily="34" charset="0"/>
                </a:rPr>
                <a:t>Política educativa</a:t>
              </a:r>
              <a:endParaRPr lang="es-ES" sz="3000" b="1" dirty="0">
                <a:solidFill>
                  <a:schemeClr val="accent2">
                    <a:lumMod val="75000"/>
                  </a:schemeClr>
                </a:solidFill>
                <a:latin typeface="Arial" panose="020B0604020202020204" pitchFamily="34" charset="0"/>
                <a:cs typeface="Arial" panose="020B0604020202020204" pitchFamily="34" charset="0"/>
              </a:endParaRPr>
            </a:p>
          </p:txBody>
        </p:sp>
        <p:sp>
          <p:nvSpPr>
            <p:cNvPr id="6" name="Text Box 13"/>
            <p:cNvSpPr txBox="1">
              <a:spLocks noChangeArrowheads="1"/>
            </p:cNvSpPr>
            <p:nvPr/>
          </p:nvSpPr>
          <p:spPr bwMode="auto">
            <a:xfrm>
              <a:off x="1430" y="3112"/>
              <a:ext cx="1104" cy="1343"/>
            </a:xfrm>
            <a:prstGeom prst="rect">
              <a:avLst/>
            </a:prstGeom>
            <a:solidFill>
              <a:schemeClr val="bg1"/>
            </a:solidFill>
            <a:ln w="9525" algn="ctr">
              <a:solidFill>
                <a:srgbClr val="000080"/>
              </a:solidFill>
              <a:miter lim="800000"/>
            </a:ln>
          </p:spPr>
          <p:txBody>
            <a:bodyPr wrap="none">
              <a:spAutoFit/>
            </a:bodyPr>
            <a:lstStyle/>
            <a:p>
              <a:pPr eaLnBrk="0" hangingPunct="0">
                <a:buFontTx/>
                <a:buChar char="•"/>
              </a:pPr>
              <a:r>
                <a:rPr lang="es-CO" sz="2200" dirty="0">
                  <a:cs typeface="Arial" panose="020B0604020202020204" pitchFamily="34" charset="0"/>
                </a:rPr>
                <a:t>Estudiantes</a:t>
              </a:r>
              <a:endParaRPr lang="es-CO" sz="2200" dirty="0">
                <a:cs typeface="Arial" panose="020B0604020202020204" pitchFamily="34" charset="0"/>
              </a:endParaRPr>
            </a:p>
            <a:p>
              <a:pPr eaLnBrk="0" hangingPunct="0">
                <a:buFontTx/>
                <a:buChar char="•"/>
              </a:pPr>
              <a:r>
                <a:rPr lang="es-CO" sz="2200" dirty="0">
                  <a:cs typeface="Arial" panose="020B0604020202020204" pitchFamily="34" charset="0"/>
                </a:rPr>
                <a:t>Docentes y</a:t>
              </a:r>
              <a:endParaRPr lang="es-CO" sz="2200" dirty="0">
                <a:cs typeface="Arial" panose="020B0604020202020204" pitchFamily="34" charset="0"/>
              </a:endParaRPr>
            </a:p>
            <a:p>
              <a:pPr eaLnBrk="0" hangingPunct="0"/>
              <a:r>
                <a:rPr lang="es-CO" sz="2200" dirty="0">
                  <a:cs typeface="Arial" panose="020B0604020202020204" pitchFamily="34" charset="0"/>
                </a:rPr>
                <a:t>  directivos </a:t>
              </a:r>
              <a:endParaRPr lang="es-CO" sz="2200" dirty="0">
                <a:cs typeface="Arial" panose="020B0604020202020204" pitchFamily="34" charset="0"/>
              </a:endParaRPr>
            </a:p>
            <a:p>
              <a:pPr eaLnBrk="0" hangingPunct="0"/>
              <a:r>
                <a:rPr lang="es-CO" sz="2200" dirty="0">
                  <a:cs typeface="Arial" panose="020B0604020202020204" pitchFamily="34" charset="0"/>
                </a:rPr>
                <a:t>  docentes </a:t>
              </a:r>
              <a:endParaRPr lang="es-CO" sz="2200" dirty="0">
                <a:cs typeface="Arial" panose="020B0604020202020204" pitchFamily="34" charset="0"/>
              </a:endParaRPr>
            </a:p>
            <a:p>
              <a:pPr eaLnBrk="0" hangingPunct="0">
                <a:buFontTx/>
                <a:buChar char="•"/>
              </a:pPr>
              <a:r>
                <a:rPr lang="es-CO" sz="2200" dirty="0">
                  <a:cs typeface="Arial" panose="020B0604020202020204" pitchFamily="34" charset="0"/>
                </a:rPr>
                <a:t>E.E.</a:t>
              </a:r>
              <a:endParaRPr lang="es-ES" sz="2200" dirty="0">
                <a:cs typeface="Arial" panose="020B0604020202020204" pitchFamily="34" charset="0"/>
              </a:endParaRPr>
            </a:p>
          </p:txBody>
        </p:sp>
        <p:sp>
          <p:nvSpPr>
            <p:cNvPr id="7" name="Text Box 6"/>
            <p:cNvSpPr txBox="1">
              <a:spLocks noChangeArrowheads="1"/>
            </p:cNvSpPr>
            <p:nvPr/>
          </p:nvSpPr>
          <p:spPr bwMode="auto">
            <a:xfrm>
              <a:off x="377" y="1682"/>
              <a:ext cx="906" cy="330"/>
            </a:xfrm>
            <a:prstGeom prst="rect">
              <a:avLst/>
            </a:prstGeom>
            <a:solidFill>
              <a:schemeClr val="bg1"/>
            </a:solidFill>
            <a:ln w="9525" algn="ctr">
              <a:solidFill>
                <a:schemeClr val="tx2"/>
              </a:solidFill>
              <a:miter lim="800000"/>
            </a:ln>
          </p:spPr>
          <p:txBody>
            <a:bodyPr wrap="none">
              <a:spAutoFit/>
            </a:bodyPr>
            <a:lstStyle/>
            <a:p>
              <a:pPr algn="ctr" eaLnBrk="0" hangingPunct="0"/>
              <a:r>
                <a:rPr lang="es-CO" sz="2200" dirty="0">
                  <a:solidFill>
                    <a:srgbClr val="FF0000"/>
                  </a:solidFill>
                  <a:cs typeface="Arial" panose="020B0604020202020204" pitchFamily="34" charset="0"/>
                </a:rPr>
                <a:t>Cobertura</a:t>
              </a:r>
              <a:endParaRPr lang="es-ES" sz="2200" dirty="0">
                <a:solidFill>
                  <a:srgbClr val="FF0000"/>
                </a:solidFill>
                <a:cs typeface="Arial" panose="020B0604020202020204" pitchFamily="34" charset="0"/>
              </a:endParaRPr>
            </a:p>
          </p:txBody>
        </p:sp>
        <p:sp>
          <p:nvSpPr>
            <p:cNvPr id="8" name="Text Box 7"/>
            <p:cNvSpPr txBox="1">
              <a:spLocks noChangeArrowheads="1"/>
            </p:cNvSpPr>
            <p:nvPr/>
          </p:nvSpPr>
          <p:spPr bwMode="auto">
            <a:xfrm>
              <a:off x="2893" y="1684"/>
              <a:ext cx="686" cy="326"/>
            </a:xfrm>
            <a:prstGeom prst="rect">
              <a:avLst/>
            </a:prstGeom>
            <a:solidFill>
              <a:schemeClr val="bg1"/>
            </a:solidFill>
            <a:ln w="9525" algn="ctr">
              <a:solidFill>
                <a:srgbClr val="000080"/>
              </a:solidFill>
              <a:miter lim="800000"/>
            </a:ln>
          </p:spPr>
          <p:txBody>
            <a:bodyPr wrap="none">
              <a:spAutoFit/>
            </a:bodyPr>
            <a:lstStyle/>
            <a:p>
              <a:pPr algn="ctr" eaLnBrk="0" hangingPunct="0"/>
              <a:r>
                <a:rPr lang="es-CO" sz="2200">
                  <a:solidFill>
                    <a:srgbClr val="FF0000"/>
                  </a:solidFill>
                  <a:cs typeface="Arial" panose="020B0604020202020204" pitchFamily="34" charset="0"/>
                </a:rPr>
                <a:t>Calidad</a:t>
              </a:r>
              <a:endParaRPr lang="es-ES" sz="2200">
                <a:solidFill>
                  <a:srgbClr val="FF0000"/>
                </a:solidFill>
                <a:cs typeface="Arial" panose="020B0604020202020204" pitchFamily="34" charset="0"/>
              </a:endParaRPr>
            </a:p>
          </p:txBody>
        </p:sp>
        <p:sp>
          <p:nvSpPr>
            <p:cNvPr id="9" name="Text Box 8"/>
            <p:cNvSpPr txBox="1">
              <a:spLocks noChangeArrowheads="1"/>
            </p:cNvSpPr>
            <p:nvPr/>
          </p:nvSpPr>
          <p:spPr bwMode="auto">
            <a:xfrm>
              <a:off x="1669" y="1682"/>
              <a:ext cx="875" cy="330"/>
            </a:xfrm>
            <a:prstGeom prst="rect">
              <a:avLst/>
            </a:prstGeom>
            <a:solidFill>
              <a:schemeClr val="bg1"/>
            </a:solidFill>
            <a:ln w="9525" algn="ctr">
              <a:solidFill>
                <a:srgbClr val="000080"/>
              </a:solidFill>
              <a:miter lim="800000"/>
            </a:ln>
          </p:spPr>
          <p:txBody>
            <a:bodyPr wrap="none">
              <a:spAutoFit/>
            </a:bodyPr>
            <a:lstStyle/>
            <a:p>
              <a:pPr algn="ctr" eaLnBrk="0" hangingPunct="0"/>
              <a:r>
                <a:rPr lang="es-CO" sz="2200" dirty="0">
                  <a:solidFill>
                    <a:srgbClr val="FF0000"/>
                  </a:solidFill>
                  <a:cs typeface="Arial" panose="020B0604020202020204" pitchFamily="34" charset="0"/>
                </a:rPr>
                <a:t>Eficiencia</a:t>
              </a:r>
              <a:endParaRPr lang="es-ES" sz="2200" dirty="0">
                <a:solidFill>
                  <a:srgbClr val="FF0000"/>
                </a:solidFill>
                <a:cs typeface="Arial" panose="020B0604020202020204" pitchFamily="34" charset="0"/>
              </a:endParaRPr>
            </a:p>
          </p:txBody>
        </p:sp>
        <p:sp>
          <p:nvSpPr>
            <p:cNvPr id="10" name="Text Box 7"/>
            <p:cNvSpPr txBox="1">
              <a:spLocks noChangeArrowheads="1"/>
            </p:cNvSpPr>
            <p:nvPr/>
          </p:nvSpPr>
          <p:spPr bwMode="auto">
            <a:xfrm>
              <a:off x="3867" y="1679"/>
              <a:ext cx="1003" cy="331"/>
            </a:xfrm>
            <a:prstGeom prst="rect">
              <a:avLst/>
            </a:prstGeom>
            <a:solidFill>
              <a:schemeClr val="bg1"/>
            </a:solidFill>
            <a:ln w="9525" algn="ctr">
              <a:solidFill>
                <a:srgbClr val="000080"/>
              </a:solidFill>
              <a:miter lim="800000"/>
            </a:ln>
          </p:spPr>
          <p:txBody>
            <a:bodyPr wrap="none">
              <a:spAutoFit/>
            </a:bodyPr>
            <a:lstStyle/>
            <a:p>
              <a:pPr algn="ctr" eaLnBrk="0" hangingPunct="0"/>
              <a:r>
                <a:rPr lang="es-CO" sz="2200">
                  <a:solidFill>
                    <a:srgbClr val="FF0000"/>
                  </a:solidFill>
                  <a:cs typeface="Arial" panose="020B0604020202020204" pitchFamily="34" charset="0"/>
                </a:rPr>
                <a:t>Pertinencia</a:t>
              </a:r>
              <a:endParaRPr lang="es-ES" sz="2200">
                <a:solidFill>
                  <a:srgbClr val="FF0000"/>
                </a:solidFill>
                <a:cs typeface="Arial" panose="020B0604020202020204" pitchFamily="34" charset="0"/>
              </a:endParaRPr>
            </a:p>
          </p:txBody>
        </p:sp>
        <p:grpSp>
          <p:nvGrpSpPr>
            <p:cNvPr id="11" name="Group 102"/>
            <p:cNvGrpSpPr/>
            <p:nvPr/>
          </p:nvGrpSpPr>
          <p:grpSpPr bwMode="auto">
            <a:xfrm>
              <a:off x="830" y="1347"/>
              <a:ext cx="3539" cy="339"/>
              <a:chOff x="723109" y="1917664"/>
              <a:chExt cx="5615781" cy="536613"/>
            </a:xfrm>
          </p:grpSpPr>
          <p:cxnSp>
            <p:nvCxnSpPr>
              <p:cNvPr id="22" name="Elbow Connector 95"/>
              <p:cNvCxnSpPr>
                <a:cxnSpLocks noChangeShapeType="1"/>
                <a:stCxn id="5" idx="2"/>
                <a:endCxn id="7" idx="0"/>
              </p:cNvCxnSpPr>
              <p:nvPr/>
            </p:nvCxnSpPr>
            <p:spPr bwMode="auto">
              <a:xfrm rot="5400000">
                <a:off x="1821513" y="822629"/>
                <a:ext cx="533240" cy="2730048"/>
              </a:xfrm>
              <a:prstGeom prst="bentConnector3">
                <a:avLst>
                  <a:gd name="adj1" fmla="val 50000"/>
                </a:avLst>
              </a:prstGeom>
              <a:noFill/>
              <a:ln w="25400" algn="ctr">
                <a:solidFill>
                  <a:schemeClr val="tx1"/>
                </a:solidFill>
                <a:round/>
                <a:tailEnd type="arrow" w="med" len="med"/>
              </a:ln>
            </p:spPr>
          </p:cxnSp>
          <p:cxnSp>
            <p:nvCxnSpPr>
              <p:cNvPr id="23" name="Elbow Connector 97"/>
              <p:cNvCxnSpPr>
                <a:cxnSpLocks noChangeShapeType="1"/>
                <a:stCxn id="5" idx="2"/>
                <a:endCxn id="9" idx="0"/>
              </p:cNvCxnSpPr>
              <p:nvPr/>
            </p:nvCxnSpPr>
            <p:spPr bwMode="auto">
              <a:xfrm rot="5400000">
                <a:off x="2834679" y="1834210"/>
                <a:ext cx="532778" cy="704177"/>
              </a:xfrm>
              <a:prstGeom prst="bentConnector3">
                <a:avLst>
                  <a:gd name="adj1" fmla="val 50000"/>
                </a:avLst>
              </a:prstGeom>
              <a:noFill/>
              <a:ln w="25400" algn="ctr">
                <a:solidFill>
                  <a:schemeClr val="tx1"/>
                </a:solidFill>
                <a:round/>
                <a:tailEnd type="arrow" w="med" len="med"/>
              </a:ln>
            </p:spPr>
          </p:cxnSp>
          <p:cxnSp>
            <p:nvCxnSpPr>
              <p:cNvPr id="24" name="Elbow Connector 99"/>
              <p:cNvCxnSpPr>
                <a:cxnSpLocks noChangeShapeType="1"/>
                <a:stCxn id="5" idx="2"/>
                <a:endCxn id="8" idx="0"/>
              </p:cNvCxnSpPr>
              <p:nvPr/>
            </p:nvCxnSpPr>
            <p:spPr bwMode="auto">
              <a:xfrm rot="16200000" flipH="1">
                <a:off x="3729611" y="1642333"/>
                <a:ext cx="535490" cy="1088398"/>
              </a:xfrm>
              <a:prstGeom prst="bentConnector3">
                <a:avLst>
                  <a:gd name="adj1" fmla="val 50000"/>
                </a:avLst>
              </a:prstGeom>
              <a:noFill/>
              <a:ln w="25400" algn="ctr">
                <a:solidFill>
                  <a:schemeClr val="tx1"/>
                </a:solidFill>
                <a:round/>
                <a:tailEnd type="arrow" w="med" len="med"/>
              </a:ln>
            </p:spPr>
          </p:cxnSp>
          <p:cxnSp>
            <p:nvCxnSpPr>
              <p:cNvPr id="25" name="Elbow Connector 101"/>
              <p:cNvCxnSpPr>
                <a:cxnSpLocks noChangeShapeType="1"/>
                <a:stCxn id="5" idx="2"/>
                <a:endCxn id="10" idx="0"/>
              </p:cNvCxnSpPr>
              <p:nvPr/>
            </p:nvCxnSpPr>
            <p:spPr bwMode="auto">
              <a:xfrm rot="16200000" flipH="1">
                <a:off x="4632471" y="738350"/>
                <a:ext cx="527105" cy="2885733"/>
              </a:xfrm>
              <a:prstGeom prst="bentConnector3">
                <a:avLst>
                  <a:gd name="adj1" fmla="val 50000"/>
                </a:avLst>
              </a:prstGeom>
              <a:noFill/>
              <a:ln w="25400" algn="ctr">
                <a:solidFill>
                  <a:schemeClr val="tx1"/>
                </a:solidFill>
                <a:round/>
                <a:tailEnd type="arrow" w="med" len="med"/>
              </a:ln>
            </p:spPr>
          </p:cxnSp>
        </p:grpSp>
        <p:grpSp>
          <p:nvGrpSpPr>
            <p:cNvPr id="12" name="Group 109"/>
            <p:cNvGrpSpPr/>
            <p:nvPr/>
          </p:nvGrpSpPr>
          <p:grpSpPr bwMode="auto">
            <a:xfrm>
              <a:off x="1976" y="2009"/>
              <a:ext cx="2613" cy="420"/>
              <a:chOff x="2542383" y="2974691"/>
              <a:chExt cx="4145755" cy="667034"/>
            </a:xfrm>
          </p:grpSpPr>
          <p:cxnSp>
            <p:nvCxnSpPr>
              <p:cNvPr id="19" name="Elbow Connector 104"/>
              <p:cNvCxnSpPr>
                <a:cxnSpLocks noChangeShapeType="1"/>
                <a:stCxn id="8" idx="2"/>
              </p:cNvCxnSpPr>
              <p:nvPr/>
            </p:nvCxnSpPr>
            <p:spPr bwMode="auto">
              <a:xfrm rot="5400000">
                <a:off x="3208786" y="2308289"/>
                <a:ext cx="667033" cy="1999839"/>
              </a:xfrm>
              <a:prstGeom prst="bentConnector2">
                <a:avLst/>
              </a:prstGeom>
              <a:noFill/>
              <a:ln w="25400" algn="ctr">
                <a:solidFill>
                  <a:schemeClr val="tx1"/>
                </a:solidFill>
                <a:round/>
                <a:tailEnd type="arrow" w="med" len="med"/>
              </a:ln>
            </p:spPr>
          </p:cxnSp>
          <p:cxnSp>
            <p:nvCxnSpPr>
              <p:cNvPr id="20" name="Elbow Connector 106"/>
              <p:cNvCxnSpPr>
                <a:cxnSpLocks noChangeShapeType="1"/>
                <a:stCxn id="8" idx="2"/>
              </p:cNvCxnSpPr>
              <p:nvPr/>
            </p:nvCxnSpPr>
            <p:spPr bwMode="auto">
              <a:xfrm rot="16200000" flipH="1">
                <a:off x="4209308" y="3307605"/>
                <a:ext cx="667033" cy="1206"/>
              </a:xfrm>
              <a:prstGeom prst="bentConnector3">
                <a:avLst>
                  <a:gd name="adj1" fmla="val 50000"/>
                </a:avLst>
              </a:prstGeom>
              <a:noFill/>
              <a:ln w="25400" algn="ctr">
                <a:solidFill>
                  <a:schemeClr val="tx1"/>
                </a:solidFill>
                <a:round/>
                <a:tailEnd type="arrow" w="med" len="med"/>
              </a:ln>
            </p:spPr>
          </p:cxnSp>
          <p:cxnSp>
            <p:nvCxnSpPr>
              <p:cNvPr id="21" name="Elbow Connector 108"/>
              <p:cNvCxnSpPr>
                <a:cxnSpLocks noChangeShapeType="1"/>
                <a:stCxn id="8" idx="2"/>
              </p:cNvCxnSpPr>
              <p:nvPr/>
            </p:nvCxnSpPr>
            <p:spPr bwMode="auto">
              <a:xfrm rot="16200000" flipH="1">
                <a:off x="5281663" y="2235249"/>
                <a:ext cx="667033" cy="2145917"/>
              </a:xfrm>
              <a:prstGeom prst="bentConnector2">
                <a:avLst/>
              </a:prstGeom>
              <a:noFill/>
              <a:ln w="25400" algn="ctr">
                <a:solidFill>
                  <a:schemeClr val="tx1"/>
                </a:solidFill>
                <a:round/>
                <a:tailEnd type="arrow" w="med" len="med"/>
              </a:ln>
            </p:spPr>
          </p:cxnSp>
        </p:grpSp>
        <p:grpSp>
          <p:nvGrpSpPr>
            <p:cNvPr id="13" name="Group 118"/>
            <p:cNvGrpSpPr/>
            <p:nvPr/>
          </p:nvGrpSpPr>
          <p:grpSpPr bwMode="auto">
            <a:xfrm>
              <a:off x="1472" y="2432"/>
              <a:ext cx="3695" cy="330"/>
              <a:chOff x="1766885" y="3641725"/>
              <a:chExt cx="5865815" cy="524604"/>
            </a:xfrm>
          </p:grpSpPr>
          <p:sp>
            <p:nvSpPr>
              <p:cNvPr id="16" name="Text Box 10"/>
              <p:cNvSpPr txBox="1">
                <a:spLocks noChangeArrowheads="1"/>
              </p:cNvSpPr>
              <p:nvPr/>
            </p:nvSpPr>
            <p:spPr bwMode="auto">
              <a:xfrm>
                <a:off x="1766885" y="3641725"/>
                <a:ext cx="1562101" cy="524604"/>
              </a:xfrm>
              <a:prstGeom prst="rect">
                <a:avLst/>
              </a:prstGeom>
              <a:solidFill>
                <a:schemeClr val="bg1"/>
              </a:solidFill>
              <a:ln w="9525" algn="ctr">
                <a:solidFill>
                  <a:srgbClr val="000080"/>
                </a:solidFill>
                <a:miter lim="800000"/>
              </a:ln>
            </p:spPr>
            <p:txBody>
              <a:bodyPr wrap="none">
                <a:spAutoFit/>
              </a:bodyPr>
              <a:lstStyle/>
              <a:p>
                <a:pPr algn="ctr" eaLnBrk="0" hangingPunct="0"/>
                <a:r>
                  <a:rPr lang="es-CO" sz="2200" dirty="0">
                    <a:cs typeface="Arial" panose="020B0604020202020204" pitchFamily="34" charset="0"/>
                  </a:rPr>
                  <a:t>Referentes</a:t>
                </a:r>
                <a:endParaRPr lang="es-ES" sz="2200" dirty="0">
                  <a:cs typeface="Arial" panose="020B0604020202020204" pitchFamily="34" charset="0"/>
                </a:endParaRPr>
              </a:p>
            </p:txBody>
          </p:sp>
          <p:sp>
            <p:nvSpPr>
              <p:cNvPr id="17" name="Text Box 11"/>
              <p:cNvSpPr txBox="1">
                <a:spLocks noChangeArrowheads="1"/>
              </p:cNvSpPr>
              <p:nvPr/>
            </p:nvSpPr>
            <p:spPr bwMode="auto">
              <a:xfrm>
                <a:off x="3794140" y="3641725"/>
                <a:ext cx="1500155" cy="517961"/>
              </a:xfrm>
              <a:prstGeom prst="rect">
                <a:avLst/>
              </a:prstGeom>
              <a:solidFill>
                <a:schemeClr val="bg1"/>
              </a:solidFill>
              <a:ln w="9525" algn="ctr">
                <a:solidFill>
                  <a:srgbClr val="000080"/>
                </a:solidFill>
                <a:miter lim="800000"/>
              </a:ln>
            </p:spPr>
            <p:txBody>
              <a:bodyPr wrap="none">
                <a:spAutoFit/>
              </a:bodyPr>
              <a:lstStyle/>
              <a:p>
                <a:pPr algn="ctr" eaLnBrk="0" hangingPunct="0"/>
                <a:r>
                  <a:rPr lang="es-CO" sz="2200">
                    <a:cs typeface="Arial" panose="020B0604020202020204" pitchFamily="34" charset="0"/>
                  </a:rPr>
                  <a:t>Evaluación</a:t>
                </a:r>
                <a:endParaRPr lang="es-ES" sz="2200">
                  <a:cs typeface="Arial" panose="020B0604020202020204" pitchFamily="34" charset="0"/>
                </a:endParaRPr>
              </a:p>
            </p:txBody>
          </p:sp>
          <p:sp>
            <p:nvSpPr>
              <p:cNvPr id="18" name="Text Box 12"/>
              <p:cNvSpPr txBox="1">
                <a:spLocks noChangeArrowheads="1"/>
              </p:cNvSpPr>
              <p:nvPr/>
            </p:nvSpPr>
            <p:spPr bwMode="auto">
              <a:xfrm>
                <a:off x="5743574" y="3641725"/>
                <a:ext cx="1889126" cy="524604"/>
              </a:xfrm>
              <a:prstGeom prst="rect">
                <a:avLst/>
              </a:prstGeom>
              <a:solidFill>
                <a:schemeClr val="bg1"/>
              </a:solidFill>
              <a:ln w="9525" algn="ctr">
                <a:solidFill>
                  <a:srgbClr val="000080"/>
                </a:solidFill>
                <a:miter lim="800000"/>
              </a:ln>
            </p:spPr>
            <p:txBody>
              <a:bodyPr wrap="none">
                <a:spAutoFit/>
              </a:bodyPr>
              <a:lstStyle/>
              <a:p>
                <a:pPr algn="ctr" eaLnBrk="0" hangingPunct="0"/>
                <a:r>
                  <a:rPr lang="es-CO" sz="2200">
                    <a:cs typeface="Arial" panose="020B0604020202020204" pitchFamily="34" charset="0"/>
                  </a:rPr>
                  <a:t>Mejoramiento</a:t>
                </a:r>
                <a:endParaRPr lang="es-ES" sz="2200">
                  <a:cs typeface="Arial" panose="020B0604020202020204" pitchFamily="34" charset="0"/>
                </a:endParaRPr>
              </a:p>
            </p:txBody>
          </p:sp>
        </p:grpSp>
        <p:sp>
          <p:nvSpPr>
            <p:cNvPr id="14" name="Text Box 13"/>
            <p:cNvSpPr txBox="1">
              <a:spLocks noChangeArrowheads="1"/>
            </p:cNvSpPr>
            <p:nvPr/>
          </p:nvSpPr>
          <p:spPr bwMode="auto">
            <a:xfrm>
              <a:off x="2699" y="3113"/>
              <a:ext cx="1104" cy="1343"/>
            </a:xfrm>
            <a:prstGeom prst="rect">
              <a:avLst/>
            </a:prstGeom>
            <a:solidFill>
              <a:schemeClr val="bg1"/>
            </a:solidFill>
            <a:ln w="9525" algn="ctr">
              <a:solidFill>
                <a:srgbClr val="000080"/>
              </a:solidFill>
              <a:miter lim="800000"/>
            </a:ln>
          </p:spPr>
          <p:txBody>
            <a:bodyPr wrap="none">
              <a:spAutoFit/>
            </a:bodyPr>
            <a:lstStyle/>
            <a:p>
              <a:pPr eaLnBrk="0" hangingPunct="0">
                <a:buFontTx/>
                <a:buChar char="•"/>
              </a:pPr>
              <a:r>
                <a:rPr lang="es-CO" sz="2200">
                  <a:cs typeface="Arial" panose="020B0604020202020204" pitchFamily="34" charset="0"/>
                </a:rPr>
                <a:t>Estudiantes</a:t>
              </a:r>
              <a:endParaRPr lang="es-CO" sz="2200">
                <a:cs typeface="Arial" panose="020B0604020202020204" pitchFamily="34" charset="0"/>
              </a:endParaRPr>
            </a:p>
            <a:p>
              <a:pPr eaLnBrk="0" hangingPunct="0">
                <a:buFontTx/>
                <a:buChar char="•"/>
              </a:pPr>
              <a:r>
                <a:rPr lang="es-CO" sz="2200">
                  <a:cs typeface="Arial" panose="020B0604020202020204" pitchFamily="34" charset="0"/>
                </a:rPr>
                <a:t>Docentes y</a:t>
              </a:r>
              <a:endParaRPr lang="es-CO" sz="2200">
                <a:cs typeface="Arial" panose="020B0604020202020204" pitchFamily="34" charset="0"/>
              </a:endParaRPr>
            </a:p>
            <a:p>
              <a:pPr eaLnBrk="0" hangingPunct="0"/>
              <a:r>
                <a:rPr lang="es-CO" sz="2200">
                  <a:cs typeface="Arial" panose="020B0604020202020204" pitchFamily="34" charset="0"/>
                </a:rPr>
                <a:t>  directivos </a:t>
              </a:r>
              <a:endParaRPr lang="es-CO" sz="2200">
                <a:cs typeface="Arial" panose="020B0604020202020204" pitchFamily="34" charset="0"/>
              </a:endParaRPr>
            </a:p>
            <a:p>
              <a:pPr eaLnBrk="0" hangingPunct="0"/>
              <a:r>
                <a:rPr lang="es-CO" sz="2200">
                  <a:cs typeface="Arial" panose="020B0604020202020204" pitchFamily="34" charset="0"/>
                </a:rPr>
                <a:t>  docentes </a:t>
              </a:r>
              <a:endParaRPr lang="es-CO" sz="2200">
                <a:cs typeface="Arial" panose="020B0604020202020204" pitchFamily="34" charset="0"/>
              </a:endParaRPr>
            </a:p>
            <a:p>
              <a:pPr eaLnBrk="0" hangingPunct="0">
                <a:buFontTx/>
                <a:buChar char="•"/>
              </a:pPr>
              <a:r>
                <a:rPr lang="es-CO" sz="2200">
                  <a:cs typeface="Arial" panose="020B0604020202020204" pitchFamily="34" charset="0"/>
                </a:rPr>
                <a:t>E.E.</a:t>
              </a:r>
              <a:endParaRPr lang="es-ES" sz="2200">
                <a:cs typeface="Arial" panose="020B0604020202020204" pitchFamily="34" charset="0"/>
              </a:endParaRPr>
            </a:p>
          </p:txBody>
        </p:sp>
        <p:sp>
          <p:nvSpPr>
            <p:cNvPr id="15" name="Oval 49"/>
            <p:cNvSpPr>
              <a:spLocks noChangeArrowheads="1"/>
            </p:cNvSpPr>
            <p:nvPr/>
          </p:nvSpPr>
          <p:spPr bwMode="auto">
            <a:xfrm>
              <a:off x="647" y="2188"/>
              <a:ext cx="3629" cy="2160"/>
            </a:xfrm>
            <a:prstGeom prst="ellipse">
              <a:avLst/>
            </a:prstGeom>
            <a:noFill/>
            <a:ln w="28575">
              <a:solidFill>
                <a:srgbClr val="CC3300"/>
              </a:solidFill>
              <a:round/>
            </a:ln>
          </p:spPr>
          <p:txBody>
            <a:bodyPr wrap="none" anchor="ctr"/>
            <a:lstStyle/>
            <a:p>
              <a:pPr algn="ctr"/>
              <a:endParaRPr lang="es-ES" sz="2200" i="1">
                <a:latin typeface="Tahoma" panose="020B0604030504040204" pitchFamily="34" charset="0"/>
                <a:cs typeface="Arial" panose="020B0604020202020204" pitchFamily="34" charset="0"/>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pic>
        <p:nvPicPr>
          <p:cNvPr id="26" name="Imagen 25"/>
          <p:cNvPicPr>
            <a:picLocks noChangeAspect="1"/>
          </p:cNvPicPr>
          <p:nvPr/>
        </p:nvPicPr>
        <p:blipFill rotWithShape="1">
          <a:blip r:embed="rId2"/>
          <a:srcRect b="2378"/>
          <a:stretch>
            <a:fillRect/>
          </a:stretch>
        </p:blipFill>
        <p:spPr>
          <a:xfrm>
            <a:off x="1980298" y="1628801"/>
            <a:ext cx="8231404" cy="457597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pic>
        <p:nvPicPr>
          <p:cNvPr id="5" name="Imagen 4"/>
          <p:cNvPicPr>
            <a:picLocks noChangeAspect="1"/>
          </p:cNvPicPr>
          <p:nvPr/>
        </p:nvPicPr>
        <p:blipFill>
          <a:blip r:embed="rId2"/>
          <a:stretch>
            <a:fillRect/>
          </a:stretch>
        </p:blipFill>
        <p:spPr>
          <a:xfrm>
            <a:off x="2153538" y="1886909"/>
            <a:ext cx="6665750" cy="4339565"/>
          </a:xfrm>
          <a:prstGeom prst="rect">
            <a:avLst/>
          </a:prstGeom>
        </p:spPr>
      </p:pic>
      <p:sp>
        <p:nvSpPr>
          <p:cNvPr id="2" name="Rectángulo 1"/>
          <p:cNvSpPr/>
          <p:nvPr/>
        </p:nvSpPr>
        <p:spPr>
          <a:xfrm>
            <a:off x="2579432" y="1206502"/>
            <a:ext cx="5813963" cy="830997"/>
          </a:xfrm>
          <a:prstGeom prst="rect">
            <a:avLst/>
          </a:prstGeom>
          <a:noFill/>
        </p:spPr>
        <p:txBody>
          <a:bodyPr wrap="none" lIns="91440" tIns="45720" rIns="91440" bIns="45720">
            <a:spAutoFit/>
          </a:bodyPr>
          <a:lstStyle/>
          <a:p>
            <a:pPr algn="ctr"/>
            <a:r>
              <a:rPr lang="es-ES" sz="2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Actividades de la Secretaria de Educación SE</a:t>
            </a:r>
            <a:endParaRPr lang="es-ES" sz="2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a:p>
            <a:pPr algn="ctr"/>
            <a:r>
              <a:rPr lang="es-ES" sz="2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 Establecimientos Educativos EE </a:t>
            </a:r>
            <a:endParaRPr lang="es-ES" sz="2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pic>
        <p:nvPicPr>
          <p:cNvPr id="6" name="Imagen 5"/>
          <p:cNvPicPr>
            <a:picLocks noChangeAspect="1"/>
          </p:cNvPicPr>
          <p:nvPr/>
        </p:nvPicPr>
        <p:blipFill>
          <a:blip r:embed="rId2"/>
          <a:stretch>
            <a:fillRect/>
          </a:stretch>
        </p:blipFill>
        <p:spPr>
          <a:xfrm>
            <a:off x="5742819" y="1297215"/>
            <a:ext cx="5285041" cy="4929493"/>
          </a:xfrm>
          <a:prstGeom prst="rect">
            <a:avLst/>
          </a:prstGeom>
        </p:spPr>
      </p:pic>
      <p:sp>
        <p:nvSpPr>
          <p:cNvPr id="2" name="Rectángulo 1"/>
          <p:cNvSpPr/>
          <p:nvPr/>
        </p:nvSpPr>
        <p:spPr>
          <a:xfrm>
            <a:off x="-120143" y="2678440"/>
            <a:ext cx="3039189" cy="1754326"/>
          </a:xfrm>
          <a:prstGeom prst="rect">
            <a:avLst/>
          </a:prstGeom>
          <a:noFill/>
        </p:spPr>
        <p:txBody>
          <a:bodyPr wrap="square" lIns="91440" tIns="45720" rIns="91440" bIns="45720">
            <a:spAutoFit/>
          </a:bodyPr>
          <a:lstStyle/>
          <a:p>
            <a:pPr algn="ctr"/>
            <a:r>
              <a:rPr lang="es-E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Plan de estudio  </a:t>
            </a:r>
            <a:endParaRPr lang="es-E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3" name="Flecha derecha 2"/>
          <p:cNvSpPr/>
          <p:nvPr/>
        </p:nvSpPr>
        <p:spPr>
          <a:xfrm>
            <a:off x="2708031" y="3025997"/>
            <a:ext cx="2262554" cy="14067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1" cstate="print">
            <a:extLst>
              <a:ext uri="{28A0092B-C50C-407E-A947-70E740481C1C}">
                <a14:useLocalDpi xmlns:a14="http://schemas.microsoft.com/office/drawing/2010/main" val="0"/>
              </a:ext>
            </a:extLst>
          </a:blip>
          <a:stretch>
            <a:fillRect/>
          </a:stretch>
        </p:blipFill>
        <p:spPr>
          <a:xfrm>
            <a:off x="1524000" y="127049"/>
            <a:ext cx="9144000" cy="948690"/>
          </a:xfrm>
          <a:prstGeom prst="rect">
            <a:avLst/>
          </a:prstGeom>
        </p:spPr>
      </p:pic>
      <p:pic>
        <p:nvPicPr>
          <p:cNvPr id="3" name="Imagen 2"/>
          <p:cNvPicPr>
            <a:picLocks noChangeAspect="1"/>
          </p:cNvPicPr>
          <p:nvPr/>
        </p:nvPicPr>
        <p:blipFill rotWithShape="1">
          <a:blip r:embed="rId2"/>
          <a:srcRect l="4334" t="392" r="5167" b="2026"/>
          <a:stretch>
            <a:fillRect/>
          </a:stretch>
        </p:blipFill>
        <p:spPr>
          <a:xfrm>
            <a:off x="3016388" y="1159552"/>
            <a:ext cx="5424238" cy="5494683"/>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15529</Words>
  <Application>WPS Presentation</Application>
  <PresentationFormat>Panorámica</PresentationFormat>
  <Paragraphs>1370</Paragraphs>
  <Slides>36</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36</vt:i4>
      </vt:variant>
    </vt:vector>
  </HeadingPairs>
  <TitlesOfParts>
    <vt:vector size="51" baseType="lpstr">
      <vt:lpstr>Arial</vt:lpstr>
      <vt:lpstr>SimSun</vt:lpstr>
      <vt:lpstr>Wingdings</vt:lpstr>
      <vt:lpstr>Calibri</vt:lpstr>
      <vt:lpstr>Tahoma</vt:lpstr>
      <vt:lpstr>Microsoft YaHei</vt:lpstr>
      <vt:lpstr>Arial Unicode MS</vt:lpstr>
      <vt:lpstr>Calibri Light</vt:lpstr>
      <vt:lpstr>Arial Narrow</vt:lpstr>
      <vt:lpstr>Arial</vt:lpstr>
      <vt:lpstr>Trebuchet MS</vt:lpstr>
      <vt:lpstr>Calibri</vt:lpstr>
      <vt:lpstr>Verdana</vt:lpstr>
      <vt:lpstr>Times New Roman</vt:lpstr>
      <vt:lpstr>Tema de 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BETSSY ESTHER DE LOS RIOS FANG</dc:creator>
  <cp:lastModifiedBy>CALIDAD1</cp:lastModifiedBy>
  <cp:revision>153</cp:revision>
  <dcterms:created xsi:type="dcterms:W3CDTF">2020-07-29T10:32:00Z</dcterms:created>
  <dcterms:modified xsi:type="dcterms:W3CDTF">2022-02-15T16:47:51Z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28214B5014CB4C7D9F2CA5A4F9DCD8DC</vt:lpwstr>
  </property>
  <property fmtid="{D5CDD505-2E9C-101B-9397-08002B2CF9AE}" pid="3" name="KSOProductBuildVer">
    <vt:lpwstr>2058-11.2.0.10463</vt:lpwstr>
  </property>
</Properties>
</file>