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321" r:id="rId3"/>
    <p:sldId id="325" r:id="rId4"/>
    <p:sldId id="326" r:id="rId5"/>
    <p:sldId id="316" r:id="rId6"/>
    <p:sldId id="323" r:id="rId7"/>
    <p:sldId id="328" r:id="rId8"/>
    <p:sldId id="333" r:id="rId9"/>
    <p:sldId id="322" r:id="rId10"/>
    <p:sldId id="330" r:id="rId11"/>
    <p:sldId id="348" r:id="rId12"/>
    <p:sldId id="349" r:id="rId13"/>
    <p:sldId id="350" r:id="rId14"/>
    <p:sldId id="353" r:id="rId15"/>
    <p:sldId id="329" r:id="rId16"/>
    <p:sldId id="351" r:id="rId17"/>
    <p:sldId id="352" r:id="rId18"/>
    <p:sldId id="341" r:id="rId19"/>
    <p:sldId id="342" r:id="rId20"/>
    <p:sldId id="338" r:id="rId21"/>
    <p:sldId id="336" r:id="rId22"/>
    <p:sldId id="343" r:id="rId23"/>
    <p:sldId id="332" r:id="rId24"/>
    <p:sldId id="344" r:id="rId25"/>
    <p:sldId id="345" r:id="rId26"/>
    <p:sldId id="346" r:id="rId27"/>
    <p:sldId id="331" r:id="rId28"/>
    <p:sldId id="324" r:id="rId29"/>
    <p:sldId id="354" r:id="rId30"/>
    <p:sldId id="308" r:id="rId31"/>
    <p:sldId id="317"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A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3" autoAdjust="0"/>
    <p:restoredTop sz="94291" autoAdjust="0"/>
  </p:normalViewPr>
  <p:slideViewPr>
    <p:cSldViewPr snapToGrid="0" showGuides="1">
      <p:cViewPr varScale="1">
        <p:scale>
          <a:sx n="76" d="100"/>
          <a:sy n="76" d="100"/>
        </p:scale>
        <p:origin x="5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BDE74-5AE3-42B9-A3C6-05ECE77A0E14}" type="doc">
      <dgm:prSet loTypeId="urn:microsoft.com/office/officeart/2005/8/layout/cycle6" loCatId="cycle" qsTypeId="urn:microsoft.com/office/officeart/2005/8/quickstyle/3d3" qsCatId="3D" csTypeId="urn:microsoft.com/office/officeart/2005/8/colors/colorful1" csCatId="colorful" phldr="1"/>
      <dgm:spPr/>
      <dgm:t>
        <a:bodyPr/>
        <a:lstStyle/>
        <a:p>
          <a:endParaRPr lang="es-CO"/>
        </a:p>
      </dgm:t>
    </dgm:pt>
    <dgm:pt modelId="{490FE3CE-F46A-4A13-9165-2FAFB33A45E7}">
      <dgm:prSet phldrT="[Texto]"/>
      <dgm:spPr/>
      <dgm:t>
        <a:bodyPr/>
        <a:lstStyle/>
        <a:p>
          <a:r>
            <a:rPr lang="es-CO" dirty="0">
              <a:solidFill>
                <a:schemeClr val="tx1"/>
              </a:solidFill>
            </a:rPr>
            <a:t>Asignatura Obligatoria</a:t>
          </a:r>
        </a:p>
      </dgm:t>
    </dgm:pt>
    <dgm:pt modelId="{90BA1262-217E-426F-BD19-C9BDFDD2ECE9}" type="parTrans" cxnId="{DD6E1001-D346-4F86-ADB2-0D53B6DE523A}">
      <dgm:prSet/>
      <dgm:spPr/>
      <dgm:t>
        <a:bodyPr/>
        <a:lstStyle/>
        <a:p>
          <a:endParaRPr lang="es-CO"/>
        </a:p>
      </dgm:t>
    </dgm:pt>
    <dgm:pt modelId="{E1C9C978-5A70-4D82-97A9-8EB7DA637A73}" type="sibTrans" cxnId="{DD6E1001-D346-4F86-ADB2-0D53B6DE523A}">
      <dgm:prSet/>
      <dgm:spPr/>
      <dgm:t>
        <a:bodyPr/>
        <a:lstStyle/>
        <a:p>
          <a:endParaRPr lang="es-CO"/>
        </a:p>
      </dgm:t>
    </dgm:pt>
    <dgm:pt modelId="{14642796-FDA0-439B-AF6E-7E33793BC5B6}">
      <dgm:prSet phldrT="[Texto]"/>
      <dgm:spPr/>
      <dgm:t>
        <a:bodyPr/>
        <a:lstStyle/>
        <a:p>
          <a:r>
            <a:rPr lang="es-CO" dirty="0">
              <a:solidFill>
                <a:schemeClr val="tx1"/>
              </a:solidFill>
            </a:rPr>
            <a:t>Asignatura Independiente </a:t>
          </a:r>
        </a:p>
      </dgm:t>
    </dgm:pt>
    <dgm:pt modelId="{8314C09A-8170-4179-BC2D-BEA194827879}" type="parTrans" cxnId="{F119787A-8FE6-4BFB-AFCB-23B399020699}">
      <dgm:prSet/>
      <dgm:spPr/>
      <dgm:t>
        <a:bodyPr/>
        <a:lstStyle/>
        <a:p>
          <a:endParaRPr lang="es-CO"/>
        </a:p>
      </dgm:t>
    </dgm:pt>
    <dgm:pt modelId="{648B3432-9F8A-4F98-93EF-0D8ECB71DD66}" type="sibTrans" cxnId="{F119787A-8FE6-4BFB-AFCB-23B399020699}">
      <dgm:prSet/>
      <dgm:spPr/>
      <dgm:t>
        <a:bodyPr/>
        <a:lstStyle/>
        <a:p>
          <a:endParaRPr lang="es-CO"/>
        </a:p>
      </dgm:t>
    </dgm:pt>
    <dgm:pt modelId="{FD9232FC-9D27-4FB4-80C9-6656E4E5236C}">
      <dgm:prSet phldrT="[Texto]"/>
      <dgm:spPr/>
      <dgm:t>
        <a:bodyPr/>
        <a:lstStyle/>
        <a:p>
          <a:r>
            <a:rPr lang="es-CO" dirty="0">
              <a:solidFill>
                <a:schemeClr val="tx1"/>
              </a:solidFill>
            </a:rPr>
            <a:t>Niveles</a:t>
          </a:r>
        </a:p>
        <a:p>
          <a:r>
            <a:rPr lang="es-CO" dirty="0">
              <a:solidFill>
                <a:schemeClr val="tx1"/>
              </a:solidFill>
            </a:rPr>
            <a:t>Preescolar, básica y media</a:t>
          </a:r>
        </a:p>
      </dgm:t>
    </dgm:pt>
    <dgm:pt modelId="{A14B6A31-9586-4E15-B917-2A4A60F70964}" type="parTrans" cxnId="{FCFEA70C-D7BD-4723-83AC-95C752BBCA9F}">
      <dgm:prSet/>
      <dgm:spPr/>
      <dgm:t>
        <a:bodyPr/>
        <a:lstStyle/>
        <a:p>
          <a:endParaRPr lang="es-CO"/>
        </a:p>
      </dgm:t>
    </dgm:pt>
    <dgm:pt modelId="{48A92275-84D7-4DAC-B249-A005AA6866AE}" type="sibTrans" cxnId="{FCFEA70C-D7BD-4723-83AC-95C752BBCA9F}">
      <dgm:prSet/>
      <dgm:spPr/>
      <dgm:t>
        <a:bodyPr/>
        <a:lstStyle/>
        <a:p>
          <a:endParaRPr lang="es-CO"/>
        </a:p>
      </dgm:t>
    </dgm:pt>
    <dgm:pt modelId="{84E49139-7BD9-4487-9D45-797E204872F5}">
      <dgm:prSet phldrT="[Texto]"/>
      <dgm:spPr/>
      <dgm:t>
        <a:bodyPr/>
        <a:lstStyle/>
        <a:p>
          <a:r>
            <a:rPr lang="es-CO" dirty="0">
              <a:solidFill>
                <a:schemeClr val="tx1"/>
              </a:solidFill>
            </a:rPr>
            <a:t>Espacio de reflexión  y formación: Convivencia con respeto</a:t>
          </a:r>
        </a:p>
      </dgm:t>
    </dgm:pt>
    <dgm:pt modelId="{C9852E73-08BE-4823-A9C5-E51A90FE640F}" type="parTrans" cxnId="{53B9D316-6615-4F5D-9B98-EDB5E8BEB9DF}">
      <dgm:prSet/>
      <dgm:spPr/>
      <dgm:t>
        <a:bodyPr/>
        <a:lstStyle/>
        <a:p>
          <a:endParaRPr lang="es-CO"/>
        </a:p>
      </dgm:t>
    </dgm:pt>
    <dgm:pt modelId="{FADB5547-8985-451C-A6F2-0D4BA5A099AE}" type="sibTrans" cxnId="{53B9D316-6615-4F5D-9B98-EDB5E8BEB9DF}">
      <dgm:prSet/>
      <dgm:spPr/>
      <dgm:t>
        <a:bodyPr/>
        <a:lstStyle/>
        <a:p>
          <a:endParaRPr lang="es-CO"/>
        </a:p>
      </dgm:t>
    </dgm:pt>
    <dgm:pt modelId="{DB0D67C7-FE9D-4D55-8E7E-E4F1B9EC24EA}">
      <dgm:prSet phldrT="[Texto]"/>
      <dgm:spPr/>
      <dgm:t>
        <a:bodyPr/>
        <a:lstStyle/>
        <a:p>
          <a:r>
            <a:rPr lang="es-CO" dirty="0">
              <a:solidFill>
                <a:schemeClr val="tx1"/>
              </a:solidFill>
            </a:rPr>
            <a:t>Concordancia Programas académicos y modelos  P.</a:t>
          </a:r>
        </a:p>
      </dgm:t>
    </dgm:pt>
    <dgm:pt modelId="{52869424-4375-40C4-B9A4-5CE1B8669BA2}" type="parTrans" cxnId="{4C601BBA-7942-469D-9C4B-46ED6A74FDFB}">
      <dgm:prSet/>
      <dgm:spPr/>
      <dgm:t>
        <a:bodyPr/>
        <a:lstStyle/>
        <a:p>
          <a:endParaRPr lang="es-CO"/>
        </a:p>
      </dgm:t>
    </dgm:pt>
    <dgm:pt modelId="{03217AC6-C27F-4CD8-BDCF-0C33E3263480}" type="sibTrans" cxnId="{4C601BBA-7942-469D-9C4B-46ED6A74FDFB}">
      <dgm:prSet/>
      <dgm:spPr/>
      <dgm:t>
        <a:bodyPr/>
        <a:lstStyle/>
        <a:p>
          <a:endParaRPr lang="es-CO"/>
        </a:p>
      </dgm:t>
    </dgm:pt>
    <dgm:pt modelId="{9FB017D3-423D-4F47-A1E2-569AECE1E325}" type="pres">
      <dgm:prSet presAssocID="{568BDE74-5AE3-42B9-A3C6-05ECE77A0E14}" presName="cycle" presStyleCnt="0">
        <dgm:presLayoutVars>
          <dgm:dir/>
          <dgm:resizeHandles val="exact"/>
        </dgm:presLayoutVars>
      </dgm:prSet>
      <dgm:spPr/>
    </dgm:pt>
    <dgm:pt modelId="{1C832400-1C31-4765-8492-5058389A9B1F}" type="pres">
      <dgm:prSet presAssocID="{490FE3CE-F46A-4A13-9165-2FAFB33A45E7}" presName="node" presStyleLbl="node1" presStyleIdx="0" presStyleCnt="5">
        <dgm:presLayoutVars>
          <dgm:bulletEnabled val="1"/>
        </dgm:presLayoutVars>
      </dgm:prSet>
      <dgm:spPr/>
    </dgm:pt>
    <dgm:pt modelId="{5FD3932E-F1B8-426C-92C2-97473E197897}" type="pres">
      <dgm:prSet presAssocID="{490FE3CE-F46A-4A13-9165-2FAFB33A45E7}" presName="spNode" presStyleCnt="0"/>
      <dgm:spPr/>
    </dgm:pt>
    <dgm:pt modelId="{9AAF90E5-DF27-4174-A98B-82B39F084EBF}" type="pres">
      <dgm:prSet presAssocID="{E1C9C978-5A70-4D82-97A9-8EB7DA637A73}" presName="sibTrans" presStyleLbl="sibTrans1D1" presStyleIdx="0" presStyleCnt="5"/>
      <dgm:spPr/>
    </dgm:pt>
    <dgm:pt modelId="{88D891C6-CD5B-461A-8B2B-76C51C031B33}" type="pres">
      <dgm:prSet presAssocID="{14642796-FDA0-439B-AF6E-7E33793BC5B6}" presName="node" presStyleLbl="node1" presStyleIdx="1" presStyleCnt="5">
        <dgm:presLayoutVars>
          <dgm:bulletEnabled val="1"/>
        </dgm:presLayoutVars>
      </dgm:prSet>
      <dgm:spPr/>
    </dgm:pt>
    <dgm:pt modelId="{5A7E15FF-3C07-45F9-827E-57836CB3125C}" type="pres">
      <dgm:prSet presAssocID="{14642796-FDA0-439B-AF6E-7E33793BC5B6}" presName="spNode" presStyleCnt="0"/>
      <dgm:spPr/>
    </dgm:pt>
    <dgm:pt modelId="{9D9CC7A1-C69A-4A28-881C-D79ED0376668}" type="pres">
      <dgm:prSet presAssocID="{648B3432-9F8A-4F98-93EF-0D8ECB71DD66}" presName="sibTrans" presStyleLbl="sibTrans1D1" presStyleIdx="1" presStyleCnt="5"/>
      <dgm:spPr/>
    </dgm:pt>
    <dgm:pt modelId="{4BBDFA65-5C7A-4607-939A-728B4FDB28E3}" type="pres">
      <dgm:prSet presAssocID="{FD9232FC-9D27-4FB4-80C9-6656E4E5236C}" presName="node" presStyleLbl="node1" presStyleIdx="2" presStyleCnt="5">
        <dgm:presLayoutVars>
          <dgm:bulletEnabled val="1"/>
        </dgm:presLayoutVars>
      </dgm:prSet>
      <dgm:spPr/>
    </dgm:pt>
    <dgm:pt modelId="{AE2A09AA-BE06-4C14-824B-7585FBE1020C}" type="pres">
      <dgm:prSet presAssocID="{FD9232FC-9D27-4FB4-80C9-6656E4E5236C}" presName="spNode" presStyleCnt="0"/>
      <dgm:spPr/>
    </dgm:pt>
    <dgm:pt modelId="{B2EE2D3B-A75D-4812-8C4B-2DFFAB871498}" type="pres">
      <dgm:prSet presAssocID="{48A92275-84D7-4DAC-B249-A005AA6866AE}" presName="sibTrans" presStyleLbl="sibTrans1D1" presStyleIdx="2" presStyleCnt="5"/>
      <dgm:spPr/>
    </dgm:pt>
    <dgm:pt modelId="{7C8FDE9E-5D2D-44A1-A838-6D066598ADA2}" type="pres">
      <dgm:prSet presAssocID="{84E49139-7BD9-4487-9D45-797E204872F5}" presName="node" presStyleLbl="node1" presStyleIdx="3" presStyleCnt="5">
        <dgm:presLayoutVars>
          <dgm:bulletEnabled val="1"/>
        </dgm:presLayoutVars>
      </dgm:prSet>
      <dgm:spPr/>
    </dgm:pt>
    <dgm:pt modelId="{7F7FCE94-41F7-4CE9-AB42-3D52D13A5A2A}" type="pres">
      <dgm:prSet presAssocID="{84E49139-7BD9-4487-9D45-797E204872F5}" presName="spNode" presStyleCnt="0"/>
      <dgm:spPr/>
    </dgm:pt>
    <dgm:pt modelId="{5278614D-7AA1-47E0-8024-F1DB26C587B1}" type="pres">
      <dgm:prSet presAssocID="{FADB5547-8985-451C-A6F2-0D4BA5A099AE}" presName="sibTrans" presStyleLbl="sibTrans1D1" presStyleIdx="3" presStyleCnt="5"/>
      <dgm:spPr/>
    </dgm:pt>
    <dgm:pt modelId="{53C3137C-1844-4680-84A5-2B38125D95CD}" type="pres">
      <dgm:prSet presAssocID="{DB0D67C7-FE9D-4D55-8E7E-E4F1B9EC24EA}" presName="node" presStyleLbl="node1" presStyleIdx="4" presStyleCnt="5">
        <dgm:presLayoutVars>
          <dgm:bulletEnabled val="1"/>
        </dgm:presLayoutVars>
      </dgm:prSet>
      <dgm:spPr/>
    </dgm:pt>
    <dgm:pt modelId="{CCCCA2DD-ED61-4BE5-A6C7-B2124F31087A}" type="pres">
      <dgm:prSet presAssocID="{DB0D67C7-FE9D-4D55-8E7E-E4F1B9EC24EA}" presName="spNode" presStyleCnt="0"/>
      <dgm:spPr/>
    </dgm:pt>
    <dgm:pt modelId="{4E119EC8-52B3-43CB-8F96-1F2B5C7DF6D2}" type="pres">
      <dgm:prSet presAssocID="{03217AC6-C27F-4CD8-BDCF-0C33E3263480}" presName="sibTrans" presStyleLbl="sibTrans1D1" presStyleIdx="4" presStyleCnt="5"/>
      <dgm:spPr/>
    </dgm:pt>
  </dgm:ptLst>
  <dgm:cxnLst>
    <dgm:cxn modelId="{DD6E1001-D346-4F86-ADB2-0D53B6DE523A}" srcId="{568BDE74-5AE3-42B9-A3C6-05ECE77A0E14}" destId="{490FE3CE-F46A-4A13-9165-2FAFB33A45E7}" srcOrd="0" destOrd="0" parTransId="{90BA1262-217E-426F-BD19-C9BDFDD2ECE9}" sibTransId="{E1C9C978-5A70-4D82-97A9-8EB7DA637A73}"/>
    <dgm:cxn modelId="{A9BE5901-066C-445D-B37B-5839C6D08DA2}" type="presOf" srcId="{490FE3CE-F46A-4A13-9165-2FAFB33A45E7}" destId="{1C832400-1C31-4765-8492-5058389A9B1F}" srcOrd="0" destOrd="0" presId="urn:microsoft.com/office/officeart/2005/8/layout/cycle6"/>
    <dgm:cxn modelId="{FCFEA70C-D7BD-4723-83AC-95C752BBCA9F}" srcId="{568BDE74-5AE3-42B9-A3C6-05ECE77A0E14}" destId="{FD9232FC-9D27-4FB4-80C9-6656E4E5236C}" srcOrd="2" destOrd="0" parTransId="{A14B6A31-9586-4E15-B917-2A4A60F70964}" sibTransId="{48A92275-84D7-4DAC-B249-A005AA6866AE}"/>
    <dgm:cxn modelId="{53B9D316-6615-4F5D-9B98-EDB5E8BEB9DF}" srcId="{568BDE74-5AE3-42B9-A3C6-05ECE77A0E14}" destId="{84E49139-7BD9-4487-9D45-797E204872F5}" srcOrd="3" destOrd="0" parTransId="{C9852E73-08BE-4823-A9C5-E51A90FE640F}" sibTransId="{FADB5547-8985-451C-A6F2-0D4BA5A099AE}"/>
    <dgm:cxn modelId="{3A3A7023-5EBF-4F4D-8288-897120BEADB3}" type="presOf" srcId="{14642796-FDA0-439B-AF6E-7E33793BC5B6}" destId="{88D891C6-CD5B-461A-8B2B-76C51C031B33}" srcOrd="0" destOrd="0" presId="urn:microsoft.com/office/officeart/2005/8/layout/cycle6"/>
    <dgm:cxn modelId="{76D95A67-405C-48A8-B117-1E36D302E024}" type="presOf" srcId="{FADB5547-8985-451C-A6F2-0D4BA5A099AE}" destId="{5278614D-7AA1-47E0-8024-F1DB26C587B1}" srcOrd="0" destOrd="0" presId="urn:microsoft.com/office/officeart/2005/8/layout/cycle6"/>
    <dgm:cxn modelId="{EF067A68-5896-4B91-8A70-3DDEFE7871B5}" type="presOf" srcId="{DB0D67C7-FE9D-4D55-8E7E-E4F1B9EC24EA}" destId="{53C3137C-1844-4680-84A5-2B38125D95CD}" srcOrd="0" destOrd="0" presId="urn:microsoft.com/office/officeart/2005/8/layout/cycle6"/>
    <dgm:cxn modelId="{F119787A-8FE6-4BFB-AFCB-23B399020699}" srcId="{568BDE74-5AE3-42B9-A3C6-05ECE77A0E14}" destId="{14642796-FDA0-439B-AF6E-7E33793BC5B6}" srcOrd="1" destOrd="0" parTransId="{8314C09A-8170-4179-BC2D-BEA194827879}" sibTransId="{648B3432-9F8A-4F98-93EF-0D8ECB71DD66}"/>
    <dgm:cxn modelId="{FE80A681-A632-4FA3-93AD-710E0D70B565}" type="presOf" srcId="{568BDE74-5AE3-42B9-A3C6-05ECE77A0E14}" destId="{9FB017D3-423D-4F47-A1E2-569AECE1E325}" srcOrd="0" destOrd="0" presId="urn:microsoft.com/office/officeart/2005/8/layout/cycle6"/>
    <dgm:cxn modelId="{F9F5BB89-0966-411C-BC52-9B7B9B7A057B}" type="presOf" srcId="{648B3432-9F8A-4F98-93EF-0D8ECB71DD66}" destId="{9D9CC7A1-C69A-4A28-881C-D79ED0376668}" srcOrd="0" destOrd="0" presId="urn:microsoft.com/office/officeart/2005/8/layout/cycle6"/>
    <dgm:cxn modelId="{B9FD1B8F-2C20-4689-8D27-3EF0ED2111AE}" type="presOf" srcId="{84E49139-7BD9-4487-9D45-797E204872F5}" destId="{7C8FDE9E-5D2D-44A1-A838-6D066598ADA2}" srcOrd="0" destOrd="0" presId="urn:microsoft.com/office/officeart/2005/8/layout/cycle6"/>
    <dgm:cxn modelId="{50738D91-215E-499F-BDF2-E96E0C5341F2}" type="presOf" srcId="{48A92275-84D7-4DAC-B249-A005AA6866AE}" destId="{B2EE2D3B-A75D-4812-8C4B-2DFFAB871498}" srcOrd="0" destOrd="0" presId="urn:microsoft.com/office/officeart/2005/8/layout/cycle6"/>
    <dgm:cxn modelId="{A10C2FB2-B454-4EEB-B241-C3A867E7BF5F}" type="presOf" srcId="{03217AC6-C27F-4CD8-BDCF-0C33E3263480}" destId="{4E119EC8-52B3-43CB-8F96-1F2B5C7DF6D2}" srcOrd="0" destOrd="0" presId="urn:microsoft.com/office/officeart/2005/8/layout/cycle6"/>
    <dgm:cxn modelId="{2E0F9DB2-8FF2-4985-AC4D-FF54EBC4462C}" type="presOf" srcId="{E1C9C978-5A70-4D82-97A9-8EB7DA637A73}" destId="{9AAF90E5-DF27-4174-A98B-82B39F084EBF}" srcOrd="0" destOrd="0" presId="urn:microsoft.com/office/officeart/2005/8/layout/cycle6"/>
    <dgm:cxn modelId="{4C601BBA-7942-469D-9C4B-46ED6A74FDFB}" srcId="{568BDE74-5AE3-42B9-A3C6-05ECE77A0E14}" destId="{DB0D67C7-FE9D-4D55-8E7E-E4F1B9EC24EA}" srcOrd="4" destOrd="0" parTransId="{52869424-4375-40C4-B9A4-5CE1B8669BA2}" sibTransId="{03217AC6-C27F-4CD8-BDCF-0C33E3263480}"/>
    <dgm:cxn modelId="{8DD2F5FB-8A78-4E31-B4D7-2DEB5A84FD49}" type="presOf" srcId="{FD9232FC-9D27-4FB4-80C9-6656E4E5236C}" destId="{4BBDFA65-5C7A-4607-939A-728B4FDB28E3}" srcOrd="0" destOrd="0" presId="urn:microsoft.com/office/officeart/2005/8/layout/cycle6"/>
    <dgm:cxn modelId="{12C5A991-DEC2-4CBF-9C31-ABF389239043}" type="presParOf" srcId="{9FB017D3-423D-4F47-A1E2-569AECE1E325}" destId="{1C832400-1C31-4765-8492-5058389A9B1F}" srcOrd="0" destOrd="0" presId="urn:microsoft.com/office/officeart/2005/8/layout/cycle6"/>
    <dgm:cxn modelId="{FFA67CD8-D88F-448C-B2EA-272883DD73E7}" type="presParOf" srcId="{9FB017D3-423D-4F47-A1E2-569AECE1E325}" destId="{5FD3932E-F1B8-426C-92C2-97473E197897}" srcOrd="1" destOrd="0" presId="urn:microsoft.com/office/officeart/2005/8/layout/cycle6"/>
    <dgm:cxn modelId="{B0D8B295-903F-46A3-BFE0-759B53A08F9C}" type="presParOf" srcId="{9FB017D3-423D-4F47-A1E2-569AECE1E325}" destId="{9AAF90E5-DF27-4174-A98B-82B39F084EBF}" srcOrd="2" destOrd="0" presId="urn:microsoft.com/office/officeart/2005/8/layout/cycle6"/>
    <dgm:cxn modelId="{D3548D9B-28A0-4AEE-82EB-C37BC7981CDD}" type="presParOf" srcId="{9FB017D3-423D-4F47-A1E2-569AECE1E325}" destId="{88D891C6-CD5B-461A-8B2B-76C51C031B33}" srcOrd="3" destOrd="0" presId="urn:microsoft.com/office/officeart/2005/8/layout/cycle6"/>
    <dgm:cxn modelId="{AA5AD3CA-1168-4AC5-A847-0DD2A2AA29B1}" type="presParOf" srcId="{9FB017D3-423D-4F47-A1E2-569AECE1E325}" destId="{5A7E15FF-3C07-45F9-827E-57836CB3125C}" srcOrd="4" destOrd="0" presId="urn:microsoft.com/office/officeart/2005/8/layout/cycle6"/>
    <dgm:cxn modelId="{8C52631D-6D05-42A2-AC31-7144CBF035FE}" type="presParOf" srcId="{9FB017D3-423D-4F47-A1E2-569AECE1E325}" destId="{9D9CC7A1-C69A-4A28-881C-D79ED0376668}" srcOrd="5" destOrd="0" presId="urn:microsoft.com/office/officeart/2005/8/layout/cycle6"/>
    <dgm:cxn modelId="{82069FD6-CEB9-4C15-8DA4-7B1859E878B8}" type="presParOf" srcId="{9FB017D3-423D-4F47-A1E2-569AECE1E325}" destId="{4BBDFA65-5C7A-4607-939A-728B4FDB28E3}" srcOrd="6" destOrd="0" presId="urn:microsoft.com/office/officeart/2005/8/layout/cycle6"/>
    <dgm:cxn modelId="{7D1136BE-D6B0-4D97-858B-C4C95AF8744A}" type="presParOf" srcId="{9FB017D3-423D-4F47-A1E2-569AECE1E325}" destId="{AE2A09AA-BE06-4C14-824B-7585FBE1020C}" srcOrd="7" destOrd="0" presId="urn:microsoft.com/office/officeart/2005/8/layout/cycle6"/>
    <dgm:cxn modelId="{1AA962E3-D42C-4F33-896E-C83266202727}" type="presParOf" srcId="{9FB017D3-423D-4F47-A1E2-569AECE1E325}" destId="{B2EE2D3B-A75D-4812-8C4B-2DFFAB871498}" srcOrd="8" destOrd="0" presId="urn:microsoft.com/office/officeart/2005/8/layout/cycle6"/>
    <dgm:cxn modelId="{39C7BABE-126F-4422-B59D-BD88AD3A27A7}" type="presParOf" srcId="{9FB017D3-423D-4F47-A1E2-569AECE1E325}" destId="{7C8FDE9E-5D2D-44A1-A838-6D066598ADA2}" srcOrd="9" destOrd="0" presId="urn:microsoft.com/office/officeart/2005/8/layout/cycle6"/>
    <dgm:cxn modelId="{4F93D277-5EA2-4D16-876E-487D5AFD19F1}" type="presParOf" srcId="{9FB017D3-423D-4F47-A1E2-569AECE1E325}" destId="{7F7FCE94-41F7-4CE9-AB42-3D52D13A5A2A}" srcOrd="10" destOrd="0" presId="urn:microsoft.com/office/officeart/2005/8/layout/cycle6"/>
    <dgm:cxn modelId="{B195C4BC-A2A6-4487-BEEE-91E168078E4C}" type="presParOf" srcId="{9FB017D3-423D-4F47-A1E2-569AECE1E325}" destId="{5278614D-7AA1-47E0-8024-F1DB26C587B1}" srcOrd="11" destOrd="0" presId="urn:microsoft.com/office/officeart/2005/8/layout/cycle6"/>
    <dgm:cxn modelId="{1E4DE5EA-CFCD-4692-ACF4-D43FCF1D0D17}" type="presParOf" srcId="{9FB017D3-423D-4F47-A1E2-569AECE1E325}" destId="{53C3137C-1844-4680-84A5-2B38125D95CD}" srcOrd="12" destOrd="0" presId="urn:microsoft.com/office/officeart/2005/8/layout/cycle6"/>
    <dgm:cxn modelId="{F8D52148-B1D5-4086-A6B1-696DA5A99826}" type="presParOf" srcId="{9FB017D3-423D-4F47-A1E2-569AECE1E325}" destId="{CCCCA2DD-ED61-4BE5-A6C7-B2124F31087A}" srcOrd="13" destOrd="0" presId="urn:microsoft.com/office/officeart/2005/8/layout/cycle6"/>
    <dgm:cxn modelId="{1E824FDC-36B1-4C64-8E31-FAA1A03B472A}" type="presParOf" srcId="{9FB017D3-423D-4F47-A1E2-569AECE1E325}" destId="{4E119EC8-52B3-43CB-8F96-1F2B5C7DF6D2}"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56F42-2179-4EB6-9C34-9B40561FFCC1}"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s-CO"/>
        </a:p>
      </dgm:t>
    </dgm:pt>
    <dgm:pt modelId="{DFF41942-7EA2-4BFE-A123-F7690B23B647}">
      <dgm:prSet phldrT="[Texto]"/>
      <dgm:spPr/>
      <dgm:t>
        <a:bodyPr/>
        <a:lstStyle/>
        <a:p>
          <a:r>
            <a:rPr lang="es-CO" b="0" i="0" dirty="0">
              <a:solidFill>
                <a:schemeClr val="tx1"/>
              </a:solidFill>
            </a:rPr>
            <a:t>a) </a:t>
          </a:r>
          <a:r>
            <a:rPr lang="es-CO" b="1" i="0" dirty="0">
              <a:solidFill>
                <a:srgbClr val="7030A0"/>
              </a:solidFill>
            </a:rPr>
            <a:t>Identificar cada dos (2) años las necesidades de formación </a:t>
          </a:r>
          <a:r>
            <a:rPr lang="es-CO" b="0" i="0" dirty="0">
              <a:solidFill>
                <a:schemeClr val="tx1"/>
              </a:solidFill>
            </a:rPr>
            <a:t>de los docentes y directivos docentes en servicio adscritos a la entidad territorial en materia de Derechos Humanos, cultura de paz, y competencias ciudadanas para la convivencia pacífica, la participación democrática, la diversidad y pluralidad; </a:t>
          </a:r>
          <a:endParaRPr lang="es-CO" dirty="0">
            <a:solidFill>
              <a:schemeClr val="tx1"/>
            </a:solidFill>
          </a:endParaRPr>
        </a:p>
      </dgm:t>
    </dgm:pt>
    <dgm:pt modelId="{B87C7EF7-64A0-4C85-AF2F-52C408752598}" type="parTrans" cxnId="{4F83ABE1-1C0A-4D49-B216-5D97170AF6D0}">
      <dgm:prSet/>
      <dgm:spPr/>
      <dgm:t>
        <a:bodyPr/>
        <a:lstStyle/>
        <a:p>
          <a:endParaRPr lang="es-CO"/>
        </a:p>
      </dgm:t>
    </dgm:pt>
    <dgm:pt modelId="{E1FAA83F-63A0-4A60-BBC5-D664E5C8EFDE}" type="sibTrans" cxnId="{4F83ABE1-1C0A-4D49-B216-5D97170AF6D0}">
      <dgm:prSet/>
      <dgm:spPr/>
      <dgm:t>
        <a:bodyPr/>
        <a:lstStyle/>
        <a:p>
          <a:endParaRPr lang="es-CO"/>
        </a:p>
      </dgm:t>
    </dgm:pt>
    <dgm:pt modelId="{79F1851F-9EBC-4B56-9573-6AD464A26103}">
      <dgm:prSet phldrT="[Texto]"/>
      <dgm:spPr/>
      <dgm:t>
        <a:bodyPr/>
        <a:lstStyle/>
        <a:p>
          <a:r>
            <a:rPr lang="es-CO" b="0" i="0" dirty="0">
              <a:solidFill>
                <a:schemeClr val="tx1"/>
              </a:solidFill>
            </a:rPr>
            <a:t>b) </a:t>
          </a:r>
          <a:r>
            <a:rPr lang="es-CO" b="1" i="0" dirty="0">
              <a:solidFill>
                <a:srgbClr val="7030A0"/>
              </a:solidFill>
            </a:rPr>
            <a:t>Financiar o diseñar en sus respectivos planes de formación </a:t>
          </a:r>
          <a:r>
            <a:rPr lang="es-CO" b="0" i="0" dirty="0">
              <a:solidFill>
                <a:schemeClr val="tx1"/>
              </a:solidFill>
            </a:rPr>
            <a:t>a docentes y directivos docentes, </a:t>
          </a:r>
          <a:r>
            <a:rPr lang="es-CO" b="1" i="0" dirty="0">
              <a:solidFill>
                <a:srgbClr val="7030A0"/>
              </a:solidFill>
            </a:rPr>
            <a:t>programas y proyectos de alta calidad</a:t>
          </a:r>
          <a:r>
            <a:rPr lang="es-CO" b="0" i="0" dirty="0">
              <a:solidFill>
                <a:srgbClr val="7030A0"/>
              </a:solidFill>
            </a:rPr>
            <a:t> </a:t>
          </a:r>
          <a:r>
            <a:rPr lang="es-CO" b="0" i="0" dirty="0">
              <a:solidFill>
                <a:schemeClr val="tx1"/>
              </a:solidFill>
            </a:rPr>
            <a:t>que ofrezcan las instituciones de educación superior y otros organismos, para responder a los objetivos de la Cátedra de la Paz, así como promover su incorporación a los mismos; </a:t>
          </a:r>
          <a:endParaRPr lang="es-CO" dirty="0">
            <a:solidFill>
              <a:schemeClr val="tx1"/>
            </a:solidFill>
          </a:endParaRPr>
        </a:p>
      </dgm:t>
    </dgm:pt>
    <dgm:pt modelId="{633237BC-F17E-4E3E-B2CD-E7AA51022FF3}" type="parTrans" cxnId="{E032E54C-9E97-4C9C-9568-4377B5AFC215}">
      <dgm:prSet/>
      <dgm:spPr/>
      <dgm:t>
        <a:bodyPr/>
        <a:lstStyle/>
        <a:p>
          <a:endParaRPr lang="es-CO"/>
        </a:p>
      </dgm:t>
    </dgm:pt>
    <dgm:pt modelId="{772FC7EB-6F89-43F8-900A-B57081714199}" type="sibTrans" cxnId="{E032E54C-9E97-4C9C-9568-4377B5AFC215}">
      <dgm:prSet/>
      <dgm:spPr/>
      <dgm:t>
        <a:bodyPr/>
        <a:lstStyle/>
        <a:p>
          <a:endParaRPr lang="es-CO"/>
        </a:p>
      </dgm:t>
    </dgm:pt>
    <dgm:pt modelId="{B8E7701A-72EC-43C1-B45B-F5C39D4FA6D4}">
      <dgm:prSet phldrT="[Texto]"/>
      <dgm:spPr/>
      <dgm:t>
        <a:bodyPr/>
        <a:lstStyle/>
        <a:p>
          <a:r>
            <a:rPr lang="es-CO" b="0" i="0" dirty="0">
              <a:solidFill>
                <a:schemeClr val="tx1"/>
              </a:solidFill>
            </a:rPr>
            <a:t>c) </a:t>
          </a:r>
          <a:r>
            <a:rPr lang="es-CO" b="1" i="0" dirty="0">
              <a:solidFill>
                <a:srgbClr val="7030A0"/>
              </a:solidFill>
            </a:rPr>
            <a:t>Valorar y evaluar cada dos (2) años</a:t>
          </a:r>
          <a:r>
            <a:rPr lang="es-CO" b="0" i="0" dirty="0">
              <a:solidFill>
                <a:schemeClr val="tx1"/>
              </a:solidFill>
            </a:rPr>
            <a:t>, mediante mecanismos adecuados y contextualizados, el impacto de los programas y proyectos de formación a docentes y directivos docentes</a:t>
          </a:r>
          <a:endParaRPr lang="es-CO" dirty="0">
            <a:solidFill>
              <a:schemeClr val="tx1"/>
            </a:solidFill>
          </a:endParaRPr>
        </a:p>
      </dgm:t>
    </dgm:pt>
    <dgm:pt modelId="{9A2F3BCF-FF5F-48D0-8D08-763EC62D45BB}" type="parTrans" cxnId="{128FF9AF-66B5-4E6C-A6B8-67EFD3754F84}">
      <dgm:prSet/>
      <dgm:spPr/>
      <dgm:t>
        <a:bodyPr/>
        <a:lstStyle/>
        <a:p>
          <a:endParaRPr lang="es-CO"/>
        </a:p>
      </dgm:t>
    </dgm:pt>
    <dgm:pt modelId="{2795A368-46A4-4371-A031-8F160CC0FE9F}" type="sibTrans" cxnId="{128FF9AF-66B5-4E6C-A6B8-67EFD3754F84}">
      <dgm:prSet/>
      <dgm:spPr/>
      <dgm:t>
        <a:bodyPr/>
        <a:lstStyle/>
        <a:p>
          <a:endParaRPr lang="es-CO"/>
        </a:p>
      </dgm:t>
    </dgm:pt>
    <dgm:pt modelId="{777C32DD-506E-488D-A90A-01B14970E9B2}" type="pres">
      <dgm:prSet presAssocID="{EA956F42-2179-4EB6-9C34-9B40561FFCC1}" presName="Name0" presStyleCnt="0">
        <dgm:presLayoutVars>
          <dgm:chMax val="7"/>
          <dgm:chPref val="7"/>
          <dgm:dir/>
        </dgm:presLayoutVars>
      </dgm:prSet>
      <dgm:spPr/>
    </dgm:pt>
    <dgm:pt modelId="{DD9A7917-DEE6-4E45-800B-0506A4F33A06}" type="pres">
      <dgm:prSet presAssocID="{EA956F42-2179-4EB6-9C34-9B40561FFCC1}" presName="Name1" presStyleCnt="0"/>
      <dgm:spPr/>
    </dgm:pt>
    <dgm:pt modelId="{AD68A6E7-B73A-4A80-A079-FBE1C926404E}" type="pres">
      <dgm:prSet presAssocID="{EA956F42-2179-4EB6-9C34-9B40561FFCC1}" presName="cycle" presStyleCnt="0"/>
      <dgm:spPr/>
    </dgm:pt>
    <dgm:pt modelId="{C4740FEE-5E26-4233-8853-3C0CD84378C2}" type="pres">
      <dgm:prSet presAssocID="{EA956F42-2179-4EB6-9C34-9B40561FFCC1}" presName="srcNode" presStyleLbl="node1" presStyleIdx="0" presStyleCnt="3"/>
      <dgm:spPr/>
    </dgm:pt>
    <dgm:pt modelId="{9DA57AEE-9B70-4AE8-BAA4-99F6ABFE2AA8}" type="pres">
      <dgm:prSet presAssocID="{EA956F42-2179-4EB6-9C34-9B40561FFCC1}" presName="conn" presStyleLbl="parChTrans1D2" presStyleIdx="0" presStyleCnt="1"/>
      <dgm:spPr/>
    </dgm:pt>
    <dgm:pt modelId="{17B754E8-8E02-4C31-BB21-502589555233}" type="pres">
      <dgm:prSet presAssocID="{EA956F42-2179-4EB6-9C34-9B40561FFCC1}" presName="extraNode" presStyleLbl="node1" presStyleIdx="0" presStyleCnt="3"/>
      <dgm:spPr/>
    </dgm:pt>
    <dgm:pt modelId="{261CAC36-04AE-4A3D-B5FD-3454E610DEEC}" type="pres">
      <dgm:prSet presAssocID="{EA956F42-2179-4EB6-9C34-9B40561FFCC1}" presName="dstNode" presStyleLbl="node1" presStyleIdx="0" presStyleCnt="3"/>
      <dgm:spPr/>
    </dgm:pt>
    <dgm:pt modelId="{DD85E76A-0FB8-48F9-A19A-5353CD871297}" type="pres">
      <dgm:prSet presAssocID="{DFF41942-7EA2-4BFE-A123-F7690B23B647}" presName="text_1" presStyleLbl="node1" presStyleIdx="0" presStyleCnt="3">
        <dgm:presLayoutVars>
          <dgm:bulletEnabled val="1"/>
        </dgm:presLayoutVars>
      </dgm:prSet>
      <dgm:spPr/>
    </dgm:pt>
    <dgm:pt modelId="{C028156C-0D52-416B-B82F-BBD64C2F7515}" type="pres">
      <dgm:prSet presAssocID="{DFF41942-7EA2-4BFE-A123-F7690B23B647}" presName="accent_1" presStyleCnt="0"/>
      <dgm:spPr/>
    </dgm:pt>
    <dgm:pt modelId="{9D8214C4-91EF-4577-A4C3-B8B9919EA1D9}" type="pres">
      <dgm:prSet presAssocID="{DFF41942-7EA2-4BFE-A123-F7690B23B647}" presName="accentRepeatNode" presStyleLbl="solidFgAcc1" presStyleIdx="0" presStyleCnt="3"/>
      <dgm:spPr/>
    </dgm:pt>
    <dgm:pt modelId="{C7AD2683-6976-4EF8-9B39-5127CF08C400}" type="pres">
      <dgm:prSet presAssocID="{79F1851F-9EBC-4B56-9573-6AD464A26103}" presName="text_2" presStyleLbl="node1" presStyleIdx="1" presStyleCnt="3">
        <dgm:presLayoutVars>
          <dgm:bulletEnabled val="1"/>
        </dgm:presLayoutVars>
      </dgm:prSet>
      <dgm:spPr/>
    </dgm:pt>
    <dgm:pt modelId="{56F5229B-6B71-471D-BF84-AE7CFBC7AB2F}" type="pres">
      <dgm:prSet presAssocID="{79F1851F-9EBC-4B56-9573-6AD464A26103}" presName="accent_2" presStyleCnt="0"/>
      <dgm:spPr/>
    </dgm:pt>
    <dgm:pt modelId="{A1BDE1D2-D7B2-4052-B660-935ED23912A1}" type="pres">
      <dgm:prSet presAssocID="{79F1851F-9EBC-4B56-9573-6AD464A26103}" presName="accentRepeatNode" presStyleLbl="solidFgAcc1" presStyleIdx="1" presStyleCnt="3"/>
      <dgm:spPr/>
    </dgm:pt>
    <dgm:pt modelId="{04AA7BB5-4713-4F58-AD48-7D15D75DE56D}" type="pres">
      <dgm:prSet presAssocID="{B8E7701A-72EC-43C1-B45B-F5C39D4FA6D4}" presName="text_3" presStyleLbl="node1" presStyleIdx="2" presStyleCnt="3">
        <dgm:presLayoutVars>
          <dgm:bulletEnabled val="1"/>
        </dgm:presLayoutVars>
      </dgm:prSet>
      <dgm:spPr/>
    </dgm:pt>
    <dgm:pt modelId="{E07D46FD-3D92-4FF4-9062-C70AABA1DAAB}" type="pres">
      <dgm:prSet presAssocID="{B8E7701A-72EC-43C1-B45B-F5C39D4FA6D4}" presName="accent_3" presStyleCnt="0"/>
      <dgm:spPr/>
    </dgm:pt>
    <dgm:pt modelId="{BCD22B3E-23E0-42A7-9A78-B46BC5F398DF}" type="pres">
      <dgm:prSet presAssocID="{B8E7701A-72EC-43C1-B45B-F5C39D4FA6D4}" presName="accentRepeatNode" presStyleLbl="solidFgAcc1" presStyleIdx="2" presStyleCnt="3"/>
      <dgm:spPr/>
    </dgm:pt>
  </dgm:ptLst>
  <dgm:cxnLst>
    <dgm:cxn modelId="{55B51232-66F9-4C72-8CDF-DC1C2229EFCB}" type="presOf" srcId="{79F1851F-9EBC-4B56-9573-6AD464A26103}" destId="{C7AD2683-6976-4EF8-9B39-5127CF08C400}" srcOrd="0" destOrd="0" presId="urn:microsoft.com/office/officeart/2008/layout/VerticalCurvedList"/>
    <dgm:cxn modelId="{8D23C633-107F-4734-96FB-66507268A1BE}" type="presOf" srcId="{B8E7701A-72EC-43C1-B45B-F5C39D4FA6D4}" destId="{04AA7BB5-4713-4F58-AD48-7D15D75DE56D}" srcOrd="0" destOrd="0" presId="urn:microsoft.com/office/officeart/2008/layout/VerticalCurvedList"/>
    <dgm:cxn modelId="{CC669C44-C810-4203-BCAD-326377251DFC}" type="presOf" srcId="{E1FAA83F-63A0-4A60-BBC5-D664E5C8EFDE}" destId="{9DA57AEE-9B70-4AE8-BAA4-99F6ABFE2AA8}" srcOrd="0" destOrd="0" presId="urn:microsoft.com/office/officeart/2008/layout/VerticalCurvedList"/>
    <dgm:cxn modelId="{E032E54C-9E97-4C9C-9568-4377B5AFC215}" srcId="{EA956F42-2179-4EB6-9C34-9B40561FFCC1}" destId="{79F1851F-9EBC-4B56-9573-6AD464A26103}" srcOrd="1" destOrd="0" parTransId="{633237BC-F17E-4E3E-B2CD-E7AA51022FF3}" sibTransId="{772FC7EB-6F89-43F8-900A-B57081714199}"/>
    <dgm:cxn modelId="{3420B18F-5620-4297-B426-1727728C16C0}" type="presOf" srcId="{EA956F42-2179-4EB6-9C34-9B40561FFCC1}" destId="{777C32DD-506E-488D-A90A-01B14970E9B2}" srcOrd="0" destOrd="0" presId="urn:microsoft.com/office/officeart/2008/layout/VerticalCurvedList"/>
    <dgm:cxn modelId="{128FF9AF-66B5-4E6C-A6B8-67EFD3754F84}" srcId="{EA956F42-2179-4EB6-9C34-9B40561FFCC1}" destId="{B8E7701A-72EC-43C1-B45B-F5C39D4FA6D4}" srcOrd="2" destOrd="0" parTransId="{9A2F3BCF-FF5F-48D0-8D08-763EC62D45BB}" sibTransId="{2795A368-46A4-4371-A031-8F160CC0FE9F}"/>
    <dgm:cxn modelId="{4F83ABE1-1C0A-4D49-B216-5D97170AF6D0}" srcId="{EA956F42-2179-4EB6-9C34-9B40561FFCC1}" destId="{DFF41942-7EA2-4BFE-A123-F7690B23B647}" srcOrd="0" destOrd="0" parTransId="{B87C7EF7-64A0-4C85-AF2F-52C408752598}" sibTransId="{E1FAA83F-63A0-4A60-BBC5-D664E5C8EFDE}"/>
    <dgm:cxn modelId="{56A991EF-2D04-4CFA-8FCC-FAD31C271CC7}" type="presOf" srcId="{DFF41942-7EA2-4BFE-A123-F7690B23B647}" destId="{DD85E76A-0FB8-48F9-A19A-5353CD871297}" srcOrd="0" destOrd="0" presId="urn:microsoft.com/office/officeart/2008/layout/VerticalCurvedList"/>
    <dgm:cxn modelId="{3CE89139-9463-4653-A395-2A52AE8D16FA}" type="presParOf" srcId="{777C32DD-506E-488D-A90A-01B14970E9B2}" destId="{DD9A7917-DEE6-4E45-800B-0506A4F33A06}" srcOrd="0" destOrd="0" presId="urn:microsoft.com/office/officeart/2008/layout/VerticalCurvedList"/>
    <dgm:cxn modelId="{C73C20E4-92C3-4A01-86F6-E0E7E4776F96}" type="presParOf" srcId="{DD9A7917-DEE6-4E45-800B-0506A4F33A06}" destId="{AD68A6E7-B73A-4A80-A079-FBE1C926404E}" srcOrd="0" destOrd="0" presId="urn:microsoft.com/office/officeart/2008/layout/VerticalCurvedList"/>
    <dgm:cxn modelId="{250C1891-BC2A-4501-A532-CF3D1BD29808}" type="presParOf" srcId="{AD68A6E7-B73A-4A80-A079-FBE1C926404E}" destId="{C4740FEE-5E26-4233-8853-3C0CD84378C2}" srcOrd="0" destOrd="0" presId="urn:microsoft.com/office/officeart/2008/layout/VerticalCurvedList"/>
    <dgm:cxn modelId="{F5A83D1E-5D2F-4B24-86EF-CC49996E1EA9}" type="presParOf" srcId="{AD68A6E7-B73A-4A80-A079-FBE1C926404E}" destId="{9DA57AEE-9B70-4AE8-BAA4-99F6ABFE2AA8}" srcOrd="1" destOrd="0" presId="urn:microsoft.com/office/officeart/2008/layout/VerticalCurvedList"/>
    <dgm:cxn modelId="{70F610E6-EA0D-421E-A5D0-9D8238C65C2F}" type="presParOf" srcId="{AD68A6E7-B73A-4A80-A079-FBE1C926404E}" destId="{17B754E8-8E02-4C31-BB21-502589555233}" srcOrd="2" destOrd="0" presId="urn:microsoft.com/office/officeart/2008/layout/VerticalCurvedList"/>
    <dgm:cxn modelId="{D346417F-D900-43E6-A5A4-9E1FC4C81EE1}" type="presParOf" srcId="{AD68A6E7-B73A-4A80-A079-FBE1C926404E}" destId="{261CAC36-04AE-4A3D-B5FD-3454E610DEEC}" srcOrd="3" destOrd="0" presId="urn:microsoft.com/office/officeart/2008/layout/VerticalCurvedList"/>
    <dgm:cxn modelId="{29DF3E2C-7441-4597-BD59-004DC32E6B36}" type="presParOf" srcId="{DD9A7917-DEE6-4E45-800B-0506A4F33A06}" destId="{DD85E76A-0FB8-48F9-A19A-5353CD871297}" srcOrd="1" destOrd="0" presId="urn:microsoft.com/office/officeart/2008/layout/VerticalCurvedList"/>
    <dgm:cxn modelId="{8977B714-7995-4351-ADFC-FD39FC189494}" type="presParOf" srcId="{DD9A7917-DEE6-4E45-800B-0506A4F33A06}" destId="{C028156C-0D52-416B-B82F-BBD64C2F7515}" srcOrd="2" destOrd="0" presId="urn:microsoft.com/office/officeart/2008/layout/VerticalCurvedList"/>
    <dgm:cxn modelId="{25CD0C0D-BEB3-4440-A6F4-9343ECE4771F}" type="presParOf" srcId="{C028156C-0D52-416B-B82F-BBD64C2F7515}" destId="{9D8214C4-91EF-4577-A4C3-B8B9919EA1D9}" srcOrd="0" destOrd="0" presId="urn:microsoft.com/office/officeart/2008/layout/VerticalCurvedList"/>
    <dgm:cxn modelId="{0079A815-8B7C-45C7-9D76-D77E3F24E7F4}" type="presParOf" srcId="{DD9A7917-DEE6-4E45-800B-0506A4F33A06}" destId="{C7AD2683-6976-4EF8-9B39-5127CF08C400}" srcOrd="3" destOrd="0" presId="urn:microsoft.com/office/officeart/2008/layout/VerticalCurvedList"/>
    <dgm:cxn modelId="{C4E2B7B2-0420-4561-B3FC-C4C45DF02F47}" type="presParOf" srcId="{DD9A7917-DEE6-4E45-800B-0506A4F33A06}" destId="{56F5229B-6B71-471D-BF84-AE7CFBC7AB2F}" srcOrd="4" destOrd="0" presId="urn:microsoft.com/office/officeart/2008/layout/VerticalCurvedList"/>
    <dgm:cxn modelId="{CF1DB391-97F5-4DB9-BF0D-0752E48962F0}" type="presParOf" srcId="{56F5229B-6B71-471D-BF84-AE7CFBC7AB2F}" destId="{A1BDE1D2-D7B2-4052-B660-935ED23912A1}" srcOrd="0" destOrd="0" presId="urn:microsoft.com/office/officeart/2008/layout/VerticalCurvedList"/>
    <dgm:cxn modelId="{133BBAEB-4E84-4C2B-994B-5E55A1A19932}" type="presParOf" srcId="{DD9A7917-DEE6-4E45-800B-0506A4F33A06}" destId="{04AA7BB5-4713-4F58-AD48-7D15D75DE56D}" srcOrd="5" destOrd="0" presId="urn:microsoft.com/office/officeart/2008/layout/VerticalCurvedList"/>
    <dgm:cxn modelId="{0F10C2B6-25CB-45E8-AA53-181D3BB756A3}" type="presParOf" srcId="{DD9A7917-DEE6-4E45-800B-0506A4F33A06}" destId="{E07D46FD-3D92-4FF4-9062-C70AABA1DAAB}" srcOrd="6" destOrd="0" presId="urn:microsoft.com/office/officeart/2008/layout/VerticalCurvedList"/>
    <dgm:cxn modelId="{1AE27804-A58C-4335-868E-D37EE5263E9D}" type="presParOf" srcId="{E07D46FD-3D92-4FF4-9062-C70AABA1DAAB}" destId="{BCD22B3E-23E0-42A7-9A78-B46BC5F398DF}" srcOrd="0" destOrd="0" presId="urn:microsoft.com/office/officeart/2008/layout/VerticalCurvedList"/>
  </dgm:cxnLst>
  <dgm:bg/>
  <dgm:whole>
    <a:ln>
      <a:prstDash val="sysDash"/>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32400-1C31-4765-8492-5058389A9B1F}">
      <dsp:nvSpPr>
        <dsp:cNvPr id="0" name=""/>
        <dsp:cNvSpPr/>
      </dsp:nvSpPr>
      <dsp:spPr>
        <a:xfrm>
          <a:off x="2999621" y="2124"/>
          <a:ext cx="1515404" cy="985013"/>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rPr>
            <a:t>Asignatura Obligatoria</a:t>
          </a:r>
        </a:p>
      </dsp:txBody>
      <dsp:txXfrm>
        <a:off x="3047705" y="50208"/>
        <a:ext cx="1419236" cy="888845"/>
      </dsp:txXfrm>
    </dsp:sp>
    <dsp:sp modelId="{9AAF90E5-DF27-4174-A98B-82B39F084EBF}">
      <dsp:nvSpPr>
        <dsp:cNvPr id="0" name=""/>
        <dsp:cNvSpPr/>
      </dsp:nvSpPr>
      <dsp:spPr>
        <a:xfrm>
          <a:off x="1788848" y="494631"/>
          <a:ext cx="3936949" cy="3936949"/>
        </a:xfrm>
        <a:custGeom>
          <a:avLst/>
          <a:gdLst/>
          <a:ahLst/>
          <a:cxnLst/>
          <a:rect l="0" t="0" r="0" b="0"/>
          <a:pathLst>
            <a:path>
              <a:moveTo>
                <a:pt x="2736594" y="156049"/>
              </a:moveTo>
              <a:arcTo wR="1968474" hR="1968474" stAng="17578055" swAng="1962123"/>
            </a:path>
          </a:pathLst>
        </a:cu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8D891C6-CD5B-461A-8B2B-76C51C031B33}">
      <dsp:nvSpPr>
        <dsp:cNvPr id="0" name=""/>
        <dsp:cNvSpPr/>
      </dsp:nvSpPr>
      <dsp:spPr>
        <a:xfrm>
          <a:off x="4871751" y="1362307"/>
          <a:ext cx="1515404" cy="9850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rPr>
            <a:t>Asignatura Independiente </a:t>
          </a:r>
        </a:p>
      </dsp:txBody>
      <dsp:txXfrm>
        <a:off x="4919835" y="1410391"/>
        <a:ext cx="1419236" cy="888845"/>
      </dsp:txXfrm>
    </dsp:sp>
    <dsp:sp modelId="{9D9CC7A1-C69A-4A28-881C-D79ED0376668}">
      <dsp:nvSpPr>
        <dsp:cNvPr id="0" name=""/>
        <dsp:cNvSpPr/>
      </dsp:nvSpPr>
      <dsp:spPr>
        <a:xfrm>
          <a:off x="1788848" y="494631"/>
          <a:ext cx="3936949" cy="3936949"/>
        </a:xfrm>
        <a:custGeom>
          <a:avLst/>
          <a:gdLst/>
          <a:ahLst/>
          <a:cxnLst/>
          <a:rect l="0" t="0" r="0" b="0"/>
          <a:pathLst>
            <a:path>
              <a:moveTo>
                <a:pt x="3934242" y="1865274"/>
              </a:moveTo>
              <a:arcTo wR="1968474" hR="1968474" stAng="21419688" swAng="2196752"/>
            </a:path>
          </a:pathLst>
        </a:custGeom>
        <a:no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BBDFA65-5C7A-4607-939A-728B4FDB28E3}">
      <dsp:nvSpPr>
        <dsp:cNvPr id="0" name=""/>
        <dsp:cNvSpPr/>
      </dsp:nvSpPr>
      <dsp:spPr>
        <a:xfrm>
          <a:off x="4156661" y="3563128"/>
          <a:ext cx="1515404" cy="98501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rPr>
            <a:t>Niveles</a:t>
          </a:r>
        </a:p>
        <a:p>
          <a:pPr marL="0" lvl="0" indent="0" algn="ctr" defTabSz="533400">
            <a:lnSpc>
              <a:spcPct val="90000"/>
            </a:lnSpc>
            <a:spcBef>
              <a:spcPct val="0"/>
            </a:spcBef>
            <a:spcAft>
              <a:spcPct val="35000"/>
            </a:spcAft>
            <a:buNone/>
          </a:pPr>
          <a:r>
            <a:rPr lang="es-CO" sz="1200" kern="1200" dirty="0">
              <a:solidFill>
                <a:schemeClr val="tx1"/>
              </a:solidFill>
            </a:rPr>
            <a:t>Preescolar, básica y media</a:t>
          </a:r>
        </a:p>
      </dsp:txBody>
      <dsp:txXfrm>
        <a:off x="4204745" y="3611212"/>
        <a:ext cx="1419236" cy="888845"/>
      </dsp:txXfrm>
    </dsp:sp>
    <dsp:sp modelId="{B2EE2D3B-A75D-4812-8C4B-2DFFAB871498}">
      <dsp:nvSpPr>
        <dsp:cNvPr id="0" name=""/>
        <dsp:cNvSpPr/>
      </dsp:nvSpPr>
      <dsp:spPr>
        <a:xfrm>
          <a:off x="1788848" y="494631"/>
          <a:ext cx="3936949" cy="3936949"/>
        </a:xfrm>
        <a:custGeom>
          <a:avLst/>
          <a:gdLst/>
          <a:ahLst/>
          <a:cxnLst/>
          <a:rect l="0" t="0" r="0" b="0"/>
          <a:pathLst>
            <a:path>
              <a:moveTo>
                <a:pt x="2359988" y="3897622"/>
              </a:moveTo>
              <a:arcTo wR="1968474" hR="1968474" stAng="4711669" swAng="1376661"/>
            </a:path>
          </a:pathLst>
        </a:custGeom>
        <a:no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C8FDE9E-5D2D-44A1-A838-6D066598ADA2}">
      <dsp:nvSpPr>
        <dsp:cNvPr id="0" name=""/>
        <dsp:cNvSpPr/>
      </dsp:nvSpPr>
      <dsp:spPr>
        <a:xfrm>
          <a:off x="1842580" y="3563128"/>
          <a:ext cx="1515404" cy="9850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rPr>
            <a:t>Espacio de reflexión  y formación: Convivencia con respeto</a:t>
          </a:r>
        </a:p>
      </dsp:txBody>
      <dsp:txXfrm>
        <a:off x="1890664" y="3611212"/>
        <a:ext cx="1419236" cy="888845"/>
      </dsp:txXfrm>
    </dsp:sp>
    <dsp:sp modelId="{5278614D-7AA1-47E0-8024-F1DB26C587B1}">
      <dsp:nvSpPr>
        <dsp:cNvPr id="0" name=""/>
        <dsp:cNvSpPr/>
      </dsp:nvSpPr>
      <dsp:spPr>
        <a:xfrm>
          <a:off x="1788848" y="494631"/>
          <a:ext cx="3936949" cy="3936949"/>
        </a:xfrm>
        <a:custGeom>
          <a:avLst/>
          <a:gdLst/>
          <a:ahLst/>
          <a:cxnLst/>
          <a:rect l="0" t="0" r="0" b="0"/>
          <a:pathLst>
            <a:path>
              <a:moveTo>
                <a:pt x="329029" y="3058022"/>
              </a:moveTo>
              <a:arcTo wR="1968474" hR="1968474" stAng="8783560" swAng="2196752"/>
            </a:path>
          </a:pathLst>
        </a:custGeom>
        <a:no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3C3137C-1844-4680-84A5-2B38125D95CD}">
      <dsp:nvSpPr>
        <dsp:cNvPr id="0" name=""/>
        <dsp:cNvSpPr/>
      </dsp:nvSpPr>
      <dsp:spPr>
        <a:xfrm>
          <a:off x="1127490" y="1362307"/>
          <a:ext cx="1515404" cy="9850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rPr>
            <a:t>Concordancia Programas académicos y modelos  P.</a:t>
          </a:r>
        </a:p>
      </dsp:txBody>
      <dsp:txXfrm>
        <a:off x="1175574" y="1410391"/>
        <a:ext cx="1419236" cy="888845"/>
      </dsp:txXfrm>
    </dsp:sp>
    <dsp:sp modelId="{4E119EC8-52B3-43CB-8F96-1F2B5C7DF6D2}">
      <dsp:nvSpPr>
        <dsp:cNvPr id="0" name=""/>
        <dsp:cNvSpPr/>
      </dsp:nvSpPr>
      <dsp:spPr>
        <a:xfrm>
          <a:off x="1788848" y="494631"/>
          <a:ext cx="3936949" cy="3936949"/>
        </a:xfrm>
        <a:custGeom>
          <a:avLst/>
          <a:gdLst/>
          <a:ahLst/>
          <a:cxnLst/>
          <a:rect l="0" t="0" r="0" b="0"/>
          <a:pathLst>
            <a:path>
              <a:moveTo>
                <a:pt x="342909" y="858326"/>
              </a:moveTo>
              <a:arcTo wR="1968474" hR="1968474" stAng="12859822" swAng="1962123"/>
            </a:path>
          </a:pathLst>
        </a:custGeom>
        <a:noFill/>
        <a:ln w="635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57AEE-9B70-4AE8-BAA4-99F6ABFE2AA8}">
      <dsp:nvSpPr>
        <dsp:cNvPr id="0" name=""/>
        <dsp:cNvSpPr/>
      </dsp:nvSpPr>
      <dsp:spPr>
        <a:xfrm>
          <a:off x="-4345113" y="-666519"/>
          <a:ext cx="5176758" cy="5176758"/>
        </a:xfrm>
        <a:prstGeom prst="blockArc">
          <a:avLst>
            <a:gd name="adj1" fmla="val 18900000"/>
            <a:gd name="adj2" fmla="val 2700000"/>
            <a:gd name="adj3" fmla="val 417"/>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85E76A-0FB8-48F9-A19A-5353CD871297}">
      <dsp:nvSpPr>
        <dsp:cNvPr id="0" name=""/>
        <dsp:cNvSpPr/>
      </dsp:nvSpPr>
      <dsp:spPr>
        <a:xfrm>
          <a:off x="534844" y="384371"/>
          <a:ext cx="9974768" cy="768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0190" tIns="40640" rIns="40640" bIns="40640" numCol="1" spcCol="1270" anchor="ctr" anchorCtr="0">
          <a:noAutofit/>
        </a:bodyPr>
        <a:lstStyle/>
        <a:p>
          <a:pPr marL="0" lvl="0" indent="0" algn="l" defTabSz="711200">
            <a:lnSpc>
              <a:spcPct val="90000"/>
            </a:lnSpc>
            <a:spcBef>
              <a:spcPct val="0"/>
            </a:spcBef>
            <a:spcAft>
              <a:spcPct val="35000"/>
            </a:spcAft>
            <a:buNone/>
          </a:pPr>
          <a:r>
            <a:rPr lang="es-CO" sz="1600" b="0" i="0" kern="1200" dirty="0">
              <a:solidFill>
                <a:schemeClr val="tx1"/>
              </a:solidFill>
            </a:rPr>
            <a:t>a) </a:t>
          </a:r>
          <a:r>
            <a:rPr lang="es-CO" sz="1600" b="1" i="0" kern="1200" dirty="0">
              <a:solidFill>
                <a:srgbClr val="7030A0"/>
              </a:solidFill>
            </a:rPr>
            <a:t>Identificar cada dos (2) años las necesidades de formación </a:t>
          </a:r>
          <a:r>
            <a:rPr lang="es-CO" sz="1600" b="0" i="0" kern="1200" dirty="0">
              <a:solidFill>
                <a:schemeClr val="tx1"/>
              </a:solidFill>
            </a:rPr>
            <a:t>de los docentes y directivos docentes en servicio adscritos a la entidad territorial en materia de Derechos Humanos, cultura de paz, y competencias ciudadanas para la convivencia pacífica, la participación democrática, la diversidad y pluralidad; </a:t>
          </a:r>
          <a:endParaRPr lang="es-CO" sz="1600" kern="1200" dirty="0">
            <a:solidFill>
              <a:schemeClr val="tx1"/>
            </a:solidFill>
          </a:endParaRPr>
        </a:p>
      </dsp:txBody>
      <dsp:txXfrm>
        <a:off x="534844" y="384371"/>
        <a:ext cx="9974768" cy="768743"/>
      </dsp:txXfrm>
    </dsp:sp>
    <dsp:sp modelId="{9D8214C4-91EF-4577-A4C3-B8B9919EA1D9}">
      <dsp:nvSpPr>
        <dsp:cNvPr id="0" name=""/>
        <dsp:cNvSpPr/>
      </dsp:nvSpPr>
      <dsp:spPr>
        <a:xfrm>
          <a:off x="54379" y="288278"/>
          <a:ext cx="960929" cy="960929"/>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7AD2683-6976-4EF8-9B39-5127CF08C400}">
      <dsp:nvSpPr>
        <dsp:cNvPr id="0" name=""/>
        <dsp:cNvSpPr/>
      </dsp:nvSpPr>
      <dsp:spPr>
        <a:xfrm>
          <a:off x="814282" y="1537487"/>
          <a:ext cx="9695330" cy="768743"/>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0190" tIns="40640" rIns="40640" bIns="40640" numCol="1" spcCol="1270" anchor="ctr" anchorCtr="0">
          <a:noAutofit/>
        </a:bodyPr>
        <a:lstStyle/>
        <a:p>
          <a:pPr marL="0" lvl="0" indent="0" algn="l" defTabSz="711200">
            <a:lnSpc>
              <a:spcPct val="90000"/>
            </a:lnSpc>
            <a:spcBef>
              <a:spcPct val="0"/>
            </a:spcBef>
            <a:spcAft>
              <a:spcPct val="35000"/>
            </a:spcAft>
            <a:buNone/>
          </a:pPr>
          <a:r>
            <a:rPr lang="es-CO" sz="1600" b="0" i="0" kern="1200" dirty="0">
              <a:solidFill>
                <a:schemeClr val="tx1"/>
              </a:solidFill>
            </a:rPr>
            <a:t>b) </a:t>
          </a:r>
          <a:r>
            <a:rPr lang="es-CO" sz="1600" b="1" i="0" kern="1200" dirty="0">
              <a:solidFill>
                <a:srgbClr val="7030A0"/>
              </a:solidFill>
            </a:rPr>
            <a:t>Financiar o diseñar en sus respectivos planes de formación </a:t>
          </a:r>
          <a:r>
            <a:rPr lang="es-CO" sz="1600" b="0" i="0" kern="1200" dirty="0">
              <a:solidFill>
                <a:schemeClr val="tx1"/>
              </a:solidFill>
            </a:rPr>
            <a:t>a docentes y directivos docentes, </a:t>
          </a:r>
          <a:r>
            <a:rPr lang="es-CO" sz="1600" b="1" i="0" kern="1200" dirty="0">
              <a:solidFill>
                <a:srgbClr val="7030A0"/>
              </a:solidFill>
            </a:rPr>
            <a:t>programas y proyectos de alta calidad</a:t>
          </a:r>
          <a:r>
            <a:rPr lang="es-CO" sz="1600" b="0" i="0" kern="1200" dirty="0">
              <a:solidFill>
                <a:srgbClr val="7030A0"/>
              </a:solidFill>
            </a:rPr>
            <a:t> </a:t>
          </a:r>
          <a:r>
            <a:rPr lang="es-CO" sz="1600" b="0" i="0" kern="1200" dirty="0">
              <a:solidFill>
                <a:schemeClr val="tx1"/>
              </a:solidFill>
            </a:rPr>
            <a:t>que ofrezcan las instituciones de educación superior y otros organismos, para responder a los objetivos de la Cátedra de la Paz, así como promover su incorporación a los mismos; </a:t>
          </a:r>
          <a:endParaRPr lang="es-CO" sz="1600" kern="1200" dirty="0">
            <a:solidFill>
              <a:schemeClr val="tx1"/>
            </a:solidFill>
          </a:endParaRPr>
        </a:p>
      </dsp:txBody>
      <dsp:txXfrm>
        <a:off x="814282" y="1537487"/>
        <a:ext cx="9695330" cy="768743"/>
      </dsp:txXfrm>
    </dsp:sp>
    <dsp:sp modelId="{A1BDE1D2-D7B2-4052-B660-935ED23912A1}">
      <dsp:nvSpPr>
        <dsp:cNvPr id="0" name=""/>
        <dsp:cNvSpPr/>
      </dsp:nvSpPr>
      <dsp:spPr>
        <a:xfrm>
          <a:off x="333817" y="1441394"/>
          <a:ext cx="960929" cy="960929"/>
        </a:xfrm>
        <a:prstGeom prst="ellipse">
          <a:avLst/>
        </a:prstGeom>
        <a:solidFill>
          <a:schemeClr val="lt1">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AA7BB5-4713-4F58-AD48-7D15D75DE56D}">
      <dsp:nvSpPr>
        <dsp:cNvPr id="0" name=""/>
        <dsp:cNvSpPr/>
      </dsp:nvSpPr>
      <dsp:spPr>
        <a:xfrm>
          <a:off x="534844" y="2690603"/>
          <a:ext cx="9974768" cy="76874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0190" tIns="40640" rIns="40640" bIns="40640" numCol="1" spcCol="1270" anchor="ctr" anchorCtr="0">
          <a:noAutofit/>
        </a:bodyPr>
        <a:lstStyle/>
        <a:p>
          <a:pPr marL="0" lvl="0" indent="0" algn="l" defTabSz="711200">
            <a:lnSpc>
              <a:spcPct val="90000"/>
            </a:lnSpc>
            <a:spcBef>
              <a:spcPct val="0"/>
            </a:spcBef>
            <a:spcAft>
              <a:spcPct val="35000"/>
            </a:spcAft>
            <a:buNone/>
          </a:pPr>
          <a:r>
            <a:rPr lang="es-CO" sz="1600" b="0" i="0" kern="1200" dirty="0">
              <a:solidFill>
                <a:schemeClr val="tx1"/>
              </a:solidFill>
            </a:rPr>
            <a:t>c) </a:t>
          </a:r>
          <a:r>
            <a:rPr lang="es-CO" sz="1600" b="1" i="0" kern="1200" dirty="0">
              <a:solidFill>
                <a:srgbClr val="7030A0"/>
              </a:solidFill>
            </a:rPr>
            <a:t>Valorar y evaluar cada dos (2) años</a:t>
          </a:r>
          <a:r>
            <a:rPr lang="es-CO" sz="1600" b="0" i="0" kern="1200" dirty="0">
              <a:solidFill>
                <a:schemeClr val="tx1"/>
              </a:solidFill>
            </a:rPr>
            <a:t>, mediante mecanismos adecuados y contextualizados, el impacto de los programas y proyectos de formación a docentes y directivos docentes</a:t>
          </a:r>
          <a:endParaRPr lang="es-CO" sz="1600" kern="1200" dirty="0">
            <a:solidFill>
              <a:schemeClr val="tx1"/>
            </a:solidFill>
          </a:endParaRPr>
        </a:p>
      </dsp:txBody>
      <dsp:txXfrm>
        <a:off x="534844" y="2690603"/>
        <a:ext cx="9974768" cy="768743"/>
      </dsp:txXfrm>
    </dsp:sp>
    <dsp:sp modelId="{BCD22B3E-23E0-42A7-9A78-B46BC5F398DF}">
      <dsp:nvSpPr>
        <dsp:cNvPr id="0" name=""/>
        <dsp:cNvSpPr/>
      </dsp:nvSpPr>
      <dsp:spPr>
        <a:xfrm>
          <a:off x="54379" y="2594510"/>
          <a:ext cx="960929" cy="960929"/>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126DC-CB1F-4029-991B-82555B2754F3}" type="datetimeFigureOut">
              <a:rPr lang="es-CO" smtClean="0"/>
              <a:t>6/09/2023</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7B06D-76BD-45AE-B551-639496D4C6DF}" type="slidenum">
              <a:rPr lang="es-CO" smtClean="0"/>
              <a:t>‹Nº›</a:t>
            </a:fld>
            <a:endParaRPr lang="es-CO"/>
          </a:p>
        </p:txBody>
      </p:sp>
    </p:spTree>
    <p:extLst>
      <p:ext uri="{BB962C8B-B14F-4D97-AF65-F5344CB8AC3E}">
        <p14:creationId xmlns:p14="http://schemas.microsoft.com/office/powerpoint/2010/main" val="110678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B7B06D-76BD-45AE-B551-639496D4C6DF}" type="slidenum">
              <a:rPr lang="es-CO" smtClean="0"/>
              <a:t>5</a:t>
            </a:fld>
            <a:endParaRPr lang="es-CO"/>
          </a:p>
        </p:txBody>
      </p:sp>
    </p:spTree>
    <p:extLst>
      <p:ext uri="{BB962C8B-B14F-4D97-AF65-F5344CB8AC3E}">
        <p14:creationId xmlns:p14="http://schemas.microsoft.com/office/powerpoint/2010/main" val="390122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B7B06D-76BD-45AE-B551-639496D4C6DF}" type="slidenum">
              <a:rPr lang="es-CO" smtClean="0"/>
              <a:t>6</a:t>
            </a:fld>
            <a:endParaRPr lang="es-CO"/>
          </a:p>
        </p:txBody>
      </p:sp>
    </p:spTree>
    <p:extLst>
      <p:ext uri="{BB962C8B-B14F-4D97-AF65-F5344CB8AC3E}">
        <p14:creationId xmlns:p14="http://schemas.microsoft.com/office/powerpoint/2010/main" val="305152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B06D-76BD-45AE-B551-639496D4C6DF}"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728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6FF03A58-F4A4-4AB2-A549-EA0CAF276743}" type="datetimeFigureOut">
              <a:rPr lang="es-CO" smtClean="0"/>
              <a:t>6/09/2023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287184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FF03A58-F4A4-4AB2-A549-EA0CAF276743}" type="datetimeFigureOut">
              <a:rPr lang="es-CO" smtClean="0"/>
              <a:t>6/09/2023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359414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FF03A58-F4A4-4AB2-A549-EA0CAF276743}" type="datetimeFigureOut">
              <a:rPr lang="es-CO" smtClean="0"/>
              <a:t>6/09/2023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143973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FF03A58-F4A4-4AB2-A549-EA0CAF276743}" type="datetimeFigureOut">
              <a:rPr lang="es-CO" smtClean="0"/>
              <a:t>6/09/2023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33177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FF03A58-F4A4-4AB2-A549-EA0CAF276743}" type="datetimeFigureOut">
              <a:rPr lang="es-CO" smtClean="0"/>
              <a:t>6/09/2023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214048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FF03A58-F4A4-4AB2-A549-EA0CAF276743}" type="datetimeFigureOut">
              <a:rPr lang="es-CO" smtClean="0"/>
              <a:t>6/09/2023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199254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FF03A58-F4A4-4AB2-A549-EA0CAF276743}" type="datetimeFigureOut">
              <a:rPr lang="es-CO" smtClean="0"/>
              <a:t>6/09/2023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117382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FF03A58-F4A4-4AB2-A549-EA0CAF276743}" type="datetimeFigureOut">
              <a:rPr lang="es-CO" smtClean="0"/>
              <a:t>6/09/2023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182231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F03A58-F4A4-4AB2-A549-EA0CAF276743}" type="datetimeFigureOut">
              <a:rPr lang="es-CO" smtClean="0"/>
              <a:t>6/09/2023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225722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FF03A58-F4A4-4AB2-A549-EA0CAF276743}" type="datetimeFigureOut">
              <a:rPr lang="es-CO" smtClean="0"/>
              <a:t>6/09/2023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107323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FF03A58-F4A4-4AB2-A549-EA0CAF276743}" type="datetimeFigureOut">
              <a:rPr lang="es-CO" smtClean="0"/>
              <a:t>6/09/2023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F34FC81-142F-4C45-9B24-F173087DD7F5}" type="slidenum">
              <a:rPr lang="es-CO" smtClean="0"/>
              <a:t>‹Nº›</a:t>
            </a:fld>
            <a:endParaRPr lang="es-CO"/>
          </a:p>
        </p:txBody>
      </p:sp>
    </p:spTree>
    <p:extLst>
      <p:ext uri="{BB962C8B-B14F-4D97-AF65-F5344CB8AC3E}">
        <p14:creationId xmlns:p14="http://schemas.microsoft.com/office/powerpoint/2010/main" val="140100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03A58-F4A4-4AB2-A549-EA0CAF276743}" type="datetimeFigureOut">
              <a:rPr lang="es-CO" smtClean="0"/>
              <a:t>6/09/2023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FC81-142F-4C45-9B24-F173087DD7F5}" type="slidenum">
              <a:rPr lang="es-CO" smtClean="0"/>
              <a:t>‹Nº›</a:t>
            </a:fld>
            <a:endParaRPr lang="es-CO"/>
          </a:p>
        </p:txBody>
      </p:sp>
    </p:spTree>
    <p:extLst>
      <p:ext uri="{BB962C8B-B14F-4D97-AF65-F5344CB8AC3E}">
        <p14:creationId xmlns:p14="http://schemas.microsoft.com/office/powerpoint/2010/main" val="846525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facebook.com/SRciudadania?__tn__=-UC*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le:///C:\Users\HP\Downloads\CompetenciasciudadanasDelosestandaresalaula.Unapropuestaintegralparatodaslasareasacademicas.pdf"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6263"/>
          <a:stretch/>
        </p:blipFill>
        <p:spPr>
          <a:xfrm>
            <a:off x="-27160" y="0"/>
            <a:ext cx="1221916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081" y="2677019"/>
            <a:ext cx="6860717" cy="150396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9431" y="4826312"/>
            <a:ext cx="3874016" cy="1170434"/>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603" y="760083"/>
            <a:ext cx="1921101" cy="2319291"/>
          </a:xfrm>
          <a:prstGeom prst="rect">
            <a:avLst/>
          </a:prstGeom>
        </p:spPr>
      </p:pic>
    </p:spTree>
    <p:extLst>
      <p:ext uri="{BB962C8B-B14F-4D97-AF65-F5344CB8AC3E}">
        <p14:creationId xmlns:p14="http://schemas.microsoft.com/office/powerpoint/2010/main" val="297664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533;g245cda39ff9_24_3299">
            <a:extLst>
              <a:ext uri="{FF2B5EF4-FFF2-40B4-BE49-F238E27FC236}">
                <a16:creationId xmlns:a16="http://schemas.microsoft.com/office/drawing/2014/main" id="{0051E528-BE18-C8F9-E5CE-8F4BB34B032C}"/>
              </a:ext>
            </a:extLst>
          </p:cNvPr>
          <p:cNvSpPr/>
          <p:nvPr/>
        </p:nvSpPr>
        <p:spPr>
          <a:xfrm>
            <a:off x="6639211" y="4574542"/>
            <a:ext cx="2615708" cy="1113639"/>
          </a:xfrm>
          <a:custGeom>
            <a:avLst/>
            <a:gdLst/>
            <a:ahLst/>
            <a:cxnLst/>
            <a:rect l="l" t="t" r="r" b="b"/>
            <a:pathLst>
              <a:path w="449" h="428" extrusionOk="0">
                <a:moveTo>
                  <a:pt x="428" y="0"/>
                </a:moveTo>
                <a:lnTo>
                  <a:pt x="21" y="0"/>
                </a:lnTo>
                <a:cubicBezTo>
                  <a:pt x="10" y="0"/>
                  <a:pt x="0" y="9"/>
                  <a:pt x="0" y="21"/>
                </a:cubicBezTo>
                <a:lnTo>
                  <a:pt x="0" y="407"/>
                </a:lnTo>
                <a:cubicBezTo>
                  <a:pt x="0" y="418"/>
                  <a:pt x="10" y="428"/>
                  <a:pt x="21" y="428"/>
                </a:cubicBezTo>
                <a:lnTo>
                  <a:pt x="428" y="428"/>
                </a:lnTo>
                <a:cubicBezTo>
                  <a:pt x="440" y="428"/>
                  <a:pt x="449" y="418"/>
                  <a:pt x="449" y="407"/>
                </a:cubicBezTo>
                <a:lnTo>
                  <a:pt x="449" y="21"/>
                </a:lnTo>
                <a:cubicBezTo>
                  <a:pt x="449" y="9"/>
                  <a:pt x="440" y="0"/>
                  <a:pt x="428" y="0"/>
                </a:cubicBezTo>
                <a:close/>
              </a:path>
            </a:pathLst>
          </a:custGeom>
          <a:solidFill>
            <a:srgbClr val="FFFFFF"/>
          </a:solidFill>
          <a:ln w="28575" cap="flat" cmpd="sng">
            <a:solidFill>
              <a:srgbClr val="EEECE1"/>
            </a:solidFill>
            <a:prstDash val="solid"/>
            <a:round/>
            <a:headEnd type="none" w="sm" len="sm"/>
            <a:tailEnd type="none" w="sm" len="sm"/>
          </a:ln>
        </p:spPr>
        <p:txBody>
          <a:bodyPr spcFirstLastPara="1" wrap="square" lIns="91425" tIns="45700" rIns="91425" bIns="45700" anchor="ctr" anchorCtr="0">
            <a:noAutofit/>
          </a:bodyPr>
          <a:lstStyle/>
          <a:p>
            <a:pPr algn="r">
              <a:lnSpc>
                <a:spcPct val="90000"/>
              </a:lnSpc>
              <a:buClr>
                <a:srgbClr val="000000"/>
              </a:buClr>
              <a:buSzPts val="2400"/>
              <a:buFont typeface="Trebuchet MS"/>
              <a:buNone/>
            </a:pPr>
            <a:r>
              <a:rPr lang="es-ES" sz="2400" b="1" kern="0" dirty="0">
                <a:solidFill>
                  <a:srgbClr val="000000"/>
                </a:solidFill>
                <a:latin typeface="Trebuchet MS"/>
                <a:ea typeface="Trebuchet MS"/>
                <a:cs typeface="Trebuchet MS"/>
                <a:sym typeface="Trebuchet MS"/>
              </a:rPr>
              <a:t>         Referentes</a:t>
            </a:r>
            <a:endParaRPr sz="1400" kern="0" dirty="0">
              <a:solidFill>
                <a:srgbClr val="000000"/>
              </a:solidFill>
              <a:latin typeface="Arial"/>
              <a:ea typeface="Arial"/>
              <a:cs typeface="Arial"/>
              <a:sym typeface="Arial"/>
            </a:endParaRPr>
          </a:p>
        </p:txBody>
      </p:sp>
      <p:pic>
        <p:nvPicPr>
          <p:cNvPr id="4" name="Marcador de contenido 4"/>
          <p:cNvPicPr>
            <a:picLocks noChangeAspect="1"/>
          </p:cNvPicPr>
          <p:nvPr/>
        </p:nvPicPr>
        <p:blipFill rotWithShape="1">
          <a:blip r:embed="rId3"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grpSp>
        <p:nvGrpSpPr>
          <p:cNvPr id="8" name="Google Shape;535;g245cda39ff9_24_3299">
            <a:extLst>
              <a:ext uri="{FF2B5EF4-FFF2-40B4-BE49-F238E27FC236}">
                <a16:creationId xmlns:a16="http://schemas.microsoft.com/office/drawing/2014/main" id="{058D4C34-4237-026F-6EE7-FEE3F0E5442E}"/>
              </a:ext>
            </a:extLst>
          </p:cNvPr>
          <p:cNvGrpSpPr/>
          <p:nvPr/>
        </p:nvGrpSpPr>
        <p:grpSpPr>
          <a:xfrm>
            <a:off x="2092445" y="3268788"/>
            <a:ext cx="5132808" cy="1366626"/>
            <a:chOff x="3705" y="3245"/>
            <a:chExt cx="2570" cy="821"/>
          </a:xfrm>
        </p:grpSpPr>
        <p:sp>
          <p:nvSpPr>
            <p:cNvPr id="9" name="Google Shape;536;g245cda39ff9_24_3299">
              <a:extLst>
                <a:ext uri="{FF2B5EF4-FFF2-40B4-BE49-F238E27FC236}">
                  <a16:creationId xmlns:a16="http://schemas.microsoft.com/office/drawing/2014/main" id="{7F616C7D-B0C8-1308-2ACA-F24581BA7201}"/>
                </a:ext>
              </a:extLst>
            </p:cNvPr>
            <p:cNvSpPr/>
            <p:nvPr/>
          </p:nvSpPr>
          <p:spPr>
            <a:xfrm>
              <a:off x="4703" y="3261"/>
              <a:ext cx="1572" cy="805"/>
            </a:xfrm>
            <a:custGeom>
              <a:avLst/>
              <a:gdLst/>
              <a:ahLst/>
              <a:cxnLst/>
              <a:rect l="l" t="t" r="r" b="b"/>
              <a:pathLst>
                <a:path w="449" h="428" extrusionOk="0">
                  <a:moveTo>
                    <a:pt x="428" y="0"/>
                  </a:moveTo>
                  <a:lnTo>
                    <a:pt x="21" y="0"/>
                  </a:lnTo>
                  <a:cubicBezTo>
                    <a:pt x="10" y="0"/>
                    <a:pt x="0" y="9"/>
                    <a:pt x="0" y="21"/>
                  </a:cubicBezTo>
                  <a:lnTo>
                    <a:pt x="0" y="407"/>
                  </a:lnTo>
                  <a:cubicBezTo>
                    <a:pt x="0" y="418"/>
                    <a:pt x="10" y="428"/>
                    <a:pt x="21" y="428"/>
                  </a:cubicBezTo>
                  <a:lnTo>
                    <a:pt x="428" y="428"/>
                  </a:lnTo>
                  <a:cubicBezTo>
                    <a:pt x="440" y="428"/>
                    <a:pt x="449" y="418"/>
                    <a:pt x="449" y="407"/>
                  </a:cubicBezTo>
                  <a:lnTo>
                    <a:pt x="449" y="21"/>
                  </a:lnTo>
                  <a:cubicBezTo>
                    <a:pt x="449" y="9"/>
                    <a:pt x="440" y="0"/>
                    <a:pt x="428" y="0"/>
                  </a:cubicBezTo>
                  <a:close/>
                </a:path>
              </a:pathLst>
            </a:custGeom>
            <a:solidFill>
              <a:srgbClr val="FFFFFF"/>
            </a:solidFill>
            <a:ln w="28575" cap="flat" cmpd="sng">
              <a:solidFill>
                <a:srgbClr val="EEECE1"/>
              </a:solidFill>
              <a:prstDash val="solid"/>
              <a:round/>
              <a:headEnd type="none" w="sm" len="sm"/>
              <a:tailEnd type="none" w="sm" len="sm"/>
            </a:ln>
          </p:spPr>
          <p:txBody>
            <a:bodyPr spcFirstLastPara="1" wrap="square" lIns="432000" tIns="45700" rIns="36000" bIns="45700" anchor="ctr" anchorCtr="0">
              <a:noAutofit/>
            </a:bodyPr>
            <a:lstStyle/>
            <a:p>
              <a:pPr marL="0" marR="0" lvl="0" indent="0" algn="l" rtl="0">
                <a:lnSpc>
                  <a:spcPct val="90000"/>
                </a:lnSpc>
                <a:spcBef>
                  <a:spcPts val="0"/>
                </a:spcBef>
                <a:spcAft>
                  <a:spcPts val="0"/>
                </a:spcAft>
                <a:buClr>
                  <a:schemeClr val="dk1"/>
                </a:buClr>
                <a:buSzPts val="500"/>
                <a:buFont typeface="Georgia"/>
                <a:buNone/>
              </a:pPr>
              <a:endParaRPr sz="500" b="1" i="0" u="none" strike="noStrike" cap="none" dirty="0">
                <a:solidFill>
                  <a:srgbClr val="000000"/>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000000"/>
                </a:buClr>
                <a:buSzPts val="2400"/>
                <a:buFont typeface="Trebuchet MS"/>
                <a:buNone/>
              </a:pPr>
              <a:r>
                <a:rPr lang="es-ES" sz="2400" b="1" i="0" u="none" strike="noStrike" cap="none" dirty="0">
                  <a:solidFill>
                    <a:srgbClr val="000000"/>
                  </a:solidFill>
                  <a:latin typeface="Trebuchet MS"/>
                  <a:ea typeface="Trebuchet MS"/>
                  <a:cs typeface="Trebuchet MS"/>
                  <a:sym typeface="Trebuchet MS"/>
                </a:rPr>
                <a:t>PEI</a:t>
              </a:r>
            </a:p>
            <a:p>
              <a:pPr marL="0" marR="0" lvl="0" indent="0" algn="l" rtl="0">
                <a:lnSpc>
                  <a:spcPct val="90000"/>
                </a:lnSpc>
                <a:spcBef>
                  <a:spcPts val="0"/>
                </a:spcBef>
                <a:spcAft>
                  <a:spcPts val="0"/>
                </a:spcAft>
                <a:buClr>
                  <a:srgbClr val="000000"/>
                </a:buClr>
                <a:buSzPts val="2400"/>
                <a:buFont typeface="Trebuchet MS"/>
                <a:buNone/>
              </a:pPr>
              <a:r>
                <a:rPr lang="es-ES" b="1" dirty="0">
                  <a:solidFill>
                    <a:srgbClr val="000000"/>
                  </a:solidFill>
                  <a:latin typeface="Trebuchet MS"/>
                  <a:ea typeface="Trebuchet MS"/>
                  <a:cs typeface="Trebuchet MS"/>
                  <a:sym typeface="Trebuchet MS"/>
                </a:rPr>
                <a:t>(Plan de estudios)</a:t>
              </a:r>
              <a:r>
                <a:rPr lang="es-ES" b="1" i="0" u="none" strike="noStrike" cap="none" dirty="0">
                  <a:solidFill>
                    <a:srgbClr val="000000"/>
                  </a:solidFill>
                  <a:latin typeface="Trebuchet MS"/>
                  <a:ea typeface="Trebuchet MS"/>
                  <a:cs typeface="Trebuchet MS"/>
                  <a:sym typeface="Trebuchet MS"/>
                </a:rPr>
                <a:t> </a:t>
              </a:r>
            </a:p>
            <a:p>
              <a:pPr marL="0" marR="0" lvl="0" indent="0" algn="l" rtl="0">
                <a:lnSpc>
                  <a:spcPct val="90000"/>
                </a:lnSpc>
                <a:spcBef>
                  <a:spcPts val="0"/>
                </a:spcBef>
                <a:spcAft>
                  <a:spcPts val="0"/>
                </a:spcAft>
                <a:buClr>
                  <a:srgbClr val="000000"/>
                </a:buClr>
                <a:buSzPts val="2400"/>
                <a:buFont typeface="Trebuchet MS"/>
                <a:buNone/>
              </a:pPr>
              <a:r>
                <a:rPr lang="es-ES" sz="2400" b="1" i="0" u="none" strike="noStrike" cap="none" dirty="0">
                  <a:solidFill>
                    <a:srgbClr val="000000"/>
                  </a:solidFill>
                  <a:latin typeface="Trebuchet MS"/>
                  <a:ea typeface="Trebuchet MS"/>
                  <a:cs typeface="Trebuchet MS"/>
                  <a:sym typeface="Trebuchet MS"/>
                </a:rPr>
                <a:t>SIEE</a:t>
              </a:r>
              <a:endParaRPr sz="2400" b="1" i="0" u="none" strike="noStrike" cap="none" dirty="0">
                <a:solidFill>
                  <a:srgbClr val="000000"/>
                </a:solidFill>
                <a:latin typeface="Trebuchet MS"/>
                <a:ea typeface="Trebuchet MS"/>
                <a:cs typeface="Trebuchet MS"/>
                <a:sym typeface="Trebuchet MS"/>
              </a:endParaRPr>
            </a:p>
          </p:txBody>
        </p:sp>
        <p:pic>
          <p:nvPicPr>
            <p:cNvPr id="10" name="Google Shape;537;g245cda39ff9_24_3299">
              <a:extLst>
                <a:ext uri="{FF2B5EF4-FFF2-40B4-BE49-F238E27FC236}">
                  <a16:creationId xmlns:a16="http://schemas.microsoft.com/office/drawing/2014/main" id="{5CC7CA59-D04E-9CEE-83D3-739FEA455881}"/>
                </a:ext>
              </a:extLst>
            </p:cNvPr>
            <p:cNvPicPr preferRelativeResize="0"/>
            <p:nvPr/>
          </p:nvPicPr>
          <p:blipFill rotWithShape="1">
            <a:blip r:embed="rId4">
              <a:alphaModFix/>
            </a:blip>
            <a:srcRect/>
            <a:stretch/>
          </p:blipFill>
          <p:spPr>
            <a:xfrm>
              <a:off x="3705" y="3245"/>
              <a:ext cx="1184" cy="804"/>
            </a:xfrm>
            <a:prstGeom prst="rect">
              <a:avLst/>
            </a:prstGeom>
            <a:noFill/>
            <a:ln>
              <a:noFill/>
            </a:ln>
          </p:spPr>
        </p:pic>
      </p:grpSp>
      <p:pic>
        <p:nvPicPr>
          <p:cNvPr id="12" name="Google Shape;534;g245cda39ff9_24_3299">
            <a:extLst>
              <a:ext uri="{FF2B5EF4-FFF2-40B4-BE49-F238E27FC236}">
                <a16:creationId xmlns:a16="http://schemas.microsoft.com/office/drawing/2014/main" id="{30916666-ADA5-B7F4-9DD8-0D4D4D2ADF5B}"/>
              </a:ext>
            </a:extLst>
          </p:cNvPr>
          <p:cNvPicPr preferRelativeResize="0"/>
          <p:nvPr/>
        </p:nvPicPr>
        <p:blipFill rotWithShape="1">
          <a:blip r:embed="rId5">
            <a:alphaModFix/>
          </a:blip>
          <a:srcRect r="1922" b="4342"/>
          <a:stretch/>
        </p:blipFill>
        <p:spPr>
          <a:xfrm>
            <a:off x="5886249" y="4147832"/>
            <a:ext cx="1809578" cy="2044124"/>
          </a:xfrm>
          <a:prstGeom prst="rect">
            <a:avLst/>
          </a:prstGeom>
          <a:noFill/>
          <a:ln>
            <a:noFill/>
          </a:ln>
        </p:spPr>
      </p:pic>
      <p:grpSp>
        <p:nvGrpSpPr>
          <p:cNvPr id="14" name="Google Shape;513;g245cda39ff9_24_3299">
            <a:extLst>
              <a:ext uri="{FF2B5EF4-FFF2-40B4-BE49-F238E27FC236}">
                <a16:creationId xmlns:a16="http://schemas.microsoft.com/office/drawing/2014/main" id="{446474C6-D22D-04DC-E811-A96E589D7202}"/>
              </a:ext>
            </a:extLst>
          </p:cNvPr>
          <p:cNvGrpSpPr/>
          <p:nvPr/>
        </p:nvGrpSpPr>
        <p:grpSpPr>
          <a:xfrm>
            <a:off x="8350044" y="3648371"/>
            <a:ext cx="3699820" cy="2965865"/>
            <a:chOff x="101127" y="160212"/>
            <a:chExt cx="3699820" cy="2965865"/>
          </a:xfrm>
        </p:grpSpPr>
        <p:sp>
          <p:nvSpPr>
            <p:cNvPr id="15" name="Google Shape;514;g245cda39ff9_24_3299">
              <a:extLst>
                <a:ext uri="{FF2B5EF4-FFF2-40B4-BE49-F238E27FC236}">
                  <a16:creationId xmlns:a16="http://schemas.microsoft.com/office/drawing/2014/main" id="{61F01B3B-90D3-85D2-8B6F-F98DA417CE6C}"/>
                </a:ext>
              </a:extLst>
            </p:cNvPr>
            <p:cNvSpPr/>
            <p:nvPr/>
          </p:nvSpPr>
          <p:spPr>
            <a:xfrm>
              <a:off x="725543" y="1643203"/>
              <a:ext cx="1027200" cy="11709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EE9162"/>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16" name="Google Shape;515;g245cda39ff9_24_3299">
              <a:extLst>
                <a:ext uri="{FF2B5EF4-FFF2-40B4-BE49-F238E27FC236}">
                  <a16:creationId xmlns:a16="http://schemas.microsoft.com/office/drawing/2014/main" id="{52D99606-7640-81F1-7632-7F91AFC9809F}"/>
                </a:ext>
              </a:extLst>
            </p:cNvPr>
            <p:cNvSpPr txBox="1"/>
            <p:nvPr/>
          </p:nvSpPr>
          <p:spPr>
            <a:xfrm>
              <a:off x="1200255" y="2189655"/>
              <a:ext cx="78000" cy="78000"/>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200"/>
                <a:buFont typeface="Calibri"/>
                <a:buNone/>
              </a:pPr>
              <a:endParaRPr sz="200" kern="0">
                <a:solidFill>
                  <a:srgbClr val="000000"/>
                </a:solidFill>
                <a:latin typeface="Century Gothic"/>
                <a:ea typeface="Century Gothic"/>
                <a:cs typeface="Century Gothic"/>
                <a:sym typeface="Century Gothic"/>
              </a:endParaRPr>
            </a:p>
          </p:txBody>
        </p:sp>
        <p:sp>
          <p:nvSpPr>
            <p:cNvPr id="17" name="Google Shape;516;g245cda39ff9_24_3299">
              <a:extLst>
                <a:ext uri="{FF2B5EF4-FFF2-40B4-BE49-F238E27FC236}">
                  <a16:creationId xmlns:a16="http://schemas.microsoft.com/office/drawing/2014/main" id="{34908C67-19A3-6754-3EC5-428E24B8E240}"/>
                </a:ext>
              </a:extLst>
            </p:cNvPr>
            <p:cNvSpPr/>
            <p:nvPr/>
          </p:nvSpPr>
          <p:spPr>
            <a:xfrm>
              <a:off x="725543" y="1643203"/>
              <a:ext cx="1027200" cy="390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EE9162"/>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18" name="Google Shape;517;g245cda39ff9_24_3299">
              <a:extLst>
                <a:ext uri="{FF2B5EF4-FFF2-40B4-BE49-F238E27FC236}">
                  <a16:creationId xmlns:a16="http://schemas.microsoft.com/office/drawing/2014/main" id="{8EB80D29-28D0-A6BF-2A5F-52E36012F073}"/>
                </a:ext>
              </a:extLst>
            </p:cNvPr>
            <p:cNvSpPr txBox="1"/>
            <p:nvPr/>
          </p:nvSpPr>
          <p:spPr>
            <a:xfrm>
              <a:off x="1211722" y="1810860"/>
              <a:ext cx="54900" cy="54900"/>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200"/>
                <a:buFont typeface="Calibri"/>
                <a:buNone/>
              </a:pPr>
              <a:endParaRPr sz="200" kern="0">
                <a:solidFill>
                  <a:srgbClr val="000000"/>
                </a:solidFill>
                <a:latin typeface="Century Gothic"/>
                <a:ea typeface="Century Gothic"/>
                <a:cs typeface="Century Gothic"/>
                <a:sym typeface="Century Gothic"/>
              </a:endParaRPr>
            </a:p>
          </p:txBody>
        </p:sp>
        <p:sp>
          <p:nvSpPr>
            <p:cNvPr id="19" name="Google Shape;518;g245cda39ff9_24_3299">
              <a:extLst>
                <a:ext uri="{FF2B5EF4-FFF2-40B4-BE49-F238E27FC236}">
                  <a16:creationId xmlns:a16="http://schemas.microsoft.com/office/drawing/2014/main" id="{1442576E-A0C7-020A-237D-C333E7DE0760}"/>
                </a:ext>
              </a:extLst>
            </p:cNvPr>
            <p:cNvSpPr/>
            <p:nvPr/>
          </p:nvSpPr>
          <p:spPr>
            <a:xfrm>
              <a:off x="725543" y="1252942"/>
              <a:ext cx="1027200" cy="3903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EE9162"/>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20" name="Google Shape;519;g245cda39ff9_24_3299">
              <a:extLst>
                <a:ext uri="{FF2B5EF4-FFF2-40B4-BE49-F238E27FC236}">
                  <a16:creationId xmlns:a16="http://schemas.microsoft.com/office/drawing/2014/main" id="{47512834-EC69-5B46-E175-85266BBB2707}"/>
                </a:ext>
              </a:extLst>
            </p:cNvPr>
            <p:cNvSpPr txBox="1"/>
            <p:nvPr/>
          </p:nvSpPr>
          <p:spPr>
            <a:xfrm>
              <a:off x="1211722" y="1420599"/>
              <a:ext cx="54900" cy="54900"/>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500"/>
                <a:buFont typeface="Calibri"/>
                <a:buNone/>
              </a:pPr>
              <a:endParaRPr sz="500" kern="0">
                <a:solidFill>
                  <a:srgbClr val="000000"/>
                </a:solidFill>
                <a:ea typeface="Calibri"/>
                <a:cs typeface="Calibri"/>
                <a:sym typeface="Calibri"/>
              </a:endParaRPr>
            </a:p>
          </p:txBody>
        </p:sp>
        <p:sp>
          <p:nvSpPr>
            <p:cNvPr id="21" name="Google Shape;520;g245cda39ff9_24_3299">
              <a:extLst>
                <a:ext uri="{FF2B5EF4-FFF2-40B4-BE49-F238E27FC236}">
                  <a16:creationId xmlns:a16="http://schemas.microsoft.com/office/drawing/2014/main" id="{5C57099C-032F-C6A8-9BDD-3B5BABB66396}"/>
                </a:ext>
              </a:extLst>
            </p:cNvPr>
            <p:cNvSpPr/>
            <p:nvPr/>
          </p:nvSpPr>
          <p:spPr>
            <a:xfrm>
              <a:off x="725543" y="472421"/>
              <a:ext cx="1027200" cy="11709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EE9162"/>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22" name="Google Shape;521;g245cda39ff9_24_3299">
              <a:extLst>
                <a:ext uri="{FF2B5EF4-FFF2-40B4-BE49-F238E27FC236}">
                  <a16:creationId xmlns:a16="http://schemas.microsoft.com/office/drawing/2014/main" id="{2DBDCCF1-AE52-7BF9-DD04-551B0DE6623A}"/>
                </a:ext>
              </a:extLst>
            </p:cNvPr>
            <p:cNvSpPr txBox="1"/>
            <p:nvPr/>
          </p:nvSpPr>
          <p:spPr>
            <a:xfrm>
              <a:off x="1200255" y="1018872"/>
              <a:ext cx="78000" cy="78000"/>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200"/>
                <a:buFont typeface="Calibri"/>
                <a:buNone/>
              </a:pPr>
              <a:endParaRPr sz="200" kern="0">
                <a:solidFill>
                  <a:srgbClr val="000000"/>
                </a:solidFill>
                <a:latin typeface="Century Gothic"/>
                <a:ea typeface="Century Gothic"/>
                <a:cs typeface="Century Gothic"/>
                <a:sym typeface="Century Gothic"/>
              </a:endParaRPr>
            </a:p>
          </p:txBody>
        </p:sp>
        <p:sp>
          <p:nvSpPr>
            <p:cNvPr id="23" name="Google Shape;522;g245cda39ff9_24_3299">
              <a:extLst>
                <a:ext uri="{FF2B5EF4-FFF2-40B4-BE49-F238E27FC236}">
                  <a16:creationId xmlns:a16="http://schemas.microsoft.com/office/drawing/2014/main" id="{683F77CC-4F95-02EB-2B24-F275C927CCE1}"/>
                </a:ext>
              </a:extLst>
            </p:cNvPr>
            <p:cNvSpPr/>
            <p:nvPr/>
          </p:nvSpPr>
          <p:spPr>
            <a:xfrm rot="-5400000">
              <a:off x="-810873" y="1331122"/>
              <a:ext cx="2448300" cy="624300"/>
            </a:xfrm>
            <a:prstGeom prst="rect">
              <a:avLst/>
            </a:prstGeom>
            <a:no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24" name="Google Shape;523;g245cda39ff9_24_3299">
              <a:extLst>
                <a:ext uri="{FF2B5EF4-FFF2-40B4-BE49-F238E27FC236}">
                  <a16:creationId xmlns:a16="http://schemas.microsoft.com/office/drawing/2014/main" id="{D8FD9305-777B-DCBA-8D1B-1650DCB9CCC7}"/>
                </a:ext>
              </a:extLst>
            </p:cNvPr>
            <p:cNvSpPr txBox="1"/>
            <p:nvPr/>
          </p:nvSpPr>
          <p:spPr>
            <a:xfrm rot="-5400000">
              <a:off x="-810873" y="1331122"/>
              <a:ext cx="2448300" cy="624300"/>
            </a:xfrm>
            <a:prstGeom prst="rect">
              <a:avLst/>
            </a:prstGeom>
            <a:noFill/>
            <a:ln>
              <a:noFill/>
            </a:ln>
          </p:spPr>
          <p:txBody>
            <a:bodyPr spcFirstLastPara="1" wrap="square" lIns="11425" tIns="11425" rIns="11425" bIns="11425" anchor="ctr" anchorCtr="0">
              <a:noAutofit/>
            </a:bodyPr>
            <a:lstStyle/>
            <a:p>
              <a:pPr algn="ctr">
                <a:lnSpc>
                  <a:spcPct val="90000"/>
                </a:lnSpc>
                <a:buClr>
                  <a:srgbClr val="000000"/>
                </a:buClr>
                <a:buSzPts val="1800"/>
                <a:buFont typeface="Calibri"/>
                <a:buNone/>
              </a:pPr>
              <a:endParaRPr kern="0">
                <a:solidFill>
                  <a:srgbClr val="000000"/>
                </a:solidFill>
                <a:latin typeface="Century Gothic"/>
                <a:ea typeface="Century Gothic"/>
                <a:cs typeface="Century Gothic"/>
                <a:sym typeface="Century Gothic"/>
              </a:endParaRPr>
            </a:p>
          </p:txBody>
        </p:sp>
        <p:sp>
          <p:nvSpPr>
            <p:cNvPr id="25" name="Google Shape;524;g245cda39ff9_24_3299">
              <a:extLst>
                <a:ext uri="{FF2B5EF4-FFF2-40B4-BE49-F238E27FC236}">
                  <a16:creationId xmlns:a16="http://schemas.microsoft.com/office/drawing/2014/main" id="{109321B3-D4A2-F8B5-0644-F1B583F42271}"/>
                </a:ext>
              </a:extLst>
            </p:cNvPr>
            <p:cNvSpPr/>
            <p:nvPr/>
          </p:nvSpPr>
          <p:spPr>
            <a:xfrm>
              <a:off x="1752847" y="160212"/>
              <a:ext cx="2048100" cy="624300"/>
            </a:xfrm>
            <a:prstGeom prst="rect">
              <a:avLst/>
            </a:prstGeom>
            <a:solidFill>
              <a:srgbClr val="D66E2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26" name="Google Shape;525;g245cda39ff9_24_3299">
              <a:extLst>
                <a:ext uri="{FF2B5EF4-FFF2-40B4-BE49-F238E27FC236}">
                  <a16:creationId xmlns:a16="http://schemas.microsoft.com/office/drawing/2014/main" id="{5A8D0605-411F-7CE7-0C53-CA5F940092D8}"/>
                </a:ext>
              </a:extLst>
            </p:cNvPr>
            <p:cNvSpPr txBox="1"/>
            <p:nvPr/>
          </p:nvSpPr>
          <p:spPr>
            <a:xfrm>
              <a:off x="1752847" y="160212"/>
              <a:ext cx="2048100" cy="624300"/>
            </a:xfrm>
            <a:prstGeom prst="rect">
              <a:avLst/>
            </a:prstGeom>
            <a:noFill/>
            <a:ln>
              <a:noFill/>
            </a:ln>
          </p:spPr>
          <p:txBody>
            <a:bodyPr spcFirstLastPara="1" wrap="square" lIns="10150" tIns="10150" rIns="10150" bIns="10150" anchor="ctr" anchorCtr="0">
              <a:noAutofit/>
            </a:bodyPr>
            <a:lstStyle/>
            <a:p>
              <a:pPr algn="ctr">
                <a:lnSpc>
                  <a:spcPct val="90000"/>
                </a:lnSpc>
                <a:buClr>
                  <a:srgbClr val="000000"/>
                </a:buClr>
                <a:buSzPts val="1600"/>
                <a:buFont typeface="Century Gothic"/>
                <a:buNone/>
              </a:pPr>
              <a:r>
                <a:rPr lang="es-ES" sz="1600" kern="0" dirty="0">
                  <a:solidFill>
                    <a:srgbClr val="000000"/>
                  </a:solidFill>
                  <a:latin typeface="Century Gothic"/>
                  <a:ea typeface="Century Gothic"/>
                  <a:cs typeface="Century Gothic"/>
                  <a:sym typeface="Century Gothic"/>
                </a:rPr>
                <a:t>Le</a:t>
              </a:r>
              <a:r>
                <a:rPr lang="es-ES" sz="1400" kern="0" dirty="0">
                  <a:solidFill>
                    <a:srgbClr val="000000"/>
                  </a:solidFill>
                  <a:latin typeface="Arial"/>
                  <a:ea typeface="Century Gothic"/>
                  <a:cs typeface="Arial"/>
                  <a:sym typeface="Arial"/>
                </a:rPr>
                <a:t>y 1732 de 2014</a:t>
              </a:r>
            </a:p>
            <a:p>
              <a:pPr algn="ctr">
                <a:lnSpc>
                  <a:spcPct val="90000"/>
                </a:lnSpc>
                <a:buClr>
                  <a:srgbClr val="000000"/>
                </a:buClr>
                <a:buSzPts val="1600"/>
                <a:buFont typeface="Century Gothic"/>
                <a:buNone/>
              </a:pPr>
              <a:r>
                <a:rPr lang="es-ES" sz="1400" kern="0" dirty="0">
                  <a:solidFill>
                    <a:srgbClr val="000000"/>
                  </a:solidFill>
                  <a:latin typeface="Arial"/>
                  <a:ea typeface="Century Gothic"/>
                  <a:cs typeface="Arial"/>
                  <a:sym typeface="Arial"/>
                </a:rPr>
                <a:t>Decreto  1038 de 2015</a:t>
              </a:r>
              <a:endParaRPr lang="es-ES" sz="1600" kern="0" dirty="0">
                <a:solidFill>
                  <a:srgbClr val="000000"/>
                </a:solidFill>
                <a:latin typeface="Century Gothic"/>
                <a:ea typeface="Century Gothic"/>
                <a:cs typeface="Century Gothic"/>
                <a:sym typeface="Century Gothic"/>
              </a:endParaRPr>
            </a:p>
          </p:txBody>
        </p:sp>
        <p:sp>
          <p:nvSpPr>
            <p:cNvPr id="27" name="Google Shape;526;g245cda39ff9_24_3299">
              <a:extLst>
                <a:ext uri="{FF2B5EF4-FFF2-40B4-BE49-F238E27FC236}">
                  <a16:creationId xmlns:a16="http://schemas.microsoft.com/office/drawing/2014/main" id="{2016ACE9-8468-62AD-68A3-B750AD20480F}"/>
                </a:ext>
              </a:extLst>
            </p:cNvPr>
            <p:cNvSpPr/>
            <p:nvPr/>
          </p:nvSpPr>
          <p:spPr>
            <a:xfrm>
              <a:off x="1752847" y="940734"/>
              <a:ext cx="2048100" cy="624300"/>
            </a:xfrm>
            <a:prstGeom prst="rect">
              <a:avLst/>
            </a:prstGeom>
            <a:solidFill>
              <a:srgbClr val="D66E2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28" name="Google Shape;527;g245cda39ff9_24_3299">
              <a:extLst>
                <a:ext uri="{FF2B5EF4-FFF2-40B4-BE49-F238E27FC236}">
                  <a16:creationId xmlns:a16="http://schemas.microsoft.com/office/drawing/2014/main" id="{671570FE-F06B-69F6-1D7A-1B1A17FAA9B3}"/>
                </a:ext>
              </a:extLst>
            </p:cNvPr>
            <p:cNvSpPr txBox="1"/>
            <p:nvPr/>
          </p:nvSpPr>
          <p:spPr>
            <a:xfrm>
              <a:off x="1752847" y="940734"/>
              <a:ext cx="2048100" cy="624300"/>
            </a:xfrm>
            <a:prstGeom prst="rect">
              <a:avLst/>
            </a:prstGeom>
            <a:noFill/>
            <a:ln>
              <a:noFill/>
            </a:ln>
          </p:spPr>
          <p:txBody>
            <a:bodyPr spcFirstLastPara="1" wrap="square" lIns="10150" tIns="10150" rIns="10150" bIns="10150" anchor="ctr" anchorCtr="0">
              <a:noAutofit/>
            </a:bodyPr>
            <a:lstStyle/>
            <a:p>
              <a:pPr algn="ctr">
                <a:lnSpc>
                  <a:spcPct val="90000"/>
                </a:lnSpc>
                <a:buClr>
                  <a:srgbClr val="000000"/>
                </a:buClr>
                <a:buSzPts val="1600"/>
                <a:buFont typeface="Century Gothic"/>
                <a:buNone/>
              </a:pPr>
              <a:r>
                <a:rPr lang="es-ES" sz="1600" kern="0" dirty="0">
                  <a:solidFill>
                    <a:srgbClr val="000000"/>
                  </a:solidFill>
                  <a:latin typeface="Century Gothic"/>
                  <a:ea typeface="Century Gothic"/>
                  <a:cs typeface="Century Gothic"/>
                  <a:sym typeface="Century Gothic"/>
                </a:rPr>
                <a:t>Estándares básicos de competencias ciudadanas </a:t>
              </a:r>
              <a:endParaRPr sz="1400" kern="0" dirty="0">
                <a:solidFill>
                  <a:srgbClr val="000000"/>
                </a:solidFill>
                <a:latin typeface="Arial"/>
                <a:ea typeface="Arial"/>
                <a:cs typeface="Arial"/>
                <a:sym typeface="Arial"/>
              </a:endParaRPr>
            </a:p>
          </p:txBody>
        </p:sp>
        <p:sp>
          <p:nvSpPr>
            <p:cNvPr id="29" name="Google Shape;528;g245cda39ff9_24_3299">
              <a:extLst>
                <a:ext uri="{FF2B5EF4-FFF2-40B4-BE49-F238E27FC236}">
                  <a16:creationId xmlns:a16="http://schemas.microsoft.com/office/drawing/2014/main" id="{E855D5CF-E79D-542B-CBE5-8554DF5A8FF3}"/>
                </a:ext>
              </a:extLst>
            </p:cNvPr>
            <p:cNvSpPr/>
            <p:nvPr/>
          </p:nvSpPr>
          <p:spPr>
            <a:xfrm>
              <a:off x="1752847" y="1721255"/>
              <a:ext cx="2048100" cy="624300"/>
            </a:xfrm>
            <a:prstGeom prst="rect">
              <a:avLst/>
            </a:prstGeom>
            <a:solidFill>
              <a:srgbClr val="D66E2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30" name="Google Shape;529;g245cda39ff9_24_3299">
              <a:extLst>
                <a:ext uri="{FF2B5EF4-FFF2-40B4-BE49-F238E27FC236}">
                  <a16:creationId xmlns:a16="http://schemas.microsoft.com/office/drawing/2014/main" id="{D67EF655-FC44-A183-B5C9-EC80D67FAAE4}"/>
                </a:ext>
              </a:extLst>
            </p:cNvPr>
            <p:cNvSpPr txBox="1"/>
            <p:nvPr/>
          </p:nvSpPr>
          <p:spPr>
            <a:xfrm>
              <a:off x="1778777" y="1721255"/>
              <a:ext cx="2022169" cy="546400"/>
            </a:xfrm>
            <a:prstGeom prst="rect">
              <a:avLst/>
            </a:prstGeom>
            <a:noFill/>
            <a:ln>
              <a:noFill/>
            </a:ln>
          </p:spPr>
          <p:txBody>
            <a:bodyPr spcFirstLastPara="1" wrap="square" lIns="10150" tIns="10150" rIns="10150" bIns="10150" anchor="ctr" anchorCtr="0">
              <a:noAutofit/>
            </a:bodyPr>
            <a:lstStyle/>
            <a:p>
              <a:pPr algn="ctr">
                <a:lnSpc>
                  <a:spcPct val="90000"/>
                </a:lnSpc>
                <a:buClr>
                  <a:srgbClr val="000000"/>
                </a:buClr>
                <a:buSzPts val="1600"/>
                <a:buFont typeface="Century Gothic"/>
                <a:buNone/>
              </a:pPr>
              <a:r>
                <a:rPr lang="es-ES" sz="1200" kern="0" dirty="0">
                  <a:solidFill>
                    <a:srgbClr val="000000"/>
                  </a:solidFill>
                  <a:latin typeface="Century Gothic"/>
                  <a:ea typeface="Century Gothic"/>
                  <a:cs typeface="Century Gothic"/>
                  <a:sym typeface="Century Gothic"/>
                </a:rPr>
                <a:t>Orientaciones generales para la implementación de la cátedra de paz. </a:t>
              </a:r>
              <a:endParaRPr sz="1100" kern="0" dirty="0">
                <a:solidFill>
                  <a:srgbClr val="000000"/>
                </a:solidFill>
                <a:latin typeface="Arial"/>
                <a:ea typeface="Arial"/>
                <a:cs typeface="Arial"/>
                <a:sym typeface="Arial"/>
              </a:endParaRPr>
            </a:p>
          </p:txBody>
        </p:sp>
        <p:sp>
          <p:nvSpPr>
            <p:cNvPr id="31" name="Google Shape;530;g245cda39ff9_24_3299">
              <a:extLst>
                <a:ext uri="{FF2B5EF4-FFF2-40B4-BE49-F238E27FC236}">
                  <a16:creationId xmlns:a16="http://schemas.microsoft.com/office/drawing/2014/main" id="{016311EA-B071-7ED7-4E7F-72EA77D15F3F}"/>
                </a:ext>
              </a:extLst>
            </p:cNvPr>
            <p:cNvSpPr/>
            <p:nvPr/>
          </p:nvSpPr>
          <p:spPr>
            <a:xfrm>
              <a:off x="1752847" y="2501777"/>
              <a:ext cx="2048100" cy="624300"/>
            </a:xfrm>
            <a:prstGeom prst="rect">
              <a:avLst/>
            </a:prstGeom>
            <a:solidFill>
              <a:srgbClr val="D66E2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32" name="Google Shape;531;g245cda39ff9_24_3299">
              <a:extLst>
                <a:ext uri="{FF2B5EF4-FFF2-40B4-BE49-F238E27FC236}">
                  <a16:creationId xmlns:a16="http://schemas.microsoft.com/office/drawing/2014/main" id="{7D6E0500-33EE-1368-71C2-B00BA0BA33AA}"/>
                </a:ext>
              </a:extLst>
            </p:cNvPr>
            <p:cNvSpPr txBox="1"/>
            <p:nvPr/>
          </p:nvSpPr>
          <p:spPr>
            <a:xfrm>
              <a:off x="1752847" y="2501777"/>
              <a:ext cx="2048100" cy="624300"/>
            </a:xfrm>
            <a:prstGeom prst="rect">
              <a:avLst/>
            </a:prstGeom>
            <a:noFill/>
            <a:ln>
              <a:noFill/>
            </a:ln>
          </p:spPr>
          <p:txBody>
            <a:bodyPr spcFirstLastPara="1" wrap="square" lIns="10150" tIns="10150" rIns="10150" bIns="10150" anchor="ctr" anchorCtr="0">
              <a:noAutofit/>
            </a:bodyPr>
            <a:lstStyle/>
            <a:p>
              <a:pPr algn="ctr">
                <a:lnSpc>
                  <a:spcPct val="90000"/>
                </a:lnSpc>
                <a:buClr>
                  <a:srgbClr val="000000"/>
                </a:buClr>
                <a:buSzPts val="1600"/>
                <a:buFont typeface="Century Gothic"/>
                <a:buNone/>
              </a:pPr>
              <a:r>
                <a:rPr lang="es-MX" sz="1400" kern="0" dirty="0">
                  <a:solidFill>
                    <a:srgbClr val="000000"/>
                  </a:solidFill>
                  <a:latin typeface="Arial"/>
                  <a:ea typeface="Arial"/>
                  <a:cs typeface="Arial"/>
                  <a:sym typeface="Arial"/>
                </a:rPr>
                <a:t>Competencias ciudadanas: de los estándares al aula. </a:t>
              </a:r>
              <a:endParaRPr sz="1400" kern="0" dirty="0">
                <a:solidFill>
                  <a:srgbClr val="000000"/>
                </a:solidFill>
                <a:latin typeface="Arial"/>
                <a:ea typeface="Arial"/>
                <a:cs typeface="Arial"/>
                <a:sym typeface="Arial"/>
              </a:endParaRPr>
            </a:p>
          </p:txBody>
        </p:sp>
      </p:grpSp>
      <p:sp>
        <p:nvSpPr>
          <p:cNvPr id="34" name="CuadroTexto 33">
            <a:extLst>
              <a:ext uri="{FF2B5EF4-FFF2-40B4-BE49-F238E27FC236}">
                <a16:creationId xmlns:a16="http://schemas.microsoft.com/office/drawing/2014/main" id="{3E8120F9-C283-1B21-EA5B-69BA5D14D3E6}"/>
              </a:ext>
            </a:extLst>
          </p:cNvPr>
          <p:cNvSpPr txBox="1"/>
          <p:nvPr/>
        </p:nvSpPr>
        <p:spPr>
          <a:xfrm>
            <a:off x="4094687" y="1738282"/>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35" name="CuadroTexto 34">
            <a:extLst>
              <a:ext uri="{FF2B5EF4-FFF2-40B4-BE49-F238E27FC236}">
                <a16:creationId xmlns:a16="http://schemas.microsoft.com/office/drawing/2014/main" id="{E933A8B1-8A74-0E21-B841-1266833FDD85}"/>
              </a:ext>
            </a:extLst>
          </p:cNvPr>
          <p:cNvSpPr txBox="1"/>
          <p:nvPr/>
        </p:nvSpPr>
        <p:spPr>
          <a:xfrm>
            <a:off x="8055931" y="5169894"/>
            <a:ext cx="922591" cy="369332"/>
          </a:xfrm>
          <a:prstGeom prst="rect">
            <a:avLst/>
          </a:prstGeom>
          <a:noFill/>
        </p:spPr>
        <p:txBody>
          <a:bodyPr wrap="square" rtlCol="0">
            <a:spAutoFit/>
          </a:bodyPr>
          <a:lstStyle/>
          <a:p>
            <a:r>
              <a:rPr lang="es-CO" dirty="0"/>
              <a:t>Art 6°</a:t>
            </a:r>
          </a:p>
        </p:txBody>
      </p:sp>
      <p:pic>
        <p:nvPicPr>
          <p:cNvPr id="36" name="Google Shape;538;g245cda39ff9_24_3299">
            <a:extLst>
              <a:ext uri="{FF2B5EF4-FFF2-40B4-BE49-F238E27FC236}">
                <a16:creationId xmlns:a16="http://schemas.microsoft.com/office/drawing/2014/main" id="{F1B8C916-553C-4541-2CB1-7833DB879175}"/>
              </a:ext>
            </a:extLst>
          </p:cNvPr>
          <p:cNvPicPr preferRelativeResize="0"/>
          <p:nvPr/>
        </p:nvPicPr>
        <p:blipFill rotWithShape="1">
          <a:blip r:embed="rId6">
            <a:alphaModFix/>
          </a:blip>
          <a:srcRect/>
          <a:stretch/>
        </p:blipFill>
        <p:spPr>
          <a:xfrm>
            <a:off x="560700" y="1573682"/>
            <a:ext cx="1531745" cy="1594589"/>
          </a:xfrm>
          <a:prstGeom prst="rect">
            <a:avLst/>
          </a:prstGeom>
          <a:noFill/>
          <a:ln>
            <a:noFill/>
          </a:ln>
        </p:spPr>
      </p:pic>
      <p:sp>
        <p:nvSpPr>
          <p:cNvPr id="37" name="Google Shape;539;g245cda39ff9_24_3299">
            <a:extLst>
              <a:ext uri="{FF2B5EF4-FFF2-40B4-BE49-F238E27FC236}">
                <a16:creationId xmlns:a16="http://schemas.microsoft.com/office/drawing/2014/main" id="{37C83997-E8F0-F3DC-2500-E25E66F4F55B}"/>
              </a:ext>
            </a:extLst>
          </p:cNvPr>
          <p:cNvSpPr/>
          <p:nvPr/>
        </p:nvSpPr>
        <p:spPr>
          <a:xfrm rot="12976071">
            <a:off x="4230690" y="5111552"/>
            <a:ext cx="1657330" cy="870643"/>
          </a:xfrm>
          <a:prstGeom prst="curvedDownArrow">
            <a:avLst>
              <a:gd name="adj1" fmla="val 14096"/>
              <a:gd name="adj2" fmla="val 50000"/>
              <a:gd name="adj3" fmla="val 25000"/>
            </a:avLst>
          </a:prstGeom>
          <a:gradFill>
            <a:gsLst>
              <a:gs pos="0">
                <a:srgbClr val="474747"/>
              </a:gs>
              <a:gs pos="50000">
                <a:srgbClr val="000000"/>
              </a:gs>
              <a:gs pos="100000">
                <a:srgbClr val="000000"/>
              </a:gs>
            </a:gsLst>
            <a:lin ang="5400012" scaled="0"/>
          </a:gradFill>
          <a:ln>
            <a:noFill/>
          </a:ln>
          <a:effectLst>
            <a:outerShdw blurRad="57150" dist="19050" dir="5400000" algn="ctr" rotWithShape="0">
              <a:srgbClr val="000000">
                <a:alpha val="6235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8" name="Google Shape;539;g245cda39ff9_24_3299">
            <a:extLst>
              <a:ext uri="{FF2B5EF4-FFF2-40B4-BE49-F238E27FC236}">
                <a16:creationId xmlns:a16="http://schemas.microsoft.com/office/drawing/2014/main" id="{B706CF27-6D2C-F569-D604-D30582823C8A}"/>
              </a:ext>
            </a:extLst>
          </p:cNvPr>
          <p:cNvSpPr/>
          <p:nvPr/>
        </p:nvSpPr>
        <p:spPr>
          <a:xfrm rot="12976071">
            <a:off x="779542" y="3652144"/>
            <a:ext cx="1196687" cy="507450"/>
          </a:xfrm>
          <a:prstGeom prst="curvedDownArrow">
            <a:avLst>
              <a:gd name="adj1" fmla="val 14096"/>
              <a:gd name="adj2" fmla="val 50000"/>
              <a:gd name="adj3" fmla="val 25000"/>
            </a:avLst>
          </a:prstGeom>
          <a:gradFill>
            <a:gsLst>
              <a:gs pos="0">
                <a:srgbClr val="474747"/>
              </a:gs>
              <a:gs pos="50000">
                <a:srgbClr val="000000"/>
              </a:gs>
              <a:gs pos="100000">
                <a:srgbClr val="000000"/>
              </a:gs>
            </a:gsLst>
            <a:lin ang="5400012" scaled="0"/>
          </a:gradFill>
          <a:ln>
            <a:noFill/>
          </a:ln>
          <a:effectLst>
            <a:outerShdw blurRad="57150" dist="19050" dir="5400000" algn="ctr" rotWithShape="0">
              <a:srgbClr val="000000">
                <a:alpha val="6235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9" name="CuadroTexto 38">
            <a:extLst>
              <a:ext uri="{FF2B5EF4-FFF2-40B4-BE49-F238E27FC236}">
                <a16:creationId xmlns:a16="http://schemas.microsoft.com/office/drawing/2014/main" id="{6FCBAAB4-4C55-8BE8-EFED-80512487F9D7}"/>
              </a:ext>
            </a:extLst>
          </p:cNvPr>
          <p:cNvSpPr txBox="1"/>
          <p:nvPr/>
        </p:nvSpPr>
        <p:spPr>
          <a:xfrm>
            <a:off x="6613176" y="6302086"/>
            <a:ext cx="1710833" cy="369332"/>
          </a:xfrm>
          <a:prstGeom prst="rect">
            <a:avLst/>
          </a:prstGeom>
          <a:noFill/>
        </p:spPr>
        <p:txBody>
          <a:bodyPr wrap="square" rtlCol="0">
            <a:spAutoFit/>
          </a:bodyPr>
          <a:lstStyle/>
          <a:p>
            <a:r>
              <a:rPr lang="es-CO" dirty="0" err="1"/>
              <a:t>Macrocurriculo</a:t>
            </a:r>
            <a:endParaRPr lang="es-CO" dirty="0"/>
          </a:p>
        </p:txBody>
      </p:sp>
      <p:sp>
        <p:nvSpPr>
          <p:cNvPr id="42" name="CuadroTexto 41">
            <a:extLst>
              <a:ext uri="{FF2B5EF4-FFF2-40B4-BE49-F238E27FC236}">
                <a16:creationId xmlns:a16="http://schemas.microsoft.com/office/drawing/2014/main" id="{6994559E-4B6C-835C-5CE2-73769333F848}"/>
              </a:ext>
            </a:extLst>
          </p:cNvPr>
          <p:cNvSpPr txBox="1"/>
          <p:nvPr/>
        </p:nvSpPr>
        <p:spPr>
          <a:xfrm>
            <a:off x="2464583" y="4869181"/>
            <a:ext cx="1710833" cy="369332"/>
          </a:xfrm>
          <a:prstGeom prst="rect">
            <a:avLst/>
          </a:prstGeom>
          <a:noFill/>
        </p:spPr>
        <p:txBody>
          <a:bodyPr wrap="square" rtlCol="0">
            <a:spAutoFit/>
          </a:bodyPr>
          <a:lstStyle/>
          <a:p>
            <a:r>
              <a:rPr lang="es-CO" dirty="0" err="1"/>
              <a:t>Mesocurriculo</a:t>
            </a:r>
            <a:endParaRPr lang="es-CO" dirty="0"/>
          </a:p>
        </p:txBody>
      </p:sp>
      <p:sp>
        <p:nvSpPr>
          <p:cNvPr id="43" name="CuadroTexto 42">
            <a:extLst>
              <a:ext uri="{FF2B5EF4-FFF2-40B4-BE49-F238E27FC236}">
                <a16:creationId xmlns:a16="http://schemas.microsoft.com/office/drawing/2014/main" id="{0B7027A0-38A8-FD19-072E-EE91D56895C5}"/>
              </a:ext>
            </a:extLst>
          </p:cNvPr>
          <p:cNvSpPr txBox="1"/>
          <p:nvPr/>
        </p:nvSpPr>
        <p:spPr>
          <a:xfrm>
            <a:off x="1410524" y="3112419"/>
            <a:ext cx="1710833" cy="369332"/>
          </a:xfrm>
          <a:prstGeom prst="rect">
            <a:avLst/>
          </a:prstGeom>
          <a:noFill/>
        </p:spPr>
        <p:txBody>
          <a:bodyPr wrap="square" rtlCol="0">
            <a:spAutoFit/>
          </a:bodyPr>
          <a:lstStyle/>
          <a:p>
            <a:r>
              <a:rPr lang="es-CO" dirty="0" err="1"/>
              <a:t>Microcurriculo</a:t>
            </a:r>
            <a:endParaRPr lang="es-CO" dirty="0"/>
          </a:p>
        </p:txBody>
      </p:sp>
      <p:sp>
        <p:nvSpPr>
          <p:cNvPr id="44" name="CuadroTexto 43">
            <a:extLst>
              <a:ext uri="{FF2B5EF4-FFF2-40B4-BE49-F238E27FC236}">
                <a16:creationId xmlns:a16="http://schemas.microsoft.com/office/drawing/2014/main" id="{5894ED56-B335-33E5-70AA-C67CF8E3E0AE}"/>
              </a:ext>
            </a:extLst>
          </p:cNvPr>
          <p:cNvSpPr txBox="1"/>
          <p:nvPr/>
        </p:nvSpPr>
        <p:spPr>
          <a:xfrm>
            <a:off x="142136" y="5819130"/>
            <a:ext cx="4400760" cy="830997"/>
          </a:xfrm>
          <a:prstGeom prst="rect">
            <a:avLst/>
          </a:prstGeom>
          <a:noFill/>
        </p:spPr>
        <p:txBody>
          <a:bodyPr wrap="square" rtlCol="0">
            <a:spAutoFit/>
          </a:bodyPr>
          <a:lstStyle/>
          <a:p>
            <a:r>
              <a:rPr lang="es-CO" sz="2400" b="1" dirty="0">
                <a:effectLst>
                  <a:outerShdw blurRad="38100" dist="38100" dir="2700000" algn="tl">
                    <a:srgbClr val="000000">
                      <a:alpha val="43137"/>
                    </a:srgbClr>
                  </a:outerShdw>
                </a:effectLst>
                <a:latin typeface="Modern Love" panose="04090805081005020601" pitchFamily="82" charset="0"/>
              </a:rPr>
              <a:t>Niveles de concreción curricular</a:t>
            </a:r>
          </a:p>
        </p:txBody>
      </p:sp>
      <p:sp>
        <p:nvSpPr>
          <p:cNvPr id="45" name="CuadroTexto 44">
            <a:extLst>
              <a:ext uri="{FF2B5EF4-FFF2-40B4-BE49-F238E27FC236}">
                <a16:creationId xmlns:a16="http://schemas.microsoft.com/office/drawing/2014/main" id="{8ADDF709-A0CD-3964-2E9C-AD5223F496D1}"/>
              </a:ext>
            </a:extLst>
          </p:cNvPr>
          <p:cNvSpPr txBox="1"/>
          <p:nvPr/>
        </p:nvSpPr>
        <p:spPr>
          <a:xfrm>
            <a:off x="1812286" y="3409641"/>
            <a:ext cx="760509" cy="369332"/>
          </a:xfrm>
          <a:prstGeom prst="rect">
            <a:avLst/>
          </a:prstGeom>
          <a:noFill/>
        </p:spPr>
        <p:txBody>
          <a:bodyPr wrap="square" rtlCol="0">
            <a:spAutoFit/>
          </a:bodyPr>
          <a:lstStyle/>
          <a:p>
            <a:r>
              <a:rPr lang="es-CO" dirty="0"/>
              <a:t>Aula</a:t>
            </a:r>
          </a:p>
        </p:txBody>
      </p:sp>
    </p:spTree>
    <p:extLst>
      <p:ext uri="{BB962C8B-B14F-4D97-AF65-F5344CB8AC3E}">
        <p14:creationId xmlns:p14="http://schemas.microsoft.com/office/powerpoint/2010/main" val="418373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0D634D5C-4918-5699-7693-09B0F0B073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11" name="CuadroTexto 10">
            <a:extLst>
              <a:ext uri="{FF2B5EF4-FFF2-40B4-BE49-F238E27FC236}">
                <a16:creationId xmlns:a16="http://schemas.microsoft.com/office/drawing/2014/main" id="{4E3E9190-ECB5-F0A9-ABC5-E8E938F1E5CC}"/>
              </a:ext>
            </a:extLst>
          </p:cNvPr>
          <p:cNvSpPr txBox="1"/>
          <p:nvPr/>
        </p:nvSpPr>
        <p:spPr>
          <a:xfrm>
            <a:off x="124692" y="725436"/>
            <a:ext cx="6096000" cy="461665"/>
          </a:xfrm>
          <a:prstGeom prst="rect">
            <a:avLst/>
          </a:prstGeom>
          <a:noFill/>
        </p:spPr>
        <p:txBody>
          <a:bodyPr wrap="square">
            <a:spAutoFit/>
          </a:bodyPr>
          <a:lstStyle/>
          <a:p>
            <a:r>
              <a:rPr lang="pt-BR" sz="2400" b="1" dirty="0"/>
              <a:t>Decreto 1860 de Agosto 3 de 1994</a:t>
            </a:r>
            <a:endParaRPr lang="es-CO" sz="2400" b="1" dirty="0"/>
          </a:p>
        </p:txBody>
      </p:sp>
      <p:sp>
        <p:nvSpPr>
          <p:cNvPr id="13" name="CuadroTexto 12">
            <a:extLst>
              <a:ext uri="{FF2B5EF4-FFF2-40B4-BE49-F238E27FC236}">
                <a16:creationId xmlns:a16="http://schemas.microsoft.com/office/drawing/2014/main" id="{F0A66098-AB09-2F74-F9B0-6D16ACF9C0A3}"/>
              </a:ext>
            </a:extLst>
          </p:cNvPr>
          <p:cNvSpPr txBox="1"/>
          <p:nvPr/>
        </p:nvSpPr>
        <p:spPr>
          <a:xfrm>
            <a:off x="124692" y="1187101"/>
            <a:ext cx="6096000" cy="369332"/>
          </a:xfrm>
          <a:prstGeom prst="rect">
            <a:avLst/>
          </a:prstGeom>
          <a:noFill/>
        </p:spPr>
        <p:txBody>
          <a:bodyPr wrap="square">
            <a:spAutoFit/>
          </a:bodyPr>
          <a:lstStyle/>
          <a:p>
            <a:r>
              <a:rPr lang="es-CO" b="1" dirty="0"/>
              <a:t>CAPITULO III EL PROYECTO EDUCATIVO INSTITUCIONAL</a:t>
            </a:r>
          </a:p>
        </p:txBody>
      </p:sp>
      <p:sp>
        <p:nvSpPr>
          <p:cNvPr id="15" name="CuadroTexto 14">
            <a:extLst>
              <a:ext uri="{FF2B5EF4-FFF2-40B4-BE49-F238E27FC236}">
                <a16:creationId xmlns:a16="http://schemas.microsoft.com/office/drawing/2014/main" id="{C1855B86-DE27-D3EC-A520-A7BD30987484}"/>
              </a:ext>
            </a:extLst>
          </p:cNvPr>
          <p:cNvSpPr txBox="1"/>
          <p:nvPr/>
        </p:nvSpPr>
        <p:spPr>
          <a:xfrm>
            <a:off x="124692" y="1648766"/>
            <a:ext cx="11942616" cy="5386090"/>
          </a:xfrm>
          <a:prstGeom prst="rect">
            <a:avLst/>
          </a:prstGeom>
          <a:noFill/>
        </p:spPr>
        <p:txBody>
          <a:bodyPr wrap="square">
            <a:spAutoFit/>
          </a:bodyPr>
          <a:lstStyle/>
          <a:p>
            <a:r>
              <a:rPr lang="es-CO" sz="1600" dirty="0"/>
              <a:t>Artículo 14. Contenido del proyecto educativo institucional. Para lograr la formación integral de los educandos, debe contener por lo menos los siguientes aspectos: </a:t>
            </a:r>
          </a:p>
          <a:p>
            <a:pPr marL="342900" indent="-342900">
              <a:buAutoNum type="arabicPeriod"/>
            </a:pPr>
            <a:r>
              <a:rPr lang="es-CO" sz="1600" dirty="0"/>
              <a:t>Los principios y fundamentos que orientan la acción de la comunidad educativa en la institución. </a:t>
            </a:r>
          </a:p>
          <a:p>
            <a:pPr marL="342900" indent="-342900">
              <a:buAutoNum type="arabicPeriod"/>
            </a:pPr>
            <a:r>
              <a:rPr lang="es-CO" sz="1600" dirty="0"/>
              <a:t>El análisis de la situación institucional que permita la identificación de problemas y sus orígenes. </a:t>
            </a:r>
          </a:p>
          <a:p>
            <a:pPr marL="342900" indent="-342900">
              <a:buAutoNum type="arabicPeriod"/>
            </a:pPr>
            <a:r>
              <a:rPr lang="es-CO" sz="1600" dirty="0"/>
              <a:t>Los objetivos generales del proyecto. </a:t>
            </a:r>
          </a:p>
          <a:p>
            <a:pPr marL="342900" indent="-342900">
              <a:buAutoNum type="arabicPeriod"/>
            </a:pPr>
            <a:r>
              <a:rPr lang="es-CO" sz="1600" dirty="0"/>
              <a:t>La estrategia pedagógica que guía las labores de formación de los educandos. </a:t>
            </a:r>
          </a:p>
          <a:p>
            <a:pPr marL="342900" indent="-342900">
              <a:buAutoNum type="arabicPeriod"/>
            </a:pPr>
            <a:r>
              <a:rPr lang="es-CO" sz="1600" dirty="0"/>
              <a:t>La organización de los planes de estudio y la definición de los criterios para la evaluación del rendimiento del educando. </a:t>
            </a:r>
          </a:p>
          <a:p>
            <a:pPr marL="342900" indent="-342900">
              <a:buAutoNum type="arabicPeriod"/>
            </a:pPr>
            <a:r>
              <a:rPr lang="es-CO" sz="1600" dirty="0"/>
              <a:t>Las acciones pedagógicas relacionadas con la educación para el ejercicio de la democracia, para la educación sexual, para el uso del tiempo libre, para el aprovechamiento y conservación del ambiente y, en general, para los valores humanos. </a:t>
            </a:r>
          </a:p>
          <a:p>
            <a:pPr marL="342900" indent="-342900">
              <a:buAutoNum type="arabicPeriod"/>
            </a:pPr>
            <a:r>
              <a:rPr lang="es-CO" sz="1600" dirty="0"/>
              <a:t>El reglamento o manual de convivencia y el reglamento para docentes. </a:t>
            </a:r>
          </a:p>
          <a:p>
            <a:pPr marL="342900" indent="-342900">
              <a:buAutoNum type="arabicPeriod"/>
            </a:pPr>
            <a:r>
              <a:rPr lang="es-CO" sz="1600" dirty="0"/>
              <a:t>Los órganos, funciones y forma de integración del Gobierno Escolar. </a:t>
            </a:r>
          </a:p>
          <a:p>
            <a:pPr marL="342900" indent="-342900">
              <a:buAutoNum type="arabicPeriod"/>
            </a:pPr>
            <a:r>
              <a:rPr lang="es-CO" sz="1600" dirty="0"/>
              <a:t>El sistema de matrículas y pensiones que incluya la definición de los pagos que corresponda hacer a los usuarios del servicio y, en el caso de los establecimientos privados, el contrato de renovación de matrícula. </a:t>
            </a:r>
          </a:p>
          <a:p>
            <a:pPr marL="342900" indent="-342900">
              <a:buAutoNum type="arabicPeriod"/>
            </a:pPr>
            <a:r>
              <a:rPr lang="es-CO" sz="1600" dirty="0"/>
              <a:t>Los procedimientos para relacionarse con otras organizaciones sociales, tales como los medios de comunicación masiva, las agremiaciones, los sindicatos y las instituciones comunitarios. </a:t>
            </a:r>
          </a:p>
          <a:p>
            <a:pPr marL="342900" indent="-342900">
              <a:buAutoNum type="arabicPeriod"/>
            </a:pPr>
            <a:r>
              <a:rPr lang="es-CO" sz="1600" dirty="0"/>
              <a:t>La evaluación de los recursos humanos, físicos, económicos y tecnológicos disponibles y previstos para el futuro con el fin de realizar el proyecto. </a:t>
            </a:r>
          </a:p>
          <a:p>
            <a:pPr marL="342900" indent="-342900">
              <a:buAutoNum type="arabicPeriod"/>
            </a:pPr>
            <a:r>
              <a:rPr lang="es-CO" sz="1600" dirty="0"/>
              <a:t>Las estrategias para articular la institución educativa con las expresiones culturales locales y regionales. </a:t>
            </a:r>
          </a:p>
          <a:p>
            <a:pPr marL="342900" indent="-342900">
              <a:buAutoNum type="arabicPeriod"/>
            </a:pPr>
            <a:r>
              <a:rPr lang="es-CO" sz="1600" dirty="0"/>
              <a:t>Los criterios de organización administrativa y de evaluación de la gestión. </a:t>
            </a:r>
          </a:p>
          <a:p>
            <a:pPr marL="342900" indent="-342900">
              <a:buAutoNum type="arabicPeriod"/>
            </a:pPr>
            <a:r>
              <a:rPr lang="es-CO" sz="1600" dirty="0"/>
              <a:t>Los programas educativos de carácter no formal e informal que ofrezca el establecimiento, en desarrollo de los objetivos </a:t>
            </a:r>
            <a:r>
              <a:rPr lang="es-CO" dirty="0"/>
              <a:t>generales de la </a:t>
            </a:r>
            <a:r>
              <a:rPr lang="es-CO" sz="1600" dirty="0"/>
              <a:t>institución.</a:t>
            </a:r>
            <a:endParaRPr lang="es-CO" dirty="0"/>
          </a:p>
        </p:txBody>
      </p:sp>
    </p:spTree>
    <p:extLst>
      <p:ext uri="{BB962C8B-B14F-4D97-AF65-F5344CB8AC3E}">
        <p14:creationId xmlns:p14="http://schemas.microsoft.com/office/powerpoint/2010/main" val="20904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B270E6B-D971-3637-FB6A-F786644E58F9}"/>
              </a:ext>
            </a:extLst>
          </p:cNvPr>
          <p:cNvSpPr txBox="1"/>
          <p:nvPr/>
        </p:nvSpPr>
        <p:spPr>
          <a:xfrm>
            <a:off x="568036" y="2192264"/>
            <a:ext cx="6096000" cy="369332"/>
          </a:xfrm>
          <a:prstGeom prst="rect">
            <a:avLst/>
          </a:prstGeom>
          <a:noFill/>
        </p:spPr>
        <p:txBody>
          <a:bodyPr wrap="square">
            <a:spAutoFit/>
          </a:bodyPr>
          <a:lstStyle/>
          <a:p>
            <a:r>
              <a:rPr lang="es-MX" dirty="0"/>
              <a:t>CAPITULO I Normas técnicas curriculares</a:t>
            </a:r>
            <a:endParaRPr lang="es-CO" dirty="0"/>
          </a:p>
        </p:txBody>
      </p:sp>
      <p:sp>
        <p:nvSpPr>
          <p:cNvPr id="7" name="CuadroTexto 6">
            <a:extLst>
              <a:ext uri="{FF2B5EF4-FFF2-40B4-BE49-F238E27FC236}">
                <a16:creationId xmlns:a16="http://schemas.microsoft.com/office/drawing/2014/main" id="{A9E4431C-1AA4-62E1-3F18-1DCFD620C1B4}"/>
              </a:ext>
            </a:extLst>
          </p:cNvPr>
          <p:cNvSpPr txBox="1"/>
          <p:nvPr/>
        </p:nvSpPr>
        <p:spPr>
          <a:xfrm>
            <a:off x="568036" y="2561596"/>
            <a:ext cx="11236037" cy="4524315"/>
          </a:xfrm>
          <a:prstGeom prst="rect">
            <a:avLst/>
          </a:prstGeom>
          <a:noFill/>
        </p:spPr>
        <p:txBody>
          <a:bodyPr wrap="square">
            <a:spAutoFit/>
          </a:bodyPr>
          <a:lstStyle/>
          <a:p>
            <a:pPr algn="just"/>
            <a:r>
              <a:rPr lang="es-CO" i="1" dirty="0"/>
              <a:t>ARTÍCULO SEGUNDO. </a:t>
            </a:r>
            <a:r>
              <a:rPr lang="es-CO" b="1" dirty="0"/>
              <a:t>Orientaciones para la elaboración del currículo</a:t>
            </a:r>
            <a:r>
              <a:rPr lang="es-CO" dirty="0"/>
              <a:t>. El currículo es el conjunto de criterios, planes de estudio, metodologías y procesos que contribuyen a la formación integral y a la construcción de la identidad cultural nacional, regional y local, incluyendo también los recursos humanos, académicos y físicos para </a:t>
            </a:r>
            <a:r>
              <a:rPr lang="es-CO" b="1" dirty="0">
                <a:solidFill>
                  <a:srgbClr val="FF0000"/>
                </a:solidFill>
              </a:rPr>
              <a:t>poner en práctica las políticas y llevar a cabo el proyecto educativo institucional. </a:t>
            </a:r>
          </a:p>
          <a:p>
            <a:pPr algn="just"/>
            <a:r>
              <a:rPr lang="es-CO" dirty="0"/>
              <a:t>En virtud de la autonomía escolar ordenada por el artículo 77 de la Ley 115 de 1994, los establecimientos educativos que ofrezcan la educación formal gozan </a:t>
            </a:r>
            <a:r>
              <a:rPr lang="es-CO" b="1" dirty="0"/>
              <a:t>de autonomía para organizar las áreas obligatorias y fundamentales definidas para cada nivel,</a:t>
            </a:r>
            <a:r>
              <a:rPr lang="es-CO" dirty="0"/>
              <a:t> introducir asignaturas optativas dentro de las áreas establecidas en la ley, </a:t>
            </a:r>
            <a:r>
              <a:rPr lang="es-CO" b="1" dirty="0"/>
              <a:t>adaptar algunas áreas a las necesidades optativas dentro de las áreas establecidas en la ley</a:t>
            </a:r>
            <a:r>
              <a:rPr lang="es-CO" dirty="0"/>
              <a:t>, adaptar algunas áreas a las </a:t>
            </a:r>
            <a:r>
              <a:rPr lang="es-CO" b="1" dirty="0"/>
              <a:t>necesidades y características regionales</a:t>
            </a:r>
            <a:r>
              <a:rPr lang="es-CO" dirty="0"/>
              <a:t>, adoptar métodos de enseñanza y organizar actividades formativas, culturales y</a:t>
            </a:r>
          </a:p>
          <a:p>
            <a:pPr algn="just"/>
            <a:r>
              <a:rPr lang="es-CO" dirty="0"/>
              <a:t>deportivas, dentro de los lineamientos que establezca el Ministerio de Educación Nacional </a:t>
            </a:r>
            <a:r>
              <a:rPr lang="es-CO" b="1" dirty="0"/>
              <a:t>Por lo tanto, el currículo adoptado por cada establecimiento educativo debe tener en cuenta y ajustarse a los siguientes parámetros:</a:t>
            </a:r>
          </a:p>
          <a:p>
            <a:pPr marL="285750" indent="-285750" algn="just">
              <a:buFont typeface="Arial" panose="020B0604020202020204" pitchFamily="34" charset="0"/>
              <a:buChar char="•"/>
            </a:pPr>
            <a:r>
              <a:rPr lang="es-CO" b="1" dirty="0">
                <a:solidFill>
                  <a:schemeClr val="accent1">
                    <a:lumMod val="75000"/>
                  </a:schemeClr>
                </a:solidFill>
              </a:rPr>
              <a:t>Los fines de la educación y los objetivos de cada nivel y ciclo definidos por la Ley 115 de 1994.</a:t>
            </a:r>
          </a:p>
          <a:p>
            <a:pPr marL="285750" indent="-285750" algn="just">
              <a:buFont typeface="Arial" panose="020B0604020202020204" pitchFamily="34" charset="0"/>
              <a:buChar char="•"/>
            </a:pPr>
            <a:r>
              <a:rPr lang="es-CO" b="1" dirty="0">
                <a:solidFill>
                  <a:schemeClr val="accent2">
                    <a:lumMod val="75000"/>
                  </a:schemeClr>
                </a:solidFill>
              </a:rPr>
              <a:t>Las normas técnicas, tales como estándares para el currículo en las áreas obligatorias y fundamentales del conocimiento, u otros instrumentos para la calidad, que defina y adopte el Ministerio de Educación Nacional;</a:t>
            </a:r>
          </a:p>
          <a:p>
            <a:pPr marL="285750" indent="-285750" algn="just">
              <a:buFont typeface="Arial" panose="020B0604020202020204" pitchFamily="34" charset="0"/>
              <a:buChar char="•"/>
            </a:pPr>
            <a:r>
              <a:rPr lang="es-CO" b="1" dirty="0">
                <a:solidFill>
                  <a:schemeClr val="accent6">
                    <a:lumMod val="50000"/>
                  </a:schemeClr>
                </a:solidFill>
              </a:rPr>
              <a:t>Los lineamientos curriculares expedidos por el Ministerio de Educación Nacional.</a:t>
            </a:r>
          </a:p>
          <a:p>
            <a:pPr algn="just"/>
            <a:endParaRPr lang="es-CO" dirty="0"/>
          </a:p>
        </p:txBody>
      </p:sp>
      <p:pic>
        <p:nvPicPr>
          <p:cNvPr id="8" name="Marcador de contenido 4">
            <a:extLst>
              <a:ext uri="{FF2B5EF4-FFF2-40B4-BE49-F238E27FC236}">
                <a16:creationId xmlns:a16="http://schemas.microsoft.com/office/drawing/2014/main" id="{B254A674-3EA3-0251-1052-55A5A39790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10" name="CuadroTexto 9">
            <a:extLst>
              <a:ext uri="{FF2B5EF4-FFF2-40B4-BE49-F238E27FC236}">
                <a16:creationId xmlns:a16="http://schemas.microsoft.com/office/drawing/2014/main" id="{C348E155-82BC-2577-9F8A-E0C57575D8A0}"/>
              </a:ext>
            </a:extLst>
          </p:cNvPr>
          <p:cNvSpPr txBox="1"/>
          <p:nvPr/>
        </p:nvSpPr>
        <p:spPr>
          <a:xfrm>
            <a:off x="568036" y="1709513"/>
            <a:ext cx="6096000" cy="461665"/>
          </a:xfrm>
          <a:prstGeom prst="rect">
            <a:avLst/>
          </a:prstGeom>
          <a:noFill/>
        </p:spPr>
        <p:txBody>
          <a:bodyPr wrap="square">
            <a:spAutoFit/>
          </a:bodyPr>
          <a:lstStyle/>
          <a:p>
            <a:r>
              <a:rPr lang="es-MX" sz="2400" b="1" dirty="0"/>
              <a:t>Decreto 230 de 2002</a:t>
            </a:r>
            <a:endParaRPr lang="es-CO" sz="2400" b="1" dirty="0"/>
          </a:p>
        </p:txBody>
      </p:sp>
    </p:spTree>
    <p:extLst>
      <p:ext uri="{BB962C8B-B14F-4D97-AF65-F5344CB8AC3E}">
        <p14:creationId xmlns:p14="http://schemas.microsoft.com/office/powerpoint/2010/main" val="143490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5F2FD-A768-C40F-8CBB-D7A49E529907}"/>
              </a:ext>
            </a:extLst>
          </p:cNvPr>
          <p:cNvSpPr txBox="1"/>
          <p:nvPr/>
        </p:nvSpPr>
        <p:spPr>
          <a:xfrm>
            <a:off x="221673" y="2798194"/>
            <a:ext cx="6096000" cy="923330"/>
          </a:xfrm>
          <a:prstGeom prst="rect">
            <a:avLst/>
          </a:prstGeom>
          <a:noFill/>
        </p:spPr>
        <p:txBody>
          <a:bodyPr wrap="square">
            <a:spAutoFit/>
          </a:bodyPr>
          <a:lstStyle/>
          <a:p>
            <a:pPr algn="l"/>
            <a:r>
              <a:rPr lang="es-CO" b="1" i="0" dirty="0">
                <a:solidFill>
                  <a:srgbClr val="333333"/>
                </a:solidFill>
                <a:effectLst/>
              </a:rPr>
              <a:t>SUBSECCIÓN 3</a:t>
            </a:r>
            <a:endParaRPr lang="es-CO" b="0" i="0" dirty="0">
              <a:solidFill>
                <a:srgbClr val="333333"/>
              </a:solidFill>
              <a:effectLst/>
            </a:endParaRPr>
          </a:p>
          <a:p>
            <a:pPr algn="l"/>
            <a:r>
              <a:rPr lang="es-CO" b="1" i="0" dirty="0">
                <a:solidFill>
                  <a:srgbClr val="333333"/>
                </a:solidFill>
                <a:effectLst/>
              </a:rPr>
              <a:t>ASPECTOS PEDAGÓGICOS</a:t>
            </a:r>
            <a:endParaRPr lang="es-CO" b="0" i="0" dirty="0">
              <a:solidFill>
                <a:srgbClr val="333333"/>
              </a:solidFill>
              <a:effectLst/>
            </a:endParaRPr>
          </a:p>
          <a:p>
            <a:pPr algn="l"/>
            <a:r>
              <a:rPr lang="es-CO" b="1" i="0" dirty="0">
                <a:solidFill>
                  <a:srgbClr val="333333"/>
                </a:solidFill>
                <a:effectLst/>
              </a:rPr>
              <a:t>ARTÍCULO 2.3.3.2.2.3.1.</a:t>
            </a:r>
            <a:r>
              <a:rPr lang="es-CO" b="0" i="0" dirty="0">
                <a:solidFill>
                  <a:srgbClr val="333333"/>
                </a:solidFill>
                <a:effectLst/>
              </a:rPr>
              <a:t> </a:t>
            </a:r>
            <a:r>
              <a:rPr lang="es-CO" b="1" i="1" dirty="0">
                <a:solidFill>
                  <a:srgbClr val="333333"/>
                </a:solidFill>
                <a:effectLst/>
              </a:rPr>
              <a:t>Adecuación del Proyecto Educativo</a:t>
            </a:r>
            <a:endParaRPr lang="es-CO" b="0" i="0" dirty="0">
              <a:solidFill>
                <a:srgbClr val="333333"/>
              </a:solidFill>
              <a:effectLst/>
            </a:endParaRPr>
          </a:p>
        </p:txBody>
      </p:sp>
      <p:sp>
        <p:nvSpPr>
          <p:cNvPr id="7" name="CuadroTexto 6">
            <a:extLst>
              <a:ext uri="{FF2B5EF4-FFF2-40B4-BE49-F238E27FC236}">
                <a16:creationId xmlns:a16="http://schemas.microsoft.com/office/drawing/2014/main" id="{6C0C8445-4683-B582-C2E3-228AD09929EC}"/>
              </a:ext>
            </a:extLst>
          </p:cNvPr>
          <p:cNvSpPr txBox="1"/>
          <p:nvPr/>
        </p:nvSpPr>
        <p:spPr>
          <a:xfrm>
            <a:off x="221673" y="3760360"/>
            <a:ext cx="5486400" cy="1477328"/>
          </a:xfrm>
          <a:prstGeom prst="rect">
            <a:avLst/>
          </a:prstGeom>
          <a:noFill/>
        </p:spPr>
        <p:txBody>
          <a:bodyPr wrap="square">
            <a:spAutoFit/>
          </a:bodyPr>
          <a:lstStyle/>
          <a:p>
            <a:pPr algn="just"/>
            <a:r>
              <a:rPr lang="es-CO" b="1" i="0" dirty="0">
                <a:solidFill>
                  <a:srgbClr val="333333"/>
                </a:solidFill>
                <a:effectLst/>
              </a:rPr>
              <a:t>PARÁGRAFO</a:t>
            </a:r>
            <a:r>
              <a:rPr lang="es-CO" b="0" i="0" dirty="0">
                <a:solidFill>
                  <a:srgbClr val="333333"/>
                </a:solidFill>
                <a:effectLst/>
              </a:rPr>
              <a:t>. El Proyecto Educativo Institucional-PEI o el Proyecto Educativo Comunitario-PEC se actualizará de acuerdo con las características de la población que atiende y los lineamientos y orientaciones expedidos por el Ministerio de Educación Nacional.</a:t>
            </a:r>
            <a:endParaRPr lang="es-CO" dirty="0"/>
          </a:p>
        </p:txBody>
      </p:sp>
      <p:sp>
        <p:nvSpPr>
          <p:cNvPr id="9" name="CuadroTexto 8">
            <a:extLst>
              <a:ext uri="{FF2B5EF4-FFF2-40B4-BE49-F238E27FC236}">
                <a16:creationId xmlns:a16="http://schemas.microsoft.com/office/drawing/2014/main" id="{CB29329D-7F3B-CD16-4093-0E9B9BB10D0F}"/>
              </a:ext>
            </a:extLst>
          </p:cNvPr>
          <p:cNvSpPr txBox="1"/>
          <p:nvPr/>
        </p:nvSpPr>
        <p:spPr>
          <a:xfrm>
            <a:off x="6096000" y="4129692"/>
            <a:ext cx="6096000" cy="369332"/>
          </a:xfrm>
          <a:prstGeom prst="rect">
            <a:avLst/>
          </a:prstGeom>
          <a:noFill/>
        </p:spPr>
        <p:txBody>
          <a:bodyPr wrap="square">
            <a:spAutoFit/>
          </a:bodyPr>
          <a:lstStyle/>
          <a:p>
            <a:r>
              <a:rPr lang="es-CO" b="1" i="0" dirty="0">
                <a:solidFill>
                  <a:srgbClr val="333333"/>
                </a:solidFill>
                <a:effectLst/>
              </a:rPr>
              <a:t>ARTÍCULO 2.3.3.6.2.4.</a:t>
            </a:r>
            <a:r>
              <a:rPr lang="es-CO" b="0" i="0" dirty="0">
                <a:solidFill>
                  <a:srgbClr val="333333"/>
                </a:solidFill>
                <a:effectLst/>
              </a:rPr>
              <a:t> </a:t>
            </a:r>
            <a:r>
              <a:rPr lang="es-CO" b="1" i="0" dirty="0">
                <a:solidFill>
                  <a:srgbClr val="333333"/>
                </a:solidFill>
                <a:effectLst/>
              </a:rPr>
              <a:t>Acciones del componente pedagógico.</a:t>
            </a:r>
            <a:r>
              <a:rPr lang="es-CO" b="0" i="0" dirty="0">
                <a:solidFill>
                  <a:srgbClr val="333333"/>
                </a:solidFill>
                <a:effectLst/>
              </a:rPr>
              <a:t> </a:t>
            </a:r>
            <a:endParaRPr lang="es-CO" dirty="0"/>
          </a:p>
        </p:txBody>
      </p:sp>
      <p:sp>
        <p:nvSpPr>
          <p:cNvPr id="11" name="CuadroTexto 10">
            <a:extLst>
              <a:ext uri="{FF2B5EF4-FFF2-40B4-BE49-F238E27FC236}">
                <a16:creationId xmlns:a16="http://schemas.microsoft.com/office/drawing/2014/main" id="{3CD2876A-4FE4-279A-E5BF-73DDC7279555}"/>
              </a:ext>
            </a:extLst>
          </p:cNvPr>
          <p:cNvSpPr txBox="1"/>
          <p:nvPr/>
        </p:nvSpPr>
        <p:spPr>
          <a:xfrm>
            <a:off x="6096000" y="4730664"/>
            <a:ext cx="5985164" cy="1754326"/>
          </a:xfrm>
          <a:prstGeom prst="rect">
            <a:avLst/>
          </a:prstGeom>
          <a:noFill/>
        </p:spPr>
        <p:txBody>
          <a:bodyPr wrap="square">
            <a:spAutoFit/>
          </a:bodyPr>
          <a:lstStyle/>
          <a:p>
            <a:pPr algn="just"/>
            <a:r>
              <a:rPr lang="es-CO" b="0" i="0" dirty="0">
                <a:solidFill>
                  <a:srgbClr val="333333"/>
                </a:solidFill>
                <a:effectLst/>
                <a:latin typeface="+mj-lt"/>
              </a:rPr>
              <a:t>1. Revisar y ajustar el Proyecto Educativo Institucional y reformular el currículo y el Plan de Estudios, para alinearlos con los estándares de Competencias Básicas y Ciudadanas, las orientaciones pedagógicas, los lineamientos curriculares y los Derechos Básicos de Aprendizaje propuestos por el Ministerio de Educación Nacional.</a:t>
            </a:r>
            <a:endParaRPr lang="es-CO" dirty="0">
              <a:latin typeface="+mj-lt"/>
            </a:endParaRPr>
          </a:p>
        </p:txBody>
      </p:sp>
      <p:sp>
        <p:nvSpPr>
          <p:cNvPr id="13" name="CuadroTexto 12">
            <a:extLst>
              <a:ext uri="{FF2B5EF4-FFF2-40B4-BE49-F238E27FC236}">
                <a16:creationId xmlns:a16="http://schemas.microsoft.com/office/drawing/2014/main" id="{4BE546FA-1115-CCEF-488D-AE5684581EB4}"/>
              </a:ext>
            </a:extLst>
          </p:cNvPr>
          <p:cNvSpPr txBox="1"/>
          <p:nvPr/>
        </p:nvSpPr>
        <p:spPr>
          <a:xfrm>
            <a:off x="221673" y="2409444"/>
            <a:ext cx="6096000" cy="369332"/>
          </a:xfrm>
          <a:prstGeom prst="rect">
            <a:avLst/>
          </a:prstGeom>
          <a:noFill/>
        </p:spPr>
        <p:txBody>
          <a:bodyPr wrap="square">
            <a:spAutoFit/>
          </a:bodyPr>
          <a:lstStyle/>
          <a:p>
            <a:pPr algn="l"/>
            <a:r>
              <a:rPr lang="es-CO" b="1" i="0" dirty="0">
                <a:solidFill>
                  <a:srgbClr val="333333"/>
                </a:solidFill>
                <a:effectLst/>
                <a:latin typeface="Work Sans" pitchFamily="2" charset="0"/>
              </a:rPr>
              <a:t>Decreto 1075 de 2015 Sector Educación</a:t>
            </a:r>
          </a:p>
        </p:txBody>
      </p:sp>
      <p:pic>
        <p:nvPicPr>
          <p:cNvPr id="14" name="Marcador de contenido 4">
            <a:extLst>
              <a:ext uri="{FF2B5EF4-FFF2-40B4-BE49-F238E27FC236}">
                <a16:creationId xmlns:a16="http://schemas.microsoft.com/office/drawing/2014/main" id="{C4432D60-2881-400D-84FA-58DC30D5EF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Tree>
    <p:extLst>
      <p:ext uri="{BB962C8B-B14F-4D97-AF65-F5344CB8AC3E}">
        <p14:creationId xmlns:p14="http://schemas.microsoft.com/office/powerpoint/2010/main" val="422187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4F645B-4B35-3A68-1589-B665D41B090E}"/>
              </a:ext>
            </a:extLst>
          </p:cNvPr>
          <p:cNvPicPr>
            <a:picLocks noChangeAspect="1"/>
          </p:cNvPicPr>
          <p:nvPr/>
        </p:nvPicPr>
        <p:blipFill rotWithShape="1">
          <a:blip r:embed="rId2"/>
          <a:srcRect l="30000" t="25645" r="32045" b="5231"/>
          <a:stretch/>
        </p:blipFill>
        <p:spPr>
          <a:xfrm>
            <a:off x="3574473" y="1667621"/>
            <a:ext cx="4627418" cy="4932219"/>
          </a:xfrm>
          <a:prstGeom prst="rect">
            <a:avLst/>
          </a:prstGeom>
        </p:spPr>
      </p:pic>
      <p:pic>
        <p:nvPicPr>
          <p:cNvPr id="6" name="Marcador de contenido 4">
            <a:extLst>
              <a:ext uri="{FF2B5EF4-FFF2-40B4-BE49-F238E27FC236}">
                <a16:creationId xmlns:a16="http://schemas.microsoft.com/office/drawing/2014/main" id="{8F38B7B9-09A7-19DA-07B7-080F80E5CD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257"/>
          <a:stretch/>
        </p:blipFill>
        <p:spPr>
          <a:xfrm>
            <a:off x="2342453" y="0"/>
            <a:ext cx="9752565" cy="2374202"/>
          </a:xfrm>
          <a:prstGeom prst="rect">
            <a:avLst/>
          </a:prstGeom>
        </p:spPr>
      </p:pic>
      <p:pic>
        <p:nvPicPr>
          <p:cNvPr id="8" name="Imagen 7">
            <a:extLst>
              <a:ext uri="{FF2B5EF4-FFF2-40B4-BE49-F238E27FC236}">
                <a16:creationId xmlns:a16="http://schemas.microsoft.com/office/drawing/2014/main" id="{5372EF9D-FED5-8E91-1D34-9EE1726EE55C}"/>
              </a:ext>
            </a:extLst>
          </p:cNvPr>
          <p:cNvPicPr>
            <a:picLocks noChangeAspect="1"/>
          </p:cNvPicPr>
          <p:nvPr/>
        </p:nvPicPr>
        <p:blipFill rotWithShape="1">
          <a:blip r:embed="rId4"/>
          <a:srcRect l="30114" t="54547" r="32727" b="39921"/>
          <a:stretch/>
        </p:blipFill>
        <p:spPr>
          <a:xfrm>
            <a:off x="3574473" y="1307403"/>
            <a:ext cx="4530436" cy="379148"/>
          </a:xfrm>
          <a:prstGeom prst="rect">
            <a:avLst/>
          </a:prstGeom>
        </p:spPr>
      </p:pic>
      <p:pic>
        <p:nvPicPr>
          <p:cNvPr id="10" name="Imagen 9">
            <a:extLst>
              <a:ext uri="{FF2B5EF4-FFF2-40B4-BE49-F238E27FC236}">
                <a16:creationId xmlns:a16="http://schemas.microsoft.com/office/drawing/2014/main" id="{7B64D45F-E2C4-BF2D-E3D7-E83EA10996DC}"/>
              </a:ext>
            </a:extLst>
          </p:cNvPr>
          <p:cNvPicPr>
            <a:picLocks noChangeAspect="1"/>
          </p:cNvPicPr>
          <p:nvPr/>
        </p:nvPicPr>
        <p:blipFill rotWithShape="1">
          <a:blip r:embed="rId5"/>
          <a:srcRect l="31136" t="21603" r="31704" b="8060"/>
          <a:stretch/>
        </p:blipFill>
        <p:spPr>
          <a:xfrm rot="20378721">
            <a:off x="462510" y="713854"/>
            <a:ext cx="3005986" cy="3199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948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E00296-A1BA-5AE5-3D8A-ABC439FCCD70}"/>
              </a:ext>
            </a:extLst>
          </p:cNvPr>
          <p:cNvPicPr>
            <a:picLocks noChangeAspect="1"/>
          </p:cNvPicPr>
          <p:nvPr/>
        </p:nvPicPr>
        <p:blipFill rotWithShape="1">
          <a:blip r:embed="rId2"/>
          <a:srcRect l="35357" t="21653" r="36786" b="9980"/>
          <a:stretch/>
        </p:blipFill>
        <p:spPr>
          <a:xfrm>
            <a:off x="430682" y="342876"/>
            <a:ext cx="2840069" cy="3918748"/>
          </a:xfrm>
          <a:prstGeom prst="rect">
            <a:avLst/>
          </a:prstGeom>
          <a:ln>
            <a:noFill/>
          </a:ln>
          <a:effectLst>
            <a:outerShdw blurRad="292100" dist="139700" dir="2700000" algn="tl" rotWithShape="0">
              <a:srgbClr val="333333">
                <a:alpha val="65000"/>
              </a:srgbClr>
            </a:outerShdw>
          </a:effectLst>
        </p:spPr>
      </p:pic>
      <p:pic>
        <p:nvPicPr>
          <p:cNvPr id="9" name="Marcador de contenido 4">
            <a:extLst>
              <a:ext uri="{FF2B5EF4-FFF2-40B4-BE49-F238E27FC236}">
                <a16:creationId xmlns:a16="http://schemas.microsoft.com/office/drawing/2014/main" id="{D1FEAB37-E017-E411-E5D0-B24FAC3E0F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11" name="CuadroTexto 10">
            <a:extLst>
              <a:ext uri="{FF2B5EF4-FFF2-40B4-BE49-F238E27FC236}">
                <a16:creationId xmlns:a16="http://schemas.microsoft.com/office/drawing/2014/main" id="{16CE60E0-5FFF-35D6-669C-D4621FE32C97}"/>
              </a:ext>
            </a:extLst>
          </p:cNvPr>
          <p:cNvSpPr txBox="1"/>
          <p:nvPr/>
        </p:nvSpPr>
        <p:spPr>
          <a:xfrm>
            <a:off x="950809" y="4604500"/>
            <a:ext cx="3567639" cy="2031325"/>
          </a:xfrm>
          <a:prstGeom prst="rect">
            <a:avLst/>
          </a:prstGeom>
          <a:noFill/>
          <a:ln w="38100">
            <a:solidFill>
              <a:schemeClr val="accent6">
                <a:lumMod val="75000"/>
              </a:schemeClr>
            </a:solidFill>
            <a:prstDash val="sysDot"/>
          </a:ln>
          <a:effectLst>
            <a:outerShdw blurRad="50800" dist="38100" dir="16200000" rotWithShape="0">
              <a:prstClr val="black">
                <a:alpha val="40000"/>
              </a:prstClr>
            </a:outerShdw>
          </a:effectLst>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3399"/>
              </a:buClr>
              <a:buSzPts val="1800"/>
              <a:buFont typeface="Verdana"/>
              <a:buChar char="•"/>
              <a:tabLst/>
              <a:defRPr/>
            </a:pPr>
            <a:r>
              <a:rPr lang="es-CO" dirty="0"/>
              <a:t>Definen lo que se espera sepan hacer los estudiantes en distintos grados </a:t>
            </a:r>
            <a:r>
              <a:rPr lang="es-CO" b="1" dirty="0">
                <a:solidFill>
                  <a:schemeClr val="accent2"/>
                </a:solidFill>
              </a:rPr>
              <a:t>con respecto a Convivencia y paz; Participación y responsabilidad democrática; y Pluralidad, identidad y valoración de las diferencias</a:t>
            </a:r>
            <a:endParaRPr kumimoji="0" lang="es-CO" sz="1400" b="1" i="0" u="none" strike="noStrike" kern="0" cap="none" spc="0" normalizeH="0" baseline="0" noProof="0" dirty="0">
              <a:ln>
                <a:noFill/>
              </a:ln>
              <a:solidFill>
                <a:schemeClr val="accent2"/>
              </a:solidFill>
              <a:effectLst/>
              <a:uLnTx/>
              <a:uFillTx/>
              <a:latin typeface="Arial"/>
              <a:ea typeface="Arial"/>
              <a:cs typeface="Arial"/>
              <a:sym typeface="Arial"/>
            </a:endParaRPr>
          </a:p>
        </p:txBody>
      </p:sp>
      <p:sp>
        <p:nvSpPr>
          <p:cNvPr id="12" name="Google Shape;564;g245cda39ff9_24_3392">
            <a:extLst>
              <a:ext uri="{FF2B5EF4-FFF2-40B4-BE49-F238E27FC236}">
                <a16:creationId xmlns:a16="http://schemas.microsoft.com/office/drawing/2014/main" id="{78F1CAF8-9789-DFD6-F8D8-E07BCAF4144C}"/>
              </a:ext>
            </a:extLst>
          </p:cNvPr>
          <p:cNvSpPr/>
          <p:nvPr/>
        </p:nvSpPr>
        <p:spPr>
          <a:xfrm>
            <a:off x="3500048" y="2717078"/>
            <a:ext cx="1331700" cy="904052"/>
          </a:xfrm>
          <a:prstGeom prst="rightArrow">
            <a:avLst>
              <a:gd name="adj1" fmla="val 50000"/>
              <a:gd name="adj2" fmla="val 37850"/>
            </a:avLst>
          </a:prstGeom>
          <a:gradFill>
            <a:gsLst>
              <a:gs pos="0">
                <a:srgbClr val="F08B54"/>
              </a:gs>
              <a:gs pos="50000">
                <a:srgbClr val="F67A26"/>
              </a:gs>
              <a:gs pos="100000">
                <a:srgbClr val="E36A18"/>
              </a:gs>
            </a:gsLst>
            <a:lin ang="5400012" scaled="0"/>
          </a:gradFill>
          <a:ln>
            <a:noFill/>
          </a:ln>
          <a:effectLst>
            <a:outerShdw blurRad="57150" dist="19050" dir="5400000" algn="ctr" rotWithShape="0">
              <a:srgbClr val="000000">
                <a:alpha val="62350"/>
              </a:srgbClr>
            </a:outerShdw>
          </a:effectLst>
        </p:spPr>
        <p:txBody>
          <a:bodyPr spcFirstLastPara="1" wrap="square" lIns="36000" tIns="45700" rIns="36000" bIns="45700" anchor="ctr" anchorCtr="0">
            <a:noAutofit/>
          </a:bodyPr>
          <a:lstStyle/>
          <a:p>
            <a:pPr algn="ctr">
              <a:buClr>
                <a:srgbClr val="000000"/>
              </a:buClr>
              <a:buSzPts val="1800"/>
              <a:buFont typeface="Arial"/>
              <a:buNone/>
            </a:pPr>
            <a:r>
              <a:rPr lang="es-ES" kern="0" dirty="0">
                <a:solidFill>
                  <a:srgbClr val="FFFFFF"/>
                </a:solidFill>
                <a:ea typeface="Calibri"/>
                <a:cs typeface="Calibri"/>
                <a:sym typeface="Calibri"/>
              </a:rPr>
              <a:t>Guía para…</a:t>
            </a:r>
            <a:endParaRPr sz="1400" kern="0" dirty="0">
              <a:solidFill>
                <a:srgbClr val="000000"/>
              </a:solidFill>
              <a:latin typeface="Arial"/>
              <a:ea typeface="Arial"/>
              <a:cs typeface="Arial"/>
              <a:sym typeface="Arial"/>
            </a:endParaRPr>
          </a:p>
        </p:txBody>
      </p:sp>
      <p:sp>
        <p:nvSpPr>
          <p:cNvPr id="14" name="CuadroTexto 13">
            <a:extLst>
              <a:ext uri="{FF2B5EF4-FFF2-40B4-BE49-F238E27FC236}">
                <a16:creationId xmlns:a16="http://schemas.microsoft.com/office/drawing/2014/main" id="{9E471FAB-E1D3-E9C6-34A6-736890507F62}"/>
              </a:ext>
            </a:extLst>
          </p:cNvPr>
          <p:cNvSpPr txBox="1"/>
          <p:nvPr/>
        </p:nvSpPr>
        <p:spPr>
          <a:xfrm>
            <a:off x="4681682" y="2656480"/>
            <a:ext cx="2126773" cy="154503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
                <a:srgbClr val="003399"/>
              </a:buClr>
              <a:buSzPts val="2000"/>
              <a:buFont typeface="Verdana"/>
              <a:buNone/>
              <a:tabLst/>
              <a:defRPr/>
            </a:pPr>
            <a:r>
              <a:rPr kumimoji="0" lang="es-CO" sz="1400" b="1" i="1" u="none" strike="noStrike" kern="0" cap="none" spc="0" normalizeH="0" baseline="0" noProof="0" dirty="0">
                <a:ln>
                  <a:noFill/>
                </a:ln>
                <a:solidFill>
                  <a:srgbClr val="003399"/>
                </a:solidFill>
                <a:effectLst/>
                <a:uLnTx/>
                <a:uFillTx/>
                <a:latin typeface="Verdana"/>
                <a:ea typeface="Verdana"/>
                <a:cs typeface="Verdana"/>
                <a:sym typeface="Verdana"/>
              </a:rPr>
              <a:t>El diseño del currículo, el plan de estudios, los proyectos escolares, los cuales se materializan en el trabajo de aula</a:t>
            </a:r>
            <a:r>
              <a:rPr kumimoji="0" lang="es-CO" sz="2000" b="1" i="1" u="none" strike="noStrike" kern="0" cap="none" spc="0" normalizeH="0" baseline="0" noProof="0" dirty="0">
                <a:ln>
                  <a:noFill/>
                </a:ln>
                <a:solidFill>
                  <a:srgbClr val="003399"/>
                </a:solidFill>
                <a:effectLst/>
                <a:uLnTx/>
                <a:uFillTx/>
                <a:latin typeface="Verdana"/>
                <a:ea typeface="Verdana"/>
                <a:cs typeface="Verdana"/>
                <a:sym typeface="Verdana"/>
              </a:rPr>
              <a:t>.</a:t>
            </a:r>
            <a:endParaRPr kumimoji="0" lang="es-CO"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21" name="CuadroTexto 20">
            <a:extLst>
              <a:ext uri="{FF2B5EF4-FFF2-40B4-BE49-F238E27FC236}">
                <a16:creationId xmlns:a16="http://schemas.microsoft.com/office/drawing/2014/main" id="{B431F026-F98A-BFE3-1273-C6B7D94A4D53}"/>
              </a:ext>
            </a:extLst>
          </p:cNvPr>
          <p:cNvSpPr txBox="1"/>
          <p:nvPr/>
        </p:nvSpPr>
        <p:spPr>
          <a:xfrm>
            <a:off x="6284609" y="5158497"/>
            <a:ext cx="5076118" cy="1477328"/>
          </a:xfrm>
          <a:prstGeom prst="rect">
            <a:avLst/>
          </a:prstGeom>
          <a:noFill/>
          <a:ln w="76200">
            <a:solidFill>
              <a:schemeClr val="accent2">
                <a:lumMod val="75000"/>
              </a:schemeClr>
            </a:solidFill>
            <a:prstDash val="lgDash"/>
          </a:ln>
        </p:spPr>
        <p:txBody>
          <a:bodyPr wrap="square">
            <a:spAutoFit/>
          </a:bodyPr>
          <a:lstStyle/>
          <a:p>
            <a:r>
              <a:rPr lang="es-CO" dirty="0"/>
              <a:t>En los estándares básicos de competencias ciudadanas se definen cuatro tipos: competencias emocionales, competencias cognitivas, competencias comunicativas y competencias integradoras</a:t>
            </a:r>
          </a:p>
        </p:txBody>
      </p:sp>
      <p:sp>
        <p:nvSpPr>
          <p:cNvPr id="22" name="Flecha: arriba y abajo 21">
            <a:extLst>
              <a:ext uri="{FF2B5EF4-FFF2-40B4-BE49-F238E27FC236}">
                <a16:creationId xmlns:a16="http://schemas.microsoft.com/office/drawing/2014/main" id="{EB123D9A-4E0E-9505-A759-80676C37A71E}"/>
              </a:ext>
            </a:extLst>
          </p:cNvPr>
          <p:cNvSpPr/>
          <p:nvPr/>
        </p:nvSpPr>
        <p:spPr>
          <a:xfrm rot="5400000">
            <a:off x="5214492" y="5010151"/>
            <a:ext cx="498764" cy="1264251"/>
          </a:xfrm>
          <a:prstGeom prst="upDownArrow">
            <a:avLst/>
          </a:prstGeom>
          <a:ln>
            <a:noFill/>
            <a:prstDash val="lgDashDot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CuadroTexto 22">
            <a:extLst>
              <a:ext uri="{FF2B5EF4-FFF2-40B4-BE49-F238E27FC236}">
                <a16:creationId xmlns:a16="http://schemas.microsoft.com/office/drawing/2014/main" id="{06F0F23A-B550-BF25-C055-E43EB47827E3}"/>
              </a:ext>
            </a:extLst>
          </p:cNvPr>
          <p:cNvSpPr txBox="1"/>
          <p:nvPr/>
        </p:nvSpPr>
        <p:spPr>
          <a:xfrm>
            <a:off x="7510319" y="2413337"/>
            <a:ext cx="4550448" cy="2031325"/>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r>
              <a:rPr lang="es-CO" dirty="0"/>
              <a:t>Las competencias ciudadanas se pueden definir como aquellas capacidades cognitivas, emocionales y comunicativas que, integradas entre sí y relacionadas con conocimientos y actitudes, facilitan que el ciudadano actúe de manera constructiva en la sociedad (</a:t>
            </a:r>
            <a:r>
              <a:rPr lang="es-CO" dirty="0" err="1"/>
              <a:t>Chaux</a:t>
            </a:r>
            <a:r>
              <a:rPr lang="es-CO" dirty="0"/>
              <a:t>, 2012; </a:t>
            </a:r>
            <a:r>
              <a:rPr lang="es-CO" dirty="0" err="1"/>
              <a:t>Chaux</a:t>
            </a:r>
            <a:r>
              <a:rPr lang="es-CO" dirty="0"/>
              <a:t>, Lleras y Velásquez, 2004;</a:t>
            </a:r>
          </a:p>
        </p:txBody>
      </p:sp>
      <p:sp>
        <p:nvSpPr>
          <p:cNvPr id="27" name="Flecha: a la derecha 26">
            <a:extLst>
              <a:ext uri="{FF2B5EF4-FFF2-40B4-BE49-F238E27FC236}">
                <a16:creationId xmlns:a16="http://schemas.microsoft.com/office/drawing/2014/main" id="{7A6364B0-A7F6-EC9F-E0B4-E57E27CDB1C8}"/>
              </a:ext>
            </a:extLst>
          </p:cNvPr>
          <p:cNvSpPr/>
          <p:nvPr/>
        </p:nvSpPr>
        <p:spPr>
          <a:xfrm rot="19219978">
            <a:off x="9130145" y="4605078"/>
            <a:ext cx="609600" cy="393003"/>
          </a:xfrm>
          <a:prstGeom prst="rightArrow">
            <a:avLst/>
          </a:prstGeom>
          <a:solidFill>
            <a:schemeClr val="accent2">
              <a:lumMod val="60000"/>
              <a:lumOff val="40000"/>
            </a:schemeClr>
          </a:solidFill>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CuadroTexto 27">
            <a:extLst>
              <a:ext uri="{FF2B5EF4-FFF2-40B4-BE49-F238E27FC236}">
                <a16:creationId xmlns:a16="http://schemas.microsoft.com/office/drawing/2014/main" id="{31C3D1D7-D8F7-E310-9C2D-14BDECEEB928}"/>
              </a:ext>
            </a:extLst>
          </p:cNvPr>
          <p:cNvSpPr txBox="1"/>
          <p:nvPr/>
        </p:nvSpPr>
        <p:spPr>
          <a:xfrm>
            <a:off x="3900723" y="1621660"/>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86653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a:extLst>
              <a:ext uri="{FF2B5EF4-FFF2-40B4-BE49-F238E27FC236}">
                <a16:creationId xmlns:a16="http://schemas.microsoft.com/office/drawing/2014/main" id="{79B69011-F89C-60E4-89BE-C1C8ED8B9B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4" name="Imagen 3">
            <a:extLst>
              <a:ext uri="{FF2B5EF4-FFF2-40B4-BE49-F238E27FC236}">
                <a16:creationId xmlns:a16="http://schemas.microsoft.com/office/drawing/2014/main" id="{1E261D44-8849-A7A8-1CAE-69C17CE8C74B}"/>
              </a:ext>
            </a:extLst>
          </p:cNvPr>
          <p:cNvPicPr>
            <a:picLocks noChangeAspect="1"/>
          </p:cNvPicPr>
          <p:nvPr/>
        </p:nvPicPr>
        <p:blipFill rotWithShape="1">
          <a:blip r:embed="rId3"/>
          <a:srcRect l="35357" t="21653" r="36786" b="9980"/>
          <a:stretch/>
        </p:blipFill>
        <p:spPr>
          <a:xfrm>
            <a:off x="249607" y="0"/>
            <a:ext cx="2840069" cy="3918748"/>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A749257C-EA43-30C8-273B-47B8459BAE0B}"/>
              </a:ext>
            </a:extLst>
          </p:cNvPr>
          <p:cNvPicPr>
            <a:picLocks noChangeAspect="1"/>
          </p:cNvPicPr>
          <p:nvPr/>
        </p:nvPicPr>
        <p:blipFill rotWithShape="1">
          <a:blip r:embed="rId4"/>
          <a:srcRect l="24661" t="20996" r="52045" b="29081"/>
          <a:stretch/>
        </p:blipFill>
        <p:spPr>
          <a:xfrm>
            <a:off x="3713130" y="3214256"/>
            <a:ext cx="2840070" cy="3506550"/>
          </a:xfrm>
          <a:prstGeom prst="rect">
            <a:avLst/>
          </a:prstGeom>
          <a:ln>
            <a:solidFill>
              <a:schemeClr val="bg2">
                <a:lumMod val="10000"/>
              </a:schemeClr>
            </a:solidFill>
          </a:ln>
        </p:spPr>
      </p:pic>
      <p:pic>
        <p:nvPicPr>
          <p:cNvPr id="10" name="Imagen 9">
            <a:extLst>
              <a:ext uri="{FF2B5EF4-FFF2-40B4-BE49-F238E27FC236}">
                <a16:creationId xmlns:a16="http://schemas.microsoft.com/office/drawing/2014/main" id="{1C259FB7-0F32-A8AC-72B9-5701D6212555}"/>
              </a:ext>
            </a:extLst>
          </p:cNvPr>
          <p:cNvPicPr>
            <a:picLocks noChangeAspect="1"/>
          </p:cNvPicPr>
          <p:nvPr/>
        </p:nvPicPr>
        <p:blipFill rotWithShape="1">
          <a:blip r:embed="rId5"/>
          <a:srcRect l="61441" t="22920" r="19210" b="10868"/>
          <a:stretch/>
        </p:blipFill>
        <p:spPr>
          <a:xfrm>
            <a:off x="7004281" y="2209799"/>
            <a:ext cx="2369127" cy="4558146"/>
          </a:xfrm>
          <a:prstGeom prst="rect">
            <a:avLst/>
          </a:prstGeom>
        </p:spPr>
      </p:pic>
      <p:sp>
        <p:nvSpPr>
          <p:cNvPr id="11" name="Google Shape;564;g245cda39ff9_24_3392">
            <a:extLst>
              <a:ext uri="{FF2B5EF4-FFF2-40B4-BE49-F238E27FC236}">
                <a16:creationId xmlns:a16="http://schemas.microsoft.com/office/drawing/2014/main" id="{53A7D663-4407-6EEF-B68C-42FE7307AE06}"/>
              </a:ext>
            </a:extLst>
          </p:cNvPr>
          <p:cNvSpPr/>
          <p:nvPr/>
        </p:nvSpPr>
        <p:spPr>
          <a:xfrm rot="1916909">
            <a:off x="2494641" y="4176742"/>
            <a:ext cx="1331700" cy="904052"/>
          </a:xfrm>
          <a:prstGeom prst="rightArrow">
            <a:avLst>
              <a:gd name="adj1" fmla="val 50000"/>
              <a:gd name="adj2" fmla="val 37850"/>
            </a:avLst>
          </a:prstGeom>
          <a:gradFill>
            <a:gsLst>
              <a:gs pos="0">
                <a:srgbClr val="F08B54"/>
              </a:gs>
              <a:gs pos="50000">
                <a:srgbClr val="F67A26"/>
              </a:gs>
              <a:gs pos="100000">
                <a:srgbClr val="E36A18"/>
              </a:gs>
            </a:gsLst>
            <a:lin ang="5400012" scaled="0"/>
          </a:gradFill>
          <a:ln>
            <a:noFill/>
          </a:ln>
          <a:effectLst>
            <a:outerShdw blurRad="57150" dist="19050" dir="5400000" algn="ctr" rotWithShape="0">
              <a:srgbClr val="000000">
                <a:alpha val="62350"/>
              </a:srgbClr>
            </a:outerShdw>
          </a:effectLst>
        </p:spPr>
        <p:txBody>
          <a:bodyPr spcFirstLastPara="1" wrap="square" lIns="36000" tIns="45700" rIns="36000" bIns="45700" anchor="ctr" anchorCtr="0">
            <a:noAutofit/>
          </a:bodyPr>
          <a:lstStyle/>
          <a:p>
            <a:pPr algn="ctr">
              <a:buClr>
                <a:srgbClr val="000000"/>
              </a:buClr>
              <a:buSzPts val="1800"/>
              <a:buFont typeface="Arial"/>
              <a:buNone/>
            </a:pPr>
            <a:r>
              <a:rPr lang="es-ES" kern="0" dirty="0">
                <a:solidFill>
                  <a:srgbClr val="FFFFFF"/>
                </a:solidFill>
                <a:ea typeface="Calibri"/>
                <a:cs typeface="Calibri"/>
                <a:sym typeface="Calibri"/>
              </a:rPr>
              <a:t>Estándares</a:t>
            </a:r>
            <a:endParaRPr sz="1400" kern="0" dirty="0">
              <a:solidFill>
                <a:srgbClr val="000000"/>
              </a:solidFill>
              <a:latin typeface="Arial"/>
              <a:ea typeface="Arial"/>
              <a:cs typeface="Arial"/>
              <a:sym typeface="Arial"/>
            </a:endParaRPr>
          </a:p>
        </p:txBody>
      </p:sp>
      <p:sp>
        <p:nvSpPr>
          <p:cNvPr id="12" name="Google Shape;564;g245cda39ff9_24_3392">
            <a:extLst>
              <a:ext uri="{FF2B5EF4-FFF2-40B4-BE49-F238E27FC236}">
                <a16:creationId xmlns:a16="http://schemas.microsoft.com/office/drawing/2014/main" id="{0505E1F7-190F-3FF2-6CB5-803E6FF0C297}"/>
              </a:ext>
            </a:extLst>
          </p:cNvPr>
          <p:cNvSpPr/>
          <p:nvPr/>
        </p:nvSpPr>
        <p:spPr>
          <a:xfrm>
            <a:off x="3598693" y="2112156"/>
            <a:ext cx="3259308" cy="631044"/>
          </a:xfrm>
          <a:prstGeom prst="rightArrow">
            <a:avLst>
              <a:gd name="adj1" fmla="val 50000"/>
              <a:gd name="adj2" fmla="val 37850"/>
            </a:avLst>
          </a:prstGeom>
          <a:gradFill>
            <a:gsLst>
              <a:gs pos="0">
                <a:srgbClr val="F08B54"/>
              </a:gs>
              <a:gs pos="50000">
                <a:srgbClr val="F67A26"/>
              </a:gs>
              <a:gs pos="100000">
                <a:srgbClr val="E36A18"/>
              </a:gs>
            </a:gsLst>
            <a:lin ang="5400012" scaled="0"/>
          </a:gradFill>
          <a:ln>
            <a:noFill/>
          </a:ln>
          <a:effectLst>
            <a:outerShdw blurRad="57150" dist="19050" dir="5400000" algn="ctr" rotWithShape="0">
              <a:srgbClr val="000000">
                <a:alpha val="62350"/>
              </a:srgbClr>
            </a:outerShdw>
          </a:effectLst>
        </p:spPr>
        <p:txBody>
          <a:bodyPr spcFirstLastPara="1" wrap="square" lIns="36000" tIns="45700" rIns="36000" bIns="45700" anchor="ctr" anchorCtr="0">
            <a:noAutofit/>
          </a:bodyPr>
          <a:lstStyle/>
          <a:p>
            <a:pPr algn="ctr">
              <a:buClr>
                <a:srgbClr val="000000"/>
              </a:buClr>
              <a:buSzPts val="1800"/>
              <a:buFont typeface="Arial"/>
              <a:buNone/>
            </a:pPr>
            <a:r>
              <a:rPr lang="es-ES" kern="0" dirty="0">
                <a:solidFill>
                  <a:srgbClr val="FFFFFF"/>
                </a:solidFill>
                <a:ea typeface="Arial"/>
                <a:cs typeface="Calibri"/>
                <a:sym typeface="Calibri"/>
              </a:rPr>
              <a:t>Competencias </a:t>
            </a:r>
            <a:endParaRPr sz="14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898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5C04B8-32A3-D597-8C9D-EBDD5079BD09}"/>
              </a:ext>
            </a:extLst>
          </p:cNvPr>
          <p:cNvPicPr>
            <a:picLocks noChangeAspect="1"/>
          </p:cNvPicPr>
          <p:nvPr/>
        </p:nvPicPr>
        <p:blipFill rotWithShape="1">
          <a:blip r:embed="rId2"/>
          <a:srcRect l="21023" t="26250" r="20909" b="8666"/>
          <a:stretch/>
        </p:blipFill>
        <p:spPr>
          <a:xfrm>
            <a:off x="236045" y="1712890"/>
            <a:ext cx="4640756" cy="4904509"/>
          </a:xfrm>
          <a:prstGeom prst="rect">
            <a:avLst/>
          </a:prstGeom>
        </p:spPr>
      </p:pic>
      <p:pic>
        <p:nvPicPr>
          <p:cNvPr id="4" name="Marcador de contenido 4">
            <a:extLst>
              <a:ext uri="{FF2B5EF4-FFF2-40B4-BE49-F238E27FC236}">
                <a16:creationId xmlns:a16="http://schemas.microsoft.com/office/drawing/2014/main" id="{8045D47B-67DB-AF93-1B17-9A289D8277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6" name="Imagen 5">
            <a:extLst>
              <a:ext uri="{FF2B5EF4-FFF2-40B4-BE49-F238E27FC236}">
                <a16:creationId xmlns:a16="http://schemas.microsoft.com/office/drawing/2014/main" id="{816D67F9-BD5A-75CC-9782-AC792F932E4F}"/>
              </a:ext>
            </a:extLst>
          </p:cNvPr>
          <p:cNvPicPr>
            <a:picLocks noChangeAspect="1"/>
          </p:cNvPicPr>
          <p:nvPr/>
        </p:nvPicPr>
        <p:blipFill rotWithShape="1">
          <a:blip r:embed="rId4"/>
          <a:srcRect l="19432" t="23220" r="21932" b="5231"/>
          <a:stretch/>
        </p:blipFill>
        <p:spPr>
          <a:xfrm>
            <a:off x="4959927" y="1712890"/>
            <a:ext cx="7148946" cy="4904509"/>
          </a:xfrm>
          <a:prstGeom prst="rect">
            <a:avLst/>
          </a:prstGeom>
        </p:spPr>
      </p:pic>
    </p:spTree>
    <p:extLst>
      <p:ext uri="{BB962C8B-B14F-4D97-AF65-F5344CB8AC3E}">
        <p14:creationId xmlns:p14="http://schemas.microsoft.com/office/powerpoint/2010/main" val="244722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D1FEAB37-E017-E411-E5D0-B24FAC3E0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8" name="Imagen 7">
            <a:extLst>
              <a:ext uri="{FF2B5EF4-FFF2-40B4-BE49-F238E27FC236}">
                <a16:creationId xmlns:a16="http://schemas.microsoft.com/office/drawing/2014/main" id="{B3A04A9C-DFCF-E707-4087-590A24AB7040}"/>
              </a:ext>
            </a:extLst>
          </p:cNvPr>
          <p:cNvPicPr>
            <a:picLocks noChangeAspect="1"/>
          </p:cNvPicPr>
          <p:nvPr/>
        </p:nvPicPr>
        <p:blipFill rotWithShape="1">
          <a:blip r:embed="rId3"/>
          <a:srcRect l="30000" t="21415" r="31027" b="3807"/>
          <a:stretch/>
        </p:blipFill>
        <p:spPr>
          <a:xfrm>
            <a:off x="181816" y="532385"/>
            <a:ext cx="3054650" cy="3951414"/>
          </a:xfrm>
          <a:prstGeom prst="rect">
            <a:avLst/>
          </a:prstGeom>
          <a:ln>
            <a:noFill/>
          </a:ln>
          <a:effectLst>
            <a:outerShdw blurRad="292100" dist="139700" dir="2700000" algn="tl" rotWithShape="0">
              <a:srgbClr val="333333">
                <a:alpha val="65000"/>
              </a:srgbClr>
            </a:outerShdw>
          </a:effectLst>
        </p:spPr>
      </p:pic>
      <p:sp>
        <p:nvSpPr>
          <p:cNvPr id="16" name="CuadroTexto 15">
            <a:extLst>
              <a:ext uri="{FF2B5EF4-FFF2-40B4-BE49-F238E27FC236}">
                <a16:creationId xmlns:a16="http://schemas.microsoft.com/office/drawing/2014/main" id="{541BF234-E1EB-B9C9-01B7-138F59D2CC37}"/>
              </a:ext>
            </a:extLst>
          </p:cNvPr>
          <p:cNvSpPr txBox="1"/>
          <p:nvPr/>
        </p:nvSpPr>
        <p:spPr>
          <a:xfrm>
            <a:off x="346201" y="5346130"/>
            <a:ext cx="2725880"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a:ea typeface="+mn-ea"/>
                <a:cs typeface="+mn-cs"/>
              </a:rPr>
              <a:t>La Cátedra para la Paz </a:t>
            </a:r>
            <a:r>
              <a:rPr kumimoji="0" lang="es-CO" sz="1800" b="1" i="0" u="none" strike="noStrike" kern="1200" cap="none" spc="0" normalizeH="0" baseline="0" noProof="0" dirty="0">
                <a:ln>
                  <a:noFill/>
                </a:ln>
                <a:solidFill>
                  <a:prstClr val="black"/>
                </a:solidFill>
                <a:effectLst/>
                <a:uLnTx/>
                <a:uFillTx/>
                <a:latin typeface="Calibri"/>
                <a:ea typeface="+mn-ea"/>
                <a:cs typeface="+mn-cs"/>
              </a:rPr>
              <a:t>cuenta con orientaciones, desempeños y secuencias didácticas </a:t>
            </a:r>
            <a:r>
              <a:rPr kumimoji="0" lang="es-CO" sz="1800" b="0" i="0" u="none" strike="noStrike" kern="1200" cap="none" spc="0" normalizeH="0" baseline="0" noProof="0" dirty="0">
                <a:ln>
                  <a:noFill/>
                </a:ln>
                <a:solidFill>
                  <a:prstClr val="black"/>
                </a:solidFill>
                <a:effectLst/>
                <a:uLnTx/>
                <a:uFillTx/>
                <a:latin typeface="Calibri"/>
                <a:ea typeface="+mn-ea"/>
                <a:cs typeface="+mn-cs"/>
              </a:rPr>
              <a:t>fundamentales para su implementación </a:t>
            </a:r>
          </a:p>
        </p:txBody>
      </p:sp>
      <p:sp>
        <p:nvSpPr>
          <p:cNvPr id="17" name="Flecha: a la derecha 16">
            <a:extLst>
              <a:ext uri="{FF2B5EF4-FFF2-40B4-BE49-F238E27FC236}">
                <a16:creationId xmlns:a16="http://schemas.microsoft.com/office/drawing/2014/main" id="{3A1CE2E0-9C87-E2D0-446B-A4700473659E}"/>
              </a:ext>
            </a:extLst>
          </p:cNvPr>
          <p:cNvSpPr/>
          <p:nvPr/>
        </p:nvSpPr>
        <p:spPr>
          <a:xfrm rot="16200000">
            <a:off x="1273956" y="4617040"/>
            <a:ext cx="569744" cy="595849"/>
          </a:xfrm>
          <a:prstGeom prst="rightArrow">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Imagen 1">
            <a:extLst>
              <a:ext uri="{FF2B5EF4-FFF2-40B4-BE49-F238E27FC236}">
                <a16:creationId xmlns:a16="http://schemas.microsoft.com/office/drawing/2014/main" id="{406EACCA-5E77-35CA-0A9C-C1F9951105CF}"/>
              </a:ext>
            </a:extLst>
          </p:cNvPr>
          <p:cNvPicPr>
            <a:picLocks noChangeAspect="1"/>
          </p:cNvPicPr>
          <p:nvPr/>
        </p:nvPicPr>
        <p:blipFill rotWithShape="1">
          <a:blip r:embed="rId4"/>
          <a:srcRect l="21136" t="33123" r="21477" b="14326"/>
          <a:stretch/>
        </p:blipFill>
        <p:spPr>
          <a:xfrm>
            <a:off x="3484934" y="3680227"/>
            <a:ext cx="5963866" cy="3039219"/>
          </a:xfrm>
          <a:prstGeom prst="rect">
            <a:avLst/>
          </a:prstGeom>
        </p:spPr>
      </p:pic>
      <p:sp>
        <p:nvSpPr>
          <p:cNvPr id="3" name="CuadroTexto 2">
            <a:extLst>
              <a:ext uri="{FF2B5EF4-FFF2-40B4-BE49-F238E27FC236}">
                <a16:creationId xmlns:a16="http://schemas.microsoft.com/office/drawing/2014/main" id="{CF578C16-1055-C861-6AC1-21DEC692E477}"/>
              </a:ext>
            </a:extLst>
          </p:cNvPr>
          <p:cNvSpPr txBox="1"/>
          <p:nvPr/>
        </p:nvSpPr>
        <p:spPr>
          <a:xfrm>
            <a:off x="4094687" y="1738282"/>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5" name="CuadroTexto 4">
            <a:extLst>
              <a:ext uri="{FF2B5EF4-FFF2-40B4-BE49-F238E27FC236}">
                <a16:creationId xmlns:a16="http://schemas.microsoft.com/office/drawing/2014/main" id="{95FED789-4E4C-C324-5E4A-A91A0BE9D3FF}"/>
              </a:ext>
            </a:extLst>
          </p:cNvPr>
          <p:cNvSpPr txBox="1"/>
          <p:nvPr/>
        </p:nvSpPr>
        <p:spPr>
          <a:xfrm>
            <a:off x="3484933" y="2446168"/>
            <a:ext cx="5742193" cy="1200329"/>
          </a:xfrm>
          <a:prstGeom prst="rect">
            <a:avLst/>
          </a:prstGeom>
          <a:noFill/>
        </p:spPr>
        <p:txBody>
          <a:bodyPr wrap="square">
            <a:spAutoFit/>
          </a:bodyPr>
          <a:lstStyle/>
          <a:p>
            <a:pPr algn="just"/>
            <a:r>
              <a:rPr lang="es-CO" dirty="0"/>
              <a:t>En este documento, por razones de simplicidad y claridad, se propone agrupar estos 12 temas en 6 categorías que se presentan en la siguiente tabla y se describen a continuación:</a:t>
            </a:r>
          </a:p>
        </p:txBody>
      </p:sp>
      <p:sp>
        <p:nvSpPr>
          <p:cNvPr id="10" name="CuadroTexto 9">
            <a:extLst>
              <a:ext uri="{FF2B5EF4-FFF2-40B4-BE49-F238E27FC236}">
                <a16:creationId xmlns:a16="http://schemas.microsoft.com/office/drawing/2014/main" id="{2F19E936-5CB9-03FA-A53A-E430911998A2}"/>
              </a:ext>
            </a:extLst>
          </p:cNvPr>
          <p:cNvSpPr txBox="1"/>
          <p:nvPr/>
        </p:nvSpPr>
        <p:spPr>
          <a:xfrm>
            <a:off x="9448800" y="4884465"/>
            <a:ext cx="2710892" cy="1200329"/>
          </a:xfrm>
          <a:prstGeom prst="rect">
            <a:avLst/>
          </a:prstGeom>
          <a:noFill/>
        </p:spPr>
        <p:txBody>
          <a:bodyPr wrap="square">
            <a:spAutoFit/>
          </a:bodyPr>
          <a:lstStyle/>
          <a:p>
            <a:pPr algn="just"/>
            <a:r>
              <a:rPr lang="es-CO" dirty="0"/>
              <a:t>Estrategias más útiles que puede usar el docente es diseñar e implementar actividades </a:t>
            </a:r>
          </a:p>
        </p:txBody>
      </p:sp>
    </p:spTree>
    <p:extLst>
      <p:ext uri="{BB962C8B-B14F-4D97-AF65-F5344CB8AC3E}">
        <p14:creationId xmlns:p14="http://schemas.microsoft.com/office/powerpoint/2010/main" val="276642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D1FEAB37-E017-E411-E5D0-B24FAC3E0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6" name="Imagen 5">
            <a:extLst>
              <a:ext uri="{FF2B5EF4-FFF2-40B4-BE49-F238E27FC236}">
                <a16:creationId xmlns:a16="http://schemas.microsoft.com/office/drawing/2014/main" id="{45CDB5EF-02A1-4E60-91BE-3E3B5FBDA77B}"/>
              </a:ext>
            </a:extLst>
          </p:cNvPr>
          <p:cNvPicPr>
            <a:picLocks noChangeAspect="1"/>
          </p:cNvPicPr>
          <p:nvPr/>
        </p:nvPicPr>
        <p:blipFill rotWithShape="1">
          <a:blip r:embed="rId3"/>
          <a:srcRect l="46607" t="32611" r="28349" b="9047"/>
          <a:stretch/>
        </p:blipFill>
        <p:spPr>
          <a:xfrm>
            <a:off x="220465" y="861385"/>
            <a:ext cx="3053444" cy="3999156"/>
          </a:xfrm>
          <a:prstGeom prst="rect">
            <a:avLst/>
          </a:prstGeom>
          <a:ln>
            <a:noFill/>
          </a:ln>
          <a:effectLst>
            <a:outerShdw blurRad="292100" dist="139700" dir="2700000" algn="tl" rotWithShape="0">
              <a:srgbClr val="333333">
                <a:alpha val="65000"/>
              </a:srgbClr>
            </a:outerShdw>
          </a:effectLst>
        </p:spPr>
      </p:pic>
      <p:sp>
        <p:nvSpPr>
          <p:cNvPr id="2" name="CuadroTexto 1">
            <a:extLst>
              <a:ext uri="{FF2B5EF4-FFF2-40B4-BE49-F238E27FC236}">
                <a16:creationId xmlns:a16="http://schemas.microsoft.com/office/drawing/2014/main" id="{2A49394A-9966-5207-1C32-BB954FFAEDD5}"/>
              </a:ext>
            </a:extLst>
          </p:cNvPr>
          <p:cNvSpPr txBox="1"/>
          <p:nvPr/>
        </p:nvSpPr>
        <p:spPr>
          <a:xfrm>
            <a:off x="4094687" y="1738282"/>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3" name="CuadroTexto 2">
            <a:extLst>
              <a:ext uri="{FF2B5EF4-FFF2-40B4-BE49-F238E27FC236}">
                <a16:creationId xmlns:a16="http://schemas.microsoft.com/office/drawing/2014/main" id="{571E5289-C2F0-12C1-E2D1-C18AE36B1FA6}"/>
              </a:ext>
            </a:extLst>
          </p:cNvPr>
          <p:cNvSpPr txBox="1"/>
          <p:nvPr/>
        </p:nvSpPr>
        <p:spPr>
          <a:xfrm>
            <a:off x="5514108" y="2506661"/>
            <a:ext cx="6096000" cy="4247317"/>
          </a:xfrm>
          <a:prstGeom prst="rect">
            <a:avLst/>
          </a:prstGeom>
          <a:noFill/>
        </p:spPr>
        <p:txBody>
          <a:bodyPr wrap="square">
            <a:spAutoFit/>
          </a:bodyPr>
          <a:lstStyle/>
          <a:p>
            <a:r>
              <a:rPr lang="es-MX" b="1" dirty="0">
                <a:solidFill>
                  <a:srgbClr val="7030A0"/>
                </a:solidFill>
              </a:rPr>
              <a:t>Primera Parte: Estrategias de Aula e Institucionales</a:t>
            </a:r>
          </a:p>
          <a:p>
            <a:pPr marL="285750" indent="-285750">
              <a:buFont typeface="Arial" panose="020B0604020202020204" pitchFamily="34" charset="0"/>
              <a:buChar char="•"/>
            </a:pPr>
            <a:r>
              <a:rPr lang="es-MX" dirty="0"/>
              <a:t>Aulas en Paz</a:t>
            </a:r>
          </a:p>
          <a:p>
            <a:pPr marL="285750" indent="-285750">
              <a:buFont typeface="Arial" panose="020B0604020202020204" pitchFamily="34" charset="0"/>
              <a:buChar char="•"/>
            </a:pPr>
            <a:r>
              <a:rPr lang="es-MX" dirty="0"/>
              <a:t>Dilemas Morales</a:t>
            </a:r>
          </a:p>
          <a:p>
            <a:pPr marL="285750" indent="-285750">
              <a:buFont typeface="Arial" panose="020B0604020202020204" pitchFamily="34" charset="0"/>
              <a:buChar char="•"/>
            </a:pPr>
            <a:r>
              <a:rPr lang="es-MX" dirty="0"/>
              <a:t>Juegos de Roles</a:t>
            </a:r>
          </a:p>
          <a:p>
            <a:pPr marL="285750" indent="-285750">
              <a:buFont typeface="Arial" panose="020B0604020202020204" pitchFamily="34" charset="0"/>
              <a:buChar char="•"/>
            </a:pPr>
            <a:r>
              <a:rPr lang="es-MX" dirty="0"/>
              <a:t>Aprendizaje Cooperativo</a:t>
            </a:r>
          </a:p>
          <a:p>
            <a:pPr marL="285750" indent="-285750">
              <a:buFont typeface="Arial" panose="020B0604020202020204" pitchFamily="34" charset="0"/>
              <a:buChar char="•"/>
            </a:pPr>
            <a:r>
              <a:rPr lang="es-MX" dirty="0"/>
              <a:t>Proyectos</a:t>
            </a:r>
          </a:p>
          <a:p>
            <a:pPr marL="285750" indent="-285750">
              <a:buFont typeface="Arial" panose="020B0604020202020204" pitchFamily="34" charset="0"/>
              <a:buChar char="•"/>
            </a:pPr>
            <a:r>
              <a:rPr lang="es-CO" dirty="0"/>
              <a:t>Aprendizaje a través del Servicio</a:t>
            </a:r>
            <a:endParaRPr lang="es-MX" dirty="0"/>
          </a:p>
          <a:p>
            <a:r>
              <a:rPr lang="es-MX" b="1" dirty="0">
                <a:solidFill>
                  <a:srgbClr val="7030A0"/>
                </a:solidFill>
              </a:rPr>
              <a:t>Segunda Parte: Áreas Académicas</a:t>
            </a:r>
          </a:p>
          <a:p>
            <a:pPr marL="285750" indent="-285750">
              <a:buFont typeface="Arial" panose="020B0604020202020204" pitchFamily="34" charset="0"/>
              <a:buChar char="•"/>
            </a:pPr>
            <a:r>
              <a:rPr lang="es-CO" dirty="0"/>
              <a:t>Competencias Ciudadanas en Ciencias Naturales</a:t>
            </a:r>
            <a:endParaRPr lang="es-MX" dirty="0"/>
          </a:p>
          <a:p>
            <a:pPr marL="285750" indent="-285750">
              <a:buFont typeface="Arial" panose="020B0604020202020204" pitchFamily="34" charset="0"/>
              <a:buChar char="•"/>
            </a:pPr>
            <a:r>
              <a:rPr lang="es-CO" dirty="0"/>
              <a:t>Competencias Ciudadanas en Ciencias Sociales</a:t>
            </a:r>
          </a:p>
          <a:p>
            <a:pPr marL="285750" indent="-285750">
              <a:buFont typeface="Arial" panose="020B0604020202020204" pitchFamily="34" charset="0"/>
              <a:buChar char="•"/>
            </a:pPr>
            <a:r>
              <a:rPr lang="es-CO" dirty="0"/>
              <a:t>Competencias Ciudadanas en Educación Artística y Musical</a:t>
            </a:r>
          </a:p>
          <a:p>
            <a:pPr marL="285750" indent="-285750">
              <a:buFont typeface="Arial" panose="020B0604020202020204" pitchFamily="34" charset="0"/>
              <a:buChar char="•"/>
            </a:pPr>
            <a:r>
              <a:rPr lang="es-CO" dirty="0"/>
              <a:t>Competencias Ciudadanas en Educación Física</a:t>
            </a:r>
          </a:p>
          <a:p>
            <a:pPr marL="285750" indent="-285750">
              <a:buFont typeface="Arial" panose="020B0604020202020204" pitchFamily="34" charset="0"/>
              <a:buChar char="•"/>
            </a:pPr>
            <a:r>
              <a:rPr lang="es-MX" dirty="0"/>
              <a:t>Competencias Ciudadanas en Informática</a:t>
            </a:r>
          </a:p>
          <a:p>
            <a:pPr marL="285750" indent="-285750">
              <a:buFont typeface="Arial" panose="020B0604020202020204" pitchFamily="34" charset="0"/>
              <a:buChar char="•"/>
            </a:pPr>
            <a:r>
              <a:rPr lang="es-MX" dirty="0"/>
              <a:t>Competencias Ciudadanas en Lenguaje</a:t>
            </a:r>
          </a:p>
          <a:p>
            <a:pPr marL="285750" indent="-285750">
              <a:buFont typeface="Arial" panose="020B0604020202020204" pitchFamily="34" charset="0"/>
              <a:buChar char="•"/>
            </a:pPr>
            <a:r>
              <a:rPr lang="es-MX" dirty="0"/>
              <a:t>Competencias Ciudadanas en Matemáticas</a:t>
            </a:r>
            <a:endParaRPr lang="es-CO" dirty="0"/>
          </a:p>
        </p:txBody>
      </p:sp>
      <p:pic>
        <p:nvPicPr>
          <p:cNvPr id="5" name="Picture 2" descr="No hay ninguna descripción de la foto disponible.">
            <a:extLst>
              <a:ext uri="{FF2B5EF4-FFF2-40B4-BE49-F238E27FC236}">
                <a16:creationId xmlns:a16="http://schemas.microsoft.com/office/drawing/2014/main" id="{5526352D-2490-281D-89EA-FED503EABF4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53" t="33667" r="4748" b="33667"/>
          <a:stretch/>
        </p:blipFill>
        <p:spPr bwMode="auto">
          <a:xfrm>
            <a:off x="318654" y="5082617"/>
            <a:ext cx="4502727" cy="163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7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026" y="1597794"/>
            <a:ext cx="11304103" cy="1519479"/>
          </a:xfrm>
        </p:spPr>
        <p:txBody>
          <a:bodyPr>
            <a:noAutofit/>
          </a:bodyPr>
          <a:lstStyle/>
          <a:p>
            <a:pPr algn="ctr">
              <a:lnSpc>
                <a:spcPct val="150000"/>
              </a:lnSpc>
            </a:pPr>
            <a:r>
              <a:rPr lang="es-MX" sz="5000" dirty="0">
                <a:latin typeface="Mistral" panose="03090702030407020403" pitchFamily="66" charset="0"/>
              </a:rPr>
              <a:t>CÁTEDRA PARA LA PAZ </a:t>
            </a:r>
            <a:br>
              <a:rPr lang="es-MX" sz="2400" dirty="0">
                <a:solidFill>
                  <a:srgbClr val="0070C0"/>
                </a:solidFill>
                <a:latin typeface="+mn-lt"/>
              </a:rPr>
            </a:br>
            <a:endParaRPr lang="es-CO" sz="2400" dirty="0">
              <a:solidFill>
                <a:srgbClr val="0070C0"/>
              </a:solidFill>
              <a:latin typeface="+mn-lt"/>
              <a:cs typeface="Arial" panose="020B0604020202020204" pitchFamily="34" charset="0"/>
            </a:endParaRPr>
          </a:p>
        </p:txBody>
      </p:sp>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5" name="Imagen 4">
            <a:extLst>
              <a:ext uri="{FF2B5EF4-FFF2-40B4-BE49-F238E27FC236}">
                <a16:creationId xmlns:a16="http://schemas.microsoft.com/office/drawing/2014/main" id="{83D903CB-B86C-BB01-F11E-04E408C6BD9F}"/>
              </a:ext>
            </a:extLst>
          </p:cNvPr>
          <p:cNvPicPr>
            <a:picLocks noChangeAspect="1"/>
          </p:cNvPicPr>
          <p:nvPr/>
        </p:nvPicPr>
        <p:blipFill rotWithShape="1">
          <a:blip r:embed="rId3"/>
          <a:srcRect l="16477" t="36963" r="43636" b="28400"/>
          <a:stretch/>
        </p:blipFill>
        <p:spPr>
          <a:xfrm>
            <a:off x="1108365" y="2730431"/>
            <a:ext cx="5181599" cy="2529775"/>
          </a:xfrm>
          <a:prstGeom prst="rect">
            <a:avLst/>
          </a:prstGeom>
          <a:ln>
            <a:noFill/>
          </a:ln>
          <a:effectLst>
            <a:softEdge rad="112500"/>
          </a:effectLst>
        </p:spPr>
      </p:pic>
      <p:sp>
        <p:nvSpPr>
          <p:cNvPr id="7" name="CuadroTexto 6">
            <a:extLst>
              <a:ext uri="{FF2B5EF4-FFF2-40B4-BE49-F238E27FC236}">
                <a16:creationId xmlns:a16="http://schemas.microsoft.com/office/drawing/2014/main" id="{CE5B9842-6815-C319-3EBC-321014595CF5}"/>
              </a:ext>
            </a:extLst>
          </p:cNvPr>
          <p:cNvSpPr txBox="1"/>
          <p:nvPr/>
        </p:nvSpPr>
        <p:spPr>
          <a:xfrm>
            <a:off x="1108365" y="5293269"/>
            <a:ext cx="4087090" cy="646331"/>
          </a:xfrm>
          <a:prstGeom prst="rect">
            <a:avLst/>
          </a:prstGeom>
          <a:noFill/>
        </p:spPr>
        <p:txBody>
          <a:bodyPr wrap="square">
            <a:spAutoFit/>
          </a:bodyPr>
          <a:lstStyle/>
          <a:p>
            <a:pPr algn="l"/>
            <a:r>
              <a:rPr lang="es-CO" b="1" i="0" u="sng" dirty="0">
                <a:solidFill>
                  <a:srgbClr val="050505"/>
                </a:solidFill>
                <a:effectLst/>
                <a:latin typeface="inherit"/>
                <a:hlinkClick r:id="rId4"/>
              </a:rPr>
              <a:t>Sistema Regional de Evaluación y Desarrollo de Competencias Ciudadanas</a:t>
            </a:r>
            <a:endParaRPr lang="es-CO" b="1" i="0" dirty="0">
              <a:solidFill>
                <a:srgbClr val="050505"/>
              </a:solidFill>
              <a:effectLst/>
              <a:latin typeface="Segoe UI Historic" panose="020B0502040204020203" pitchFamily="34" charset="0"/>
            </a:endParaRPr>
          </a:p>
        </p:txBody>
      </p:sp>
      <p:sp>
        <p:nvSpPr>
          <p:cNvPr id="8" name="CuadroTexto 7">
            <a:extLst>
              <a:ext uri="{FF2B5EF4-FFF2-40B4-BE49-F238E27FC236}">
                <a16:creationId xmlns:a16="http://schemas.microsoft.com/office/drawing/2014/main" id="{F838DBCA-9A73-ACB8-0C67-BA636301F7BB}"/>
              </a:ext>
            </a:extLst>
          </p:cNvPr>
          <p:cNvSpPr txBox="1"/>
          <p:nvPr/>
        </p:nvSpPr>
        <p:spPr>
          <a:xfrm>
            <a:off x="6289964" y="3740728"/>
            <a:ext cx="5708071" cy="830997"/>
          </a:xfrm>
          <a:prstGeom prst="rect">
            <a:avLst/>
          </a:prstGeom>
          <a:noFill/>
        </p:spPr>
        <p:txBody>
          <a:bodyPr wrap="square" rtlCol="0">
            <a:spAutoFit/>
          </a:bodyPr>
          <a:lstStyle/>
          <a:p>
            <a:pPr algn="ctr"/>
            <a:r>
              <a:rPr lang="es-CO" sz="2800" b="1" i="1" dirty="0">
                <a:latin typeface="Bradley Hand ITC" panose="03070402050302030203" pitchFamily="66" charset="0"/>
              </a:rPr>
              <a:t>Fátima del Carmen Alarcón Acosta</a:t>
            </a:r>
            <a:r>
              <a:rPr lang="es-CO" sz="2400" dirty="0"/>
              <a:t> </a:t>
            </a:r>
            <a:r>
              <a:rPr lang="es-CO" i="1" dirty="0"/>
              <a:t>FACILITADORA </a:t>
            </a:r>
            <a:endParaRPr lang="es-CO" sz="2400" i="1" dirty="0"/>
          </a:p>
        </p:txBody>
      </p:sp>
    </p:spTree>
    <p:extLst>
      <p:ext uri="{BB962C8B-B14F-4D97-AF65-F5344CB8AC3E}">
        <p14:creationId xmlns:p14="http://schemas.microsoft.com/office/powerpoint/2010/main" val="398095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7692F400-678B-5E2A-B0C2-058B6C76E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65314"/>
            <a:ext cx="9752565" cy="2374202"/>
          </a:xfrm>
          <a:prstGeom prst="rect">
            <a:avLst/>
          </a:prstGeom>
        </p:spPr>
      </p:pic>
      <p:pic>
        <p:nvPicPr>
          <p:cNvPr id="5" name="Imagen 4">
            <a:extLst>
              <a:ext uri="{FF2B5EF4-FFF2-40B4-BE49-F238E27FC236}">
                <a16:creationId xmlns:a16="http://schemas.microsoft.com/office/drawing/2014/main" id="{C4FA65E8-7C73-9C81-1611-A55938159EDA}"/>
              </a:ext>
            </a:extLst>
          </p:cNvPr>
          <p:cNvPicPr>
            <a:picLocks noChangeAspect="1"/>
          </p:cNvPicPr>
          <p:nvPr/>
        </p:nvPicPr>
        <p:blipFill rotWithShape="1">
          <a:blip r:embed="rId3"/>
          <a:srcRect l="20795" t="17155" r="26591" b="7050"/>
          <a:stretch/>
        </p:blipFill>
        <p:spPr>
          <a:xfrm>
            <a:off x="415636" y="1357745"/>
            <a:ext cx="6414654" cy="5195455"/>
          </a:xfrm>
          <a:prstGeom prst="rect">
            <a:avLst/>
          </a:prstGeom>
        </p:spPr>
      </p:pic>
      <p:pic>
        <p:nvPicPr>
          <p:cNvPr id="7" name="Imagen 6">
            <a:extLst>
              <a:ext uri="{FF2B5EF4-FFF2-40B4-BE49-F238E27FC236}">
                <a16:creationId xmlns:a16="http://schemas.microsoft.com/office/drawing/2014/main" id="{425C4E16-701C-161C-E879-2FD606AED019}"/>
              </a:ext>
            </a:extLst>
          </p:cNvPr>
          <p:cNvPicPr>
            <a:picLocks noChangeAspect="1"/>
          </p:cNvPicPr>
          <p:nvPr/>
        </p:nvPicPr>
        <p:blipFill rotWithShape="1">
          <a:blip r:embed="rId4"/>
          <a:srcRect l="46607" t="32611" r="28349" b="9047"/>
          <a:stretch/>
        </p:blipFill>
        <p:spPr>
          <a:xfrm rot="1256030">
            <a:off x="8109264" y="2445347"/>
            <a:ext cx="3053444" cy="3999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981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65314"/>
            <a:ext cx="9752565" cy="2374202"/>
          </a:xfrm>
          <a:prstGeom prst="rect">
            <a:avLst/>
          </a:prstGeom>
        </p:spPr>
      </p:pic>
      <p:pic>
        <p:nvPicPr>
          <p:cNvPr id="14" name="Imagen 13">
            <a:extLst>
              <a:ext uri="{FF2B5EF4-FFF2-40B4-BE49-F238E27FC236}">
                <a16:creationId xmlns:a16="http://schemas.microsoft.com/office/drawing/2014/main" id="{166C620C-D731-B8DC-4895-6B1065926B83}"/>
              </a:ext>
            </a:extLst>
          </p:cNvPr>
          <p:cNvPicPr>
            <a:picLocks noChangeAspect="1"/>
          </p:cNvPicPr>
          <p:nvPr/>
        </p:nvPicPr>
        <p:blipFill rotWithShape="1">
          <a:blip r:embed="rId3"/>
          <a:srcRect l="20009" t="22411" r="27159" b="6443"/>
          <a:stretch/>
        </p:blipFill>
        <p:spPr>
          <a:xfrm>
            <a:off x="20781" y="2102576"/>
            <a:ext cx="5915892" cy="4478985"/>
          </a:xfrm>
          <a:prstGeom prst="rect">
            <a:avLst/>
          </a:prstGeom>
          <a:ln w="38100">
            <a:solidFill>
              <a:schemeClr val="accent2">
                <a:lumMod val="75000"/>
              </a:schemeClr>
            </a:solidFill>
            <a:prstDash val="dash"/>
          </a:ln>
        </p:spPr>
      </p:pic>
      <p:pic>
        <p:nvPicPr>
          <p:cNvPr id="15" name="Imagen 14">
            <a:extLst>
              <a:ext uri="{FF2B5EF4-FFF2-40B4-BE49-F238E27FC236}">
                <a16:creationId xmlns:a16="http://schemas.microsoft.com/office/drawing/2014/main" id="{BAC50AE9-5C7A-2741-47E8-D7362616ADF9}"/>
              </a:ext>
            </a:extLst>
          </p:cNvPr>
          <p:cNvPicPr>
            <a:picLocks noChangeAspect="1"/>
          </p:cNvPicPr>
          <p:nvPr/>
        </p:nvPicPr>
        <p:blipFill rotWithShape="1">
          <a:blip r:embed="rId4"/>
          <a:srcRect l="22614" t="17522" r="24773" b="5837"/>
          <a:stretch/>
        </p:blipFill>
        <p:spPr>
          <a:xfrm>
            <a:off x="5936674" y="1328099"/>
            <a:ext cx="6234546" cy="5253462"/>
          </a:xfrm>
          <a:prstGeom prst="rect">
            <a:avLst/>
          </a:prstGeom>
          <a:ln w="38100">
            <a:solidFill>
              <a:srgbClr val="FFC000"/>
            </a:solidFill>
            <a:prstDash val="lgDashDotDot"/>
          </a:ln>
        </p:spPr>
      </p:pic>
    </p:spTree>
    <p:extLst>
      <p:ext uri="{BB962C8B-B14F-4D97-AF65-F5344CB8AC3E}">
        <p14:creationId xmlns:p14="http://schemas.microsoft.com/office/powerpoint/2010/main" val="109556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D1FEAB37-E017-E411-E5D0-B24FAC3E0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7" name="Rectángulo: esquinas diagonales redondeadas 6">
            <a:extLst>
              <a:ext uri="{FF2B5EF4-FFF2-40B4-BE49-F238E27FC236}">
                <a16:creationId xmlns:a16="http://schemas.microsoft.com/office/drawing/2014/main" id="{9CD8E82C-78FA-21F9-8A6D-D7E436428F76}"/>
              </a:ext>
            </a:extLst>
          </p:cNvPr>
          <p:cNvSpPr/>
          <p:nvPr/>
        </p:nvSpPr>
        <p:spPr>
          <a:xfrm>
            <a:off x="1559305" y="4835694"/>
            <a:ext cx="5070764" cy="1228664"/>
          </a:xfrm>
          <a:prstGeom prst="round2DiagRect">
            <a:avLst/>
          </a:prstGeom>
          <a:ln w="762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b="0" i="1" dirty="0">
                <a:solidFill>
                  <a:srgbClr val="000000"/>
                </a:solidFill>
                <a:effectLst/>
                <a:latin typeface="Arial" panose="020B0604020202020204" pitchFamily="34" charset="0"/>
              </a:rPr>
              <a:t>Art 7°. Evaluación</a:t>
            </a:r>
            <a:r>
              <a:rPr lang="es-CO" sz="1200" b="0" i="0" dirty="0">
                <a:solidFill>
                  <a:srgbClr val="000000"/>
                </a:solidFill>
                <a:effectLst/>
                <a:latin typeface="Arial" panose="020B0604020202020204" pitchFamily="34" charset="0"/>
              </a:rPr>
              <a:t>. A partir del año 2016, el Instituto Colombiano para la Evaluación de la Educación </a:t>
            </a:r>
            <a:r>
              <a:rPr lang="es-CO" sz="1200" b="1" i="0" dirty="0">
                <a:solidFill>
                  <a:srgbClr val="000000"/>
                </a:solidFill>
                <a:effectLst/>
                <a:latin typeface="Arial" panose="020B0604020202020204" pitchFamily="34" charset="0"/>
              </a:rPr>
              <a:t>(</a:t>
            </a:r>
            <a:r>
              <a:rPr lang="es-CO" sz="1200" b="1" i="0" dirty="0" err="1">
                <a:solidFill>
                  <a:srgbClr val="000000"/>
                </a:solidFill>
                <a:effectLst/>
                <a:latin typeface="Arial" panose="020B0604020202020204" pitchFamily="34" charset="0"/>
              </a:rPr>
              <a:t>Icfes</a:t>
            </a:r>
            <a:r>
              <a:rPr lang="es-CO" sz="1200" b="1" i="0" dirty="0">
                <a:solidFill>
                  <a:srgbClr val="000000"/>
                </a:solidFill>
                <a:effectLst/>
                <a:latin typeface="Arial" panose="020B0604020202020204" pitchFamily="34" charset="0"/>
              </a:rPr>
              <a:t>) incorporará dentro de las Pruebas Saber 11, en su componente de Competencias Ciudadanas, la evaluación de los logros correspondientes a la Cátedra de la Paz.</a:t>
            </a:r>
            <a:r>
              <a:rPr lang="es-CO" sz="1200" b="0" i="0" dirty="0">
                <a:solidFill>
                  <a:srgbClr val="000000"/>
                </a:solidFill>
                <a:effectLst/>
                <a:latin typeface="Arial" panose="020B0604020202020204" pitchFamily="34" charset="0"/>
              </a:rPr>
              <a:t> </a:t>
            </a:r>
            <a:endParaRPr lang="es-CO" sz="1200" dirty="0"/>
          </a:p>
        </p:txBody>
      </p:sp>
      <p:pic>
        <p:nvPicPr>
          <p:cNvPr id="3" name="Imagen 2">
            <a:extLst>
              <a:ext uri="{FF2B5EF4-FFF2-40B4-BE49-F238E27FC236}">
                <a16:creationId xmlns:a16="http://schemas.microsoft.com/office/drawing/2014/main" id="{416855F2-890F-64CE-F357-117025B788DE}"/>
              </a:ext>
            </a:extLst>
          </p:cNvPr>
          <p:cNvPicPr>
            <a:picLocks noChangeAspect="1"/>
          </p:cNvPicPr>
          <p:nvPr/>
        </p:nvPicPr>
        <p:blipFill rotWithShape="1">
          <a:blip r:embed="rId3"/>
          <a:srcRect l="30568" t="22613" r="31704" b="10486"/>
          <a:stretch/>
        </p:blipFill>
        <p:spPr>
          <a:xfrm rot="20839192">
            <a:off x="492956" y="879548"/>
            <a:ext cx="2947726" cy="3577519"/>
          </a:xfrm>
          <a:prstGeom prst="rect">
            <a:avLst/>
          </a:prstGeom>
          <a:ln w="57150">
            <a:solidFill>
              <a:schemeClr val="accent4">
                <a:lumMod val="60000"/>
                <a:lumOff val="40000"/>
              </a:schemeClr>
            </a:solidFill>
            <a:prstDash val="sysDash"/>
          </a:ln>
        </p:spPr>
      </p:pic>
      <p:pic>
        <p:nvPicPr>
          <p:cNvPr id="6" name="Imagen 5">
            <a:extLst>
              <a:ext uri="{FF2B5EF4-FFF2-40B4-BE49-F238E27FC236}">
                <a16:creationId xmlns:a16="http://schemas.microsoft.com/office/drawing/2014/main" id="{5A9D4C3C-9FD2-30A0-99E3-FF030525BF62}"/>
              </a:ext>
            </a:extLst>
          </p:cNvPr>
          <p:cNvPicPr>
            <a:picLocks noChangeAspect="1"/>
          </p:cNvPicPr>
          <p:nvPr/>
        </p:nvPicPr>
        <p:blipFill rotWithShape="1">
          <a:blip r:embed="rId4"/>
          <a:srcRect l="23523" t="19986" r="27046" b="6039"/>
          <a:stretch/>
        </p:blipFill>
        <p:spPr>
          <a:xfrm>
            <a:off x="6954982" y="2185676"/>
            <a:ext cx="4759261" cy="4341400"/>
          </a:xfrm>
          <a:prstGeom prst="rect">
            <a:avLst/>
          </a:prstGeom>
        </p:spPr>
      </p:pic>
      <p:sp>
        <p:nvSpPr>
          <p:cNvPr id="8" name="CuadroTexto 7">
            <a:extLst>
              <a:ext uri="{FF2B5EF4-FFF2-40B4-BE49-F238E27FC236}">
                <a16:creationId xmlns:a16="http://schemas.microsoft.com/office/drawing/2014/main" id="{7628019E-F6FB-516A-FD2D-B6C7F002ADAE}"/>
              </a:ext>
            </a:extLst>
          </p:cNvPr>
          <p:cNvSpPr txBox="1"/>
          <p:nvPr/>
        </p:nvSpPr>
        <p:spPr>
          <a:xfrm>
            <a:off x="3913013" y="1567403"/>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10" name="Flecha: a la derecha 9">
            <a:extLst>
              <a:ext uri="{FF2B5EF4-FFF2-40B4-BE49-F238E27FC236}">
                <a16:creationId xmlns:a16="http://schemas.microsoft.com/office/drawing/2014/main" id="{19555466-E6C8-7B23-FBD9-A6B0F99989B1}"/>
              </a:ext>
            </a:extLst>
          </p:cNvPr>
          <p:cNvSpPr/>
          <p:nvPr/>
        </p:nvSpPr>
        <p:spPr>
          <a:xfrm>
            <a:off x="4364182" y="3429000"/>
            <a:ext cx="2113043" cy="413692"/>
          </a:xfrm>
          <a:prstGeom prst="right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401655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D1FEAB37-E017-E411-E5D0-B24FAC3E0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5" name="Imagen 4">
            <a:extLst>
              <a:ext uri="{FF2B5EF4-FFF2-40B4-BE49-F238E27FC236}">
                <a16:creationId xmlns:a16="http://schemas.microsoft.com/office/drawing/2014/main" id="{E1E35CA3-88E3-428C-1658-9FAB1F2513CF}"/>
              </a:ext>
            </a:extLst>
          </p:cNvPr>
          <p:cNvPicPr>
            <a:picLocks noChangeAspect="1"/>
          </p:cNvPicPr>
          <p:nvPr/>
        </p:nvPicPr>
        <p:blipFill rotWithShape="1">
          <a:blip r:embed="rId3"/>
          <a:srcRect l="34659" t="21677" r="36477" b="18974"/>
          <a:stretch/>
        </p:blipFill>
        <p:spPr>
          <a:xfrm rot="20928807">
            <a:off x="439964" y="1866659"/>
            <a:ext cx="3519055" cy="4068166"/>
          </a:xfrm>
          <a:prstGeom prst="rect">
            <a:avLst/>
          </a:prstGeom>
          <a:ln>
            <a:noFill/>
          </a:ln>
          <a:effectLst>
            <a:outerShdw blurRad="292100" dist="139700" dir="2700000" algn="tl" rotWithShape="0">
              <a:srgbClr val="333333">
                <a:alpha val="65000"/>
              </a:srgbClr>
            </a:outerShdw>
          </a:effectLst>
        </p:spPr>
      </p:pic>
      <p:sp>
        <p:nvSpPr>
          <p:cNvPr id="13" name="Rectángulo: esquinas diagonales redondeadas 12">
            <a:extLst>
              <a:ext uri="{FF2B5EF4-FFF2-40B4-BE49-F238E27FC236}">
                <a16:creationId xmlns:a16="http://schemas.microsoft.com/office/drawing/2014/main" id="{3E82352C-0E18-9CCC-F52C-179B3078970D}"/>
              </a:ext>
            </a:extLst>
          </p:cNvPr>
          <p:cNvSpPr/>
          <p:nvPr/>
        </p:nvSpPr>
        <p:spPr>
          <a:xfrm>
            <a:off x="4320210" y="2452035"/>
            <a:ext cx="2674453" cy="1498356"/>
          </a:xfrm>
          <a:prstGeom prst="round2DiagRect">
            <a:avLst/>
          </a:prstGeom>
          <a:ln w="5715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00000"/>
                </a:solidFill>
                <a:latin typeface="Arial" panose="020B0604020202020204" pitchFamily="34" charset="0"/>
              </a:rPr>
              <a:t>E</a:t>
            </a:r>
            <a:r>
              <a:rPr lang="es-CO" sz="1200" b="0" i="0" dirty="0">
                <a:solidFill>
                  <a:srgbClr val="000000"/>
                </a:solidFill>
                <a:effectLst/>
                <a:latin typeface="Arial" panose="020B0604020202020204" pitchFamily="34" charset="0"/>
              </a:rPr>
              <a:t>l </a:t>
            </a:r>
            <a:r>
              <a:rPr lang="es-CO" sz="1200" b="0" i="0" dirty="0" err="1">
                <a:solidFill>
                  <a:srgbClr val="000000"/>
                </a:solidFill>
                <a:effectLst/>
                <a:latin typeface="Arial" panose="020B0604020202020204" pitchFamily="34" charset="0"/>
              </a:rPr>
              <a:t>Icfes</a:t>
            </a:r>
            <a:r>
              <a:rPr lang="es-CO" sz="1200" b="0" i="0" dirty="0">
                <a:solidFill>
                  <a:srgbClr val="000000"/>
                </a:solidFill>
                <a:effectLst/>
                <a:latin typeface="Arial" panose="020B0604020202020204" pitchFamily="34" charset="0"/>
              </a:rPr>
              <a:t> deberá incorporar gradualmente el componente de Competencias Ciudadanas dentro de alguna de las pruebas de evaluación de calidad de la educación básica primaria y de la básica secundaria, según un criterio técnico</a:t>
            </a:r>
            <a:endParaRPr lang="es-CO" sz="1200" dirty="0"/>
          </a:p>
        </p:txBody>
      </p:sp>
      <p:pic>
        <p:nvPicPr>
          <p:cNvPr id="35" name="Imagen 34">
            <a:extLst>
              <a:ext uri="{FF2B5EF4-FFF2-40B4-BE49-F238E27FC236}">
                <a16:creationId xmlns:a16="http://schemas.microsoft.com/office/drawing/2014/main" id="{025CBDAD-D4A8-AF76-FE8E-3BFE9B26FFA3}"/>
              </a:ext>
            </a:extLst>
          </p:cNvPr>
          <p:cNvPicPr>
            <a:picLocks noChangeAspect="1"/>
          </p:cNvPicPr>
          <p:nvPr/>
        </p:nvPicPr>
        <p:blipFill rotWithShape="1">
          <a:blip r:embed="rId4"/>
          <a:srcRect l="18863" t="22613" r="20009" b="6040"/>
          <a:stretch/>
        </p:blipFill>
        <p:spPr>
          <a:xfrm rot="1443804">
            <a:off x="7232415" y="1701270"/>
            <a:ext cx="3985740" cy="4541481"/>
          </a:xfrm>
          <a:prstGeom prst="rect">
            <a:avLst/>
          </a:prstGeom>
          <a:ln w="57150">
            <a:solidFill>
              <a:schemeClr val="accent4">
                <a:lumMod val="60000"/>
                <a:lumOff val="40000"/>
              </a:schemeClr>
            </a:solidFill>
            <a:prstDash val="dash"/>
          </a:ln>
        </p:spPr>
      </p:pic>
      <p:sp>
        <p:nvSpPr>
          <p:cNvPr id="36" name="Flecha: curvada hacia arriba 35">
            <a:extLst>
              <a:ext uri="{FF2B5EF4-FFF2-40B4-BE49-F238E27FC236}">
                <a16:creationId xmlns:a16="http://schemas.microsoft.com/office/drawing/2014/main" id="{F79AAC1F-4259-6563-D421-91659180FB25}"/>
              </a:ext>
            </a:extLst>
          </p:cNvPr>
          <p:cNvSpPr/>
          <p:nvPr/>
        </p:nvSpPr>
        <p:spPr>
          <a:xfrm rot="20284576">
            <a:off x="4530174" y="5694218"/>
            <a:ext cx="2021328" cy="748145"/>
          </a:xfrm>
          <a:prstGeom prst="curved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37" name="CuadroTexto 36">
            <a:extLst>
              <a:ext uri="{FF2B5EF4-FFF2-40B4-BE49-F238E27FC236}">
                <a16:creationId xmlns:a16="http://schemas.microsoft.com/office/drawing/2014/main" id="{D92276FC-C462-D995-163E-5B84FD7C834C}"/>
              </a:ext>
            </a:extLst>
          </p:cNvPr>
          <p:cNvSpPr txBox="1"/>
          <p:nvPr/>
        </p:nvSpPr>
        <p:spPr>
          <a:xfrm>
            <a:off x="3913013" y="1567403"/>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35131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D1FEAB37-E017-E411-E5D0-B24FAC3E0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15" name="CuadroTexto 14">
            <a:extLst>
              <a:ext uri="{FF2B5EF4-FFF2-40B4-BE49-F238E27FC236}">
                <a16:creationId xmlns:a16="http://schemas.microsoft.com/office/drawing/2014/main" id="{2262BCEA-D90C-50ED-9966-BB362FC6D011}"/>
              </a:ext>
            </a:extLst>
          </p:cNvPr>
          <p:cNvSpPr txBox="1"/>
          <p:nvPr/>
        </p:nvSpPr>
        <p:spPr>
          <a:xfrm>
            <a:off x="6013099" y="2443168"/>
            <a:ext cx="38929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Modern Love" panose="04090805081005020601" pitchFamily="82" charset="0"/>
              </a:rPr>
              <a:t>Evaluar en el aula</a:t>
            </a:r>
            <a:endParaRPr kumimoji="0" lang="es-CO" sz="2800" b="0" i="0" u="none" strike="noStrike" kern="1200" cap="none" spc="0" normalizeH="0" baseline="0" noProof="0" dirty="0">
              <a:ln>
                <a:noFill/>
              </a:ln>
              <a:solidFill>
                <a:prstClr val="black"/>
              </a:solidFill>
              <a:effectLst/>
              <a:uLnTx/>
              <a:uFillTx/>
              <a:latin typeface="Modern Love" panose="04090805081005020601" pitchFamily="82" charset="0"/>
            </a:endParaRPr>
          </a:p>
        </p:txBody>
      </p:sp>
      <p:pic>
        <p:nvPicPr>
          <p:cNvPr id="16" name="Google Shape;538;g245cda39ff9_24_3299">
            <a:extLst>
              <a:ext uri="{FF2B5EF4-FFF2-40B4-BE49-F238E27FC236}">
                <a16:creationId xmlns:a16="http://schemas.microsoft.com/office/drawing/2014/main" id="{8EE051F7-A0EA-CBA2-B04B-E2374F8A6C3C}"/>
              </a:ext>
            </a:extLst>
          </p:cNvPr>
          <p:cNvPicPr preferRelativeResize="0"/>
          <p:nvPr/>
        </p:nvPicPr>
        <p:blipFill rotWithShape="1">
          <a:blip r:embed="rId3">
            <a:alphaModFix/>
          </a:blip>
          <a:srcRect/>
          <a:stretch/>
        </p:blipFill>
        <p:spPr>
          <a:xfrm>
            <a:off x="7057845" y="3545249"/>
            <a:ext cx="1531745" cy="1594589"/>
          </a:xfrm>
          <a:prstGeom prst="rect">
            <a:avLst/>
          </a:prstGeom>
          <a:noFill/>
          <a:ln>
            <a:noFill/>
          </a:ln>
        </p:spPr>
      </p:pic>
      <p:sp>
        <p:nvSpPr>
          <p:cNvPr id="18" name="CuadroTexto 17">
            <a:extLst>
              <a:ext uri="{FF2B5EF4-FFF2-40B4-BE49-F238E27FC236}">
                <a16:creationId xmlns:a16="http://schemas.microsoft.com/office/drawing/2014/main" id="{AF7F9929-963D-2D20-882B-BA66275C8F90}"/>
              </a:ext>
            </a:extLst>
          </p:cNvPr>
          <p:cNvSpPr txBox="1"/>
          <p:nvPr/>
        </p:nvSpPr>
        <p:spPr>
          <a:xfrm>
            <a:off x="9742080" y="4029625"/>
            <a:ext cx="139930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Comparar</a:t>
            </a: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uadroTexto 18">
            <a:extLst>
              <a:ext uri="{FF2B5EF4-FFF2-40B4-BE49-F238E27FC236}">
                <a16:creationId xmlns:a16="http://schemas.microsoft.com/office/drawing/2014/main" id="{39247713-184E-9905-F4A1-DB5E756413A6}"/>
              </a:ext>
            </a:extLst>
          </p:cNvPr>
          <p:cNvSpPr txBox="1"/>
          <p:nvPr/>
        </p:nvSpPr>
        <p:spPr>
          <a:xfrm>
            <a:off x="4635392" y="3842641"/>
            <a:ext cx="139930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Pre test y post test</a:t>
            </a: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CuadroTexto 20">
            <a:extLst>
              <a:ext uri="{FF2B5EF4-FFF2-40B4-BE49-F238E27FC236}">
                <a16:creationId xmlns:a16="http://schemas.microsoft.com/office/drawing/2014/main" id="{2B55C933-DC12-027D-0B1A-C8F421545589}"/>
              </a:ext>
            </a:extLst>
          </p:cNvPr>
          <p:cNvSpPr txBox="1"/>
          <p:nvPr/>
        </p:nvSpPr>
        <p:spPr>
          <a:xfrm>
            <a:off x="4686155" y="5507961"/>
            <a:ext cx="24384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Observaciones de clase</a:t>
            </a: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CuadroTexto 22">
            <a:extLst>
              <a:ext uri="{FF2B5EF4-FFF2-40B4-BE49-F238E27FC236}">
                <a16:creationId xmlns:a16="http://schemas.microsoft.com/office/drawing/2014/main" id="{57B2E61F-EB65-65F8-4592-E8138C971412}"/>
              </a:ext>
            </a:extLst>
          </p:cNvPr>
          <p:cNvSpPr txBox="1"/>
          <p:nvPr/>
        </p:nvSpPr>
        <p:spPr>
          <a:xfrm>
            <a:off x="9919884" y="5139838"/>
            <a:ext cx="12607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Entrevistas</a:t>
            </a: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5" name="Conector recto de flecha 24">
            <a:extLst>
              <a:ext uri="{FF2B5EF4-FFF2-40B4-BE49-F238E27FC236}">
                <a16:creationId xmlns:a16="http://schemas.microsoft.com/office/drawing/2014/main" id="{7EE21D0A-0651-217C-C1DA-98FA39260B8B}"/>
              </a:ext>
            </a:extLst>
          </p:cNvPr>
          <p:cNvCxnSpPr>
            <a:cxnSpLocks/>
          </p:cNvCxnSpPr>
          <p:nvPr/>
        </p:nvCxnSpPr>
        <p:spPr>
          <a:xfrm flipV="1">
            <a:off x="8741401" y="4223540"/>
            <a:ext cx="832090" cy="1572"/>
          </a:xfrm>
          <a:prstGeom prst="straightConnector1">
            <a:avLst/>
          </a:prstGeom>
          <a:ln w="571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05665E36-B1BE-F661-3A57-8533BBE937E4}"/>
              </a:ext>
            </a:extLst>
          </p:cNvPr>
          <p:cNvCxnSpPr>
            <a:cxnSpLocks/>
          </p:cNvCxnSpPr>
          <p:nvPr/>
        </p:nvCxnSpPr>
        <p:spPr>
          <a:xfrm flipV="1">
            <a:off x="5905355" y="4221968"/>
            <a:ext cx="832090" cy="1572"/>
          </a:xfrm>
          <a:prstGeom prst="straightConnector1">
            <a:avLst/>
          </a:prstGeom>
          <a:ln w="571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A828EAFB-167A-3643-9353-93FD3B450F4F}"/>
              </a:ext>
            </a:extLst>
          </p:cNvPr>
          <p:cNvCxnSpPr>
            <a:cxnSpLocks/>
          </p:cNvCxnSpPr>
          <p:nvPr/>
        </p:nvCxnSpPr>
        <p:spPr>
          <a:xfrm>
            <a:off x="8993564" y="5105268"/>
            <a:ext cx="797045" cy="209086"/>
          </a:xfrm>
          <a:prstGeom prst="straightConnector1">
            <a:avLst/>
          </a:prstGeom>
          <a:ln w="571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3FF30BE6-0155-64F7-31EB-E9C0B83D2E8B}"/>
              </a:ext>
            </a:extLst>
          </p:cNvPr>
          <p:cNvCxnSpPr>
            <a:cxnSpLocks/>
          </p:cNvCxnSpPr>
          <p:nvPr/>
        </p:nvCxnSpPr>
        <p:spPr>
          <a:xfrm flipV="1">
            <a:off x="6359889" y="5209811"/>
            <a:ext cx="755111" cy="249238"/>
          </a:xfrm>
          <a:prstGeom prst="straightConnector1">
            <a:avLst/>
          </a:prstGeom>
          <a:ln w="571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68F25229-7477-275D-4322-993E9235917A}"/>
              </a:ext>
            </a:extLst>
          </p:cNvPr>
          <p:cNvCxnSpPr>
            <a:cxnSpLocks/>
          </p:cNvCxnSpPr>
          <p:nvPr/>
        </p:nvCxnSpPr>
        <p:spPr>
          <a:xfrm>
            <a:off x="7558905" y="2966388"/>
            <a:ext cx="0" cy="545071"/>
          </a:xfrm>
          <a:prstGeom prst="straightConnector1">
            <a:avLst/>
          </a:prstGeom>
          <a:ln w="571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Google Shape;749;g245cda39ff9_24_1549" descr="Una caricatura de una persona&#10;&#10;Descripción generada automáticamente con confianza baja">
            <a:extLst>
              <a:ext uri="{FF2B5EF4-FFF2-40B4-BE49-F238E27FC236}">
                <a16:creationId xmlns:a16="http://schemas.microsoft.com/office/drawing/2014/main" id="{7F2649D1-C15D-1337-501B-09F372055424}"/>
              </a:ext>
            </a:extLst>
          </p:cNvPr>
          <p:cNvPicPr preferRelativeResize="0"/>
          <p:nvPr/>
        </p:nvPicPr>
        <p:blipFill rotWithShape="1">
          <a:blip r:embed="rId4">
            <a:alphaModFix/>
          </a:blip>
          <a:srcRect/>
          <a:stretch/>
        </p:blipFill>
        <p:spPr>
          <a:xfrm>
            <a:off x="1803406" y="1761591"/>
            <a:ext cx="3022641" cy="4420546"/>
          </a:xfrm>
          <a:prstGeom prst="rect">
            <a:avLst/>
          </a:prstGeom>
          <a:noFill/>
          <a:ln>
            <a:noFill/>
          </a:ln>
        </p:spPr>
      </p:pic>
    </p:spTree>
    <p:extLst>
      <p:ext uri="{BB962C8B-B14F-4D97-AF65-F5344CB8AC3E}">
        <p14:creationId xmlns:p14="http://schemas.microsoft.com/office/powerpoint/2010/main" val="324287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A883D2-888F-387A-6AB7-C667F6B56DD1}"/>
              </a:ext>
            </a:extLst>
          </p:cNvPr>
          <p:cNvPicPr>
            <a:picLocks noChangeAspect="1"/>
          </p:cNvPicPr>
          <p:nvPr/>
        </p:nvPicPr>
        <p:blipFill rotWithShape="1">
          <a:blip r:embed="rId2"/>
          <a:srcRect l="909" t="29687" r="23182" b="11698"/>
          <a:stretch/>
        </p:blipFill>
        <p:spPr>
          <a:xfrm>
            <a:off x="2688298" y="2646218"/>
            <a:ext cx="9254837" cy="4017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Marcador de contenido 4">
            <a:extLst>
              <a:ext uri="{FF2B5EF4-FFF2-40B4-BE49-F238E27FC236}">
                <a16:creationId xmlns:a16="http://schemas.microsoft.com/office/drawing/2014/main" id="{7708FEFA-0353-5A4F-A9DC-279F538FD8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9" name="Imagen 8">
            <a:extLst>
              <a:ext uri="{FF2B5EF4-FFF2-40B4-BE49-F238E27FC236}">
                <a16:creationId xmlns:a16="http://schemas.microsoft.com/office/drawing/2014/main" id="{C3AD767B-2A28-2EDC-6C46-283A3F33748C}"/>
              </a:ext>
            </a:extLst>
          </p:cNvPr>
          <p:cNvPicPr>
            <a:picLocks noChangeAspect="1"/>
          </p:cNvPicPr>
          <p:nvPr/>
        </p:nvPicPr>
        <p:blipFill rotWithShape="1">
          <a:blip r:embed="rId4"/>
          <a:srcRect l="28069" t="25644" r="11476" b="13518"/>
          <a:stretch/>
        </p:blipFill>
        <p:spPr>
          <a:xfrm rot="20787048">
            <a:off x="216906" y="452639"/>
            <a:ext cx="4142509" cy="23437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22605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a:extLst>
              <a:ext uri="{FF2B5EF4-FFF2-40B4-BE49-F238E27FC236}">
                <a16:creationId xmlns:a16="http://schemas.microsoft.com/office/drawing/2014/main" id="{C9A7E518-6DF6-0598-46AA-A8F1627945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5" name="Imagen 4">
            <a:extLst>
              <a:ext uri="{FF2B5EF4-FFF2-40B4-BE49-F238E27FC236}">
                <a16:creationId xmlns:a16="http://schemas.microsoft.com/office/drawing/2014/main" id="{03A4256F-B822-80E1-316B-30F301A9A12E}"/>
              </a:ext>
            </a:extLst>
          </p:cNvPr>
          <p:cNvPicPr>
            <a:picLocks noChangeAspect="1"/>
          </p:cNvPicPr>
          <p:nvPr/>
        </p:nvPicPr>
        <p:blipFill rotWithShape="1">
          <a:blip r:embed="rId3"/>
          <a:srcRect t="46059" r="23295" b="28879"/>
          <a:stretch/>
        </p:blipFill>
        <p:spPr>
          <a:xfrm>
            <a:off x="1814946" y="4634345"/>
            <a:ext cx="9351818" cy="1717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6C268D1D-F721-0668-7E49-2F93668EADEE}"/>
              </a:ext>
            </a:extLst>
          </p:cNvPr>
          <p:cNvPicPr>
            <a:picLocks noChangeAspect="1"/>
          </p:cNvPicPr>
          <p:nvPr/>
        </p:nvPicPr>
        <p:blipFill rotWithShape="1">
          <a:blip r:embed="rId4"/>
          <a:srcRect l="28069" t="25644" r="11476" b="13518"/>
          <a:stretch/>
        </p:blipFill>
        <p:spPr>
          <a:xfrm rot="20787048">
            <a:off x="563269" y="2018202"/>
            <a:ext cx="4142509" cy="23437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09616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65314"/>
            <a:ext cx="9752565" cy="2374202"/>
          </a:xfrm>
          <a:prstGeom prst="rect">
            <a:avLst/>
          </a:prstGeom>
        </p:spPr>
      </p:pic>
      <p:sp>
        <p:nvSpPr>
          <p:cNvPr id="6" name="CuadroTexto 5">
            <a:extLst>
              <a:ext uri="{FF2B5EF4-FFF2-40B4-BE49-F238E27FC236}">
                <a16:creationId xmlns:a16="http://schemas.microsoft.com/office/drawing/2014/main" id="{770D9299-E48E-A9CD-E010-4266FE1832CB}"/>
              </a:ext>
            </a:extLst>
          </p:cNvPr>
          <p:cNvSpPr txBox="1"/>
          <p:nvPr/>
        </p:nvSpPr>
        <p:spPr>
          <a:xfrm>
            <a:off x="1216997" y="1849195"/>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8" name="CuadroTexto 7">
            <a:extLst>
              <a:ext uri="{FF2B5EF4-FFF2-40B4-BE49-F238E27FC236}">
                <a16:creationId xmlns:a16="http://schemas.microsoft.com/office/drawing/2014/main" id="{3385D741-F2FE-480A-BBB8-179245739741}"/>
              </a:ext>
            </a:extLst>
          </p:cNvPr>
          <p:cNvSpPr txBox="1"/>
          <p:nvPr/>
        </p:nvSpPr>
        <p:spPr>
          <a:xfrm>
            <a:off x="29494" y="21699"/>
            <a:ext cx="800219" cy="3843718"/>
          </a:xfrm>
          <a:prstGeom prst="rect">
            <a:avLst/>
          </a:prstGeom>
          <a:noFill/>
        </p:spPr>
        <p:txBody>
          <a:bodyPr vert="vert270"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Ley 1038 de 2015</a:t>
            </a:r>
            <a:endParaRPr kumimoji="0" lang="es-CO" sz="4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0" name="Diagrama 9">
            <a:extLst>
              <a:ext uri="{FF2B5EF4-FFF2-40B4-BE49-F238E27FC236}">
                <a16:creationId xmlns:a16="http://schemas.microsoft.com/office/drawing/2014/main" id="{3D811C52-F2ED-91F1-D704-8A54DA24DF3D}"/>
              </a:ext>
            </a:extLst>
          </p:cNvPr>
          <p:cNvGraphicFramePr/>
          <p:nvPr>
            <p:extLst>
              <p:ext uri="{D42A27DB-BD31-4B8C-83A1-F6EECF244321}">
                <p14:modId xmlns:p14="http://schemas.microsoft.com/office/powerpoint/2010/main" val="880960549"/>
              </p:ext>
            </p:extLst>
          </p:nvPr>
        </p:nvGraphicFramePr>
        <p:xfrm>
          <a:off x="1482436" y="2687782"/>
          <a:ext cx="10561320" cy="3843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8355E62E-CD01-C7FA-F7FA-FF4323B5BEE2}"/>
              </a:ext>
            </a:extLst>
          </p:cNvPr>
          <p:cNvSpPr txBox="1"/>
          <p:nvPr/>
        </p:nvSpPr>
        <p:spPr>
          <a:xfrm>
            <a:off x="2163904" y="2437766"/>
            <a:ext cx="9198383" cy="369332"/>
          </a:xfrm>
          <a:prstGeom prst="rect">
            <a:avLst/>
          </a:prstGeom>
          <a:noFill/>
        </p:spPr>
        <p:txBody>
          <a:bodyPr wrap="square" rtlCol="0">
            <a:spAutoFit/>
          </a:bodyPr>
          <a:lstStyle/>
          <a:p>
            <a:r>
              <a:rPr lang="es-CO" dirty="0"/>
              <a:t>Art 7°. Las entidades territoriales y los comités de capacitación a docentes y directivos docentes  </a:t>
            </a:r>
          </a:p>
        </p:txBody>
      </p:sp>
      <p:pic>
        <p:nvPicPr>
          <p:cNvPr id="12" name="Google Shape;1218;g245cda39ff9_24_2955">
            <a:extLst>
              <a:ext uri="{FF2B5EF4-FFF2-40B4-BE49-F238E27FC236}">
                <a16:creationId xmlns:a16="http://schemas.microsoft.com/office/drawing/2014/main" id="{D10E6753-18C7-A0E8-4D50-133683F31825}"/>
              </a:ext>
            </a:extLst>
          </p:cNvPr>
          <p:cNvPicPr preferRelativeResize="0"/>
          <p:nvPr/>
        </p:nvPicPr>
        <p:blipFill rotWithShape="1">
          <a:blip r:embed="rId8">
            <a:alphaModFix/>
          </a:blip>
          <a:srcRect/>
          <a:stretch/>
        </p:blipFill>
        <p:spPr>
          <a:xfrm>
            <a:off x="429603" y="3883193"/>
            <a:ext cx="1166291" cy="1785709"/>
          </a:xfrm>
          <a:prstGeom prst="rect">
            <a:avLst/>
          </a:prstGeom>
          <a:noFill/>
          <a:ln>
            <a:noFill/>
          </a:ln>
        </p:spPr>
      </p:pic>
    </p:spTree>
    <p:extLst>
      <p:ext uri="{BB962C8B-B14F-4D97-AF65-F5344CB8AC3E}">
        <p14:creationId xmlns:p14="http://schemas.microsoft.com/office/powerpoint/2010/main" val="139298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332396"/>
            <a:ext cx="10096099" cy="184484"/>
          </a:xfrm>
        </p:spPr>
        <p:txBody>
          <a:bodyPr>
            <a:normAutofit fontScale="25000" lnSpcReduction="20000"/>
          </a:bodyPr>
          <a:lstStyle/>
          <a:p>
            <a:pPr marL="0" indent="0">
              <a:buNone/>
            </a:pPr>
            <a:br>
              <a:rPr lang="es-MX" dirty="0">
                <a:solidFill>
                  <a:srgbClr val="0070C0"/>
                </a:solidFill>
              </a:rPr>
            </a:br>
            <a:endParaRPr lang="es-MX" dirty="0">
              <a:solidFill>
                <a:srgbClr val="0070C0"/>
              </a:solidFill>
            </a:endParaRPr>
          </a:p>
          <a:p>
            <a:pPr marL="0" indent="0">
              <a:buNone/>
            </a:pPr>
            <a:endParaRPr lang="en-US" dirty="0">
              <a:solidFill>
                <a:srgbClr val="0070C0"/>
              </a:solidFill>
            </a:endParaRPr>
          </a:p>
        </p:txBody>
      </p:sp>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65314"/>
            <a:ext cx="9752565" cy="2374202"/>
          </a:xfrm>
          <a:prstGeom prst="rect">
            <a:avLst/>
          </a:prstGeom>
        </p:spPr>
      </p:pic>
      <p:sp>
        <p:nvSpPr>
          <p:cNvPr id="6" name="CuadroTexto 5">
            <a:extLst>
              <a:ext uri="{FF2B5EF4-FFF2-40B4-BE49-F238E27FC236}">
                <a16:creationId xmlns:a16="http://schemas.microsoft.com/office/drawing/2014/main" id="{770D9299-E48E-A9CD-E010-4266FE1832CB}"/>
              </a:ext>
            </a:extLst>
          </p:cNvPr>
          <p:cNvSpPr txBox="1"/>
          <p:nvPr/>
        </p:nvSpPr>
        <p:spPr>
          <a:xfrm>
            <a:off x="231372" y="1744436"/>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8" name="CuadroTexto 7">
            <a:extLst>
              <a:ext uri="{FF2B5EF4-FFF2-40B4-BE49-F238E27FC236}">
                <a16:creationId xmlns:a16="http://schemas.microsoft.com/office/drawing/2014/main" id="{3385D741-F2FE-480A-BBB8-179245739741}"/>
              </a:ext>
            </a:extLst>
          </p:cNvPr>
          <p:cNvSpPr txBox="1"/>
          <p:nvPr/>
        </p:nvSpPr>
        <p:spPr>
          <a:xfrm>
            <a:off x="231372" y="2667917"/>
            <a:ext cx="800219" cy="3843718"/>
          </a:xfrm>
          <a:prstGeom prst="rect">
            <a:avLst/>
          </a:prstGeom>
          <a:noFill/>
        </p:spPr>
        <p:txBody>
          <a:bodyPr vert="vert270"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Ley 1038 de 2015</a:t>
            </a:r>
            <a:endParaRPr kumimoji="0" lang="es-CO"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ángulo redondeado 16">
            <a:extLst>
              <a:ext uri="{FF2B5EF4-FFF2-40B4-BE49-F238E27FC236}">
                <a16:creationId xmlns:a16="http://schemas.microsoft.com/office/drawing/2014/main" id="{C6313D19-2950-F089-1BD5-4BC10BC07C3C}"/>
              </a:ext>
            </a:extLst>
          </p:cNvPr>
          <p:cNvSpPr/>
          <p:nvPr/>
        </p:nvSpPr>
        <p:spPr>
          <a:xfrm>
            <a:off x="2831717" y="3773387"/>
            <a:ext cx="3848018" cy="1743493"/>
          </a:xfrm>
          <a:prstGeom prst="roundRect">
            <a:avLst/>
          </a:prstGeom>
          <a:gradFill flip="none" rotWithShape="1">
            <a:gsLst>
              <a:gs pos="0">
                <a:srgbClr val="70AD47">
                  <a:lumMod val="75000"/>
                  <a:shade val="30000"/>
                  <a:satMod val="115000"/>
                </a:srgbClr>
              </a:gs>
              <a:gs pos="50000">
                <a:srgbClr val="70AD47">
                  <a:lumMod val="75000"/>
                  <a:shade val="67500"/>
                  <a:satMod val="115000"/>
                </a:srgbClr>
              </a:gs>
              <a:gs pos="100000">
                <a:srgbClr val="70AD47">
                  <a:lumMod val="75000"/>
                  <a:shade val="100000"/>
                  <a:satMod val="115000"/>
                </a:srgbClr>
              </a:gs>
            </a:gsLst>
            <a:lin ang="18900000" scaled="1"/>
            <a:tileRect/>
          </a:gradFill>
          <a:ln w="57150" cap="flat" cmpd="sng" algn="ctr">
            <a:solidFill>
              <a:srgbClr val="70AD47">
                <a:shade val="50000"/>
              </a:srgbClr>
            </a:solidFill>
            <a:prstDash val="lgDashDo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FFFFFF"/>
                </a:solidFill>
                <a:effectLst/>
                <a:uLnTx/>
                <a:uFillTx/>
                <a:latin typeface="Arial"/>
                <a:ea typeface="+mn-ea"/>
                <a:cs typeface="+mn-cs"/>
                <a:sym typeface="Arial"/>
              </a:rPr>
              <a:t>Los Comités de Convivencia Escolar, definidos en la Ley 1620 de 2013, en sus niveles nacional, territorial y Escolar, realizarán seguimiento a lo dispuesto en el presente decreto; a fin de asegurar que la Cátedra de la Paz cumpla los objetivos consagrados en el artículo 2° del presente decreto</a:t>
            </a:r>
          </a:p>
        </p:txBody>
      </p:sp>
      <p:sp>
        <p:nvSpPr>
          <p:cNvPr id="9" name="CuadroTexto 8">
            <a:extLst>
              <a:ext uri="{FF2B5EF4-FFF2-40B4-BE49-F238E27FC236}">
                <a16:creationId xmlns:a16="http://schemas.microsoft.com/office/drawing/2014/main" id="{CE3FB603-C22E-2BEF-2C10-52775C27A51A}"/>
              </a:ext>
            </a:extLst>
          </p:cNvPr>
          <p:cNvSpPr txBox="1"/>
          <p:nvPr/>
        </p:nvSpPr>
        <p:spPr>
          <a:xfrm>
            <a:off x="1707726" y="2583543"/>
            <a:ext cx="6272492" cy="646331"/>
          </a:xfrm>
          <a:prstGeom prst="rect">
            <a:avLst/>
          </a:prstGeom>
          <a:noFill/>
        </p:spPr>
        <p:txBody>
          <a:bodyPr wrap="square">
            <a:spAutoFit/>
          </a:bodyPr>
          <a:lstStyle/>
          <a:p>
            <a:r>
              <a:rPr lang="es-CO" b="0" i="1" dirty="0">
                <a:solidFill>
                  <a:srgbClr val="000000"/>
                </a:solidFill>
                <a:effectLst/>
                <a:latin typeface="Arial" panose="020B0604020202020204" pitchFamily="34" charset="0"/>
              </a:rPr>
              <a:t>Art. 9° Lineamientos y articulación con el Sistema Nacional de Convivencia Escolar. </a:t>
            </a:r>
            <a:endParaRPr lang="es-CO" dirty="0"/>
          </a:p>
        </p:txBody>
      </p:sp>
      <p:pic>
        <p:nvPicPr>
          <p:cNvPr id="8194" name="Picture 2" descr="No hay ninguna descripción de la foto disponible.">
            <a:extLst>
              <a:ext uri="{FF2B5EF4-FFF2-40B4-BE49-F238E27FC236}">
                <a16:creationId xmlns:a16="http://schemas.microsoft.com/office/drawing/2014/main" id="{9B3E570E-AD9B-C240-9CEE-EB7CA266A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463" y="3164800"/>
            <a:ext cx="4982874" cy="3320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1435103C-9AA1-CF24-7A35-AFC101A0DF2B}"/>
              </a:ext>
            </a:extLst>
          </p:cNvPr>
          <p:cNvSpPr txBox="1"/>
          <p:nvPr/>
        </p:nvSpPr>
        <p:spPr>
          <a:xfrm>
            <a:off x="1219717" y="6060393"/>
            <a:ext cx="6096000" cy="646331"/>
          </a:xfrm>
          <a:prstGeom prst="rect">
            <a:avLst/>
          </a:prstGeom>
          <a:noFill/>
        </p:spPr>
        <p:txBody>
          <a:bodyPr wrap="square">
            <a:spAutoFit/>
          </a:bodyPr>
          <a:lstStyle/>
          <a:p>
            <a:pPr algn="ctr"/>
            <a:r>
              <a:rPr lang="es-CO" dirty="0"/>
              <a:t>Decreto Reglamentario 1965 de 2013 de la Ley 1620 de Convivencia Escolar de 2013</a:t>
            </a:r>
          </a:p>
        </p:txBody>
      </p:sp>
    </p:spTree>
    <p:extLst>
      <p:ext uri="{BB962C8B-B14F-4D97-AF65-F5344CB8AC3E}">
        <p14:creationId xmlns:p14="http://schemas.microsoft.com/office/powerpoint/2010/main" val="2822324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45464090-CA4A-646D-7015-DBCB3543E6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65314"/>
            <a:ext cx="9752565" cy="2374202"/>
          </a:xfrm>
          <a:prstGeom prst="rect">
            <a:avLst/>
          </a:prstGeom>
        </p:spPr>
      </p:pic>
      <p:sp>
        <p:nvSpPr>
          <p:cNvPr id="5" name="CuadroTexto 4">
            <a:extLst>
              <a:ext uri="{FF2B5EF4-FFF2-40B4-BE49-F238E27FC236}">
                <a16:creationId xmlns:a16="http://schemas.microsoft.com/office/drawing/2014/main" id="{D32640BC-8E9F-3625-9115-EAF1D493ADC5}"/>
              </a:ext>
            </a:extLst>
          </p:cNvPr>
          <p:cNvSpPr txBox="1"/>
          <p:nvPr/>
        </p:nvSpPr>
        <p:spPr>
          <a:xfrm>
            <a:off x="2439435" y="2881746"/>
            <a:ext cx="8077200" cy="2585323"/>
          </a:xfrm>
          <a:prstGeom prst="rect">
            <a:avLst/>
          </a:prstGeom>
          <a:noFill/>
        </p:spPr>
        <p:txBody>
          <a:bodyPr wrap="square" rtlCol="0">
            <a:spAutoFit/>
          </a:bodyPr>
          <a:lstStyle/>
          <a:p>
            <a:r>
              <a:rPr lang="es-CO" sz="5400" dirty="0">
                <a:latin typeface="Modern Love" panose="04090805081005020601" pitchFamily="82" charset="0"/>
              </a:rPr>
              <a:t>Dialogo de saberes…</a:t>
            </a:r>
          </a:p>
          <a:p>
            <a:endParaRPr lang="es-CO" sz="5400" dirty="0">
              <a:latin typeface="Modern Love" panose="04090805081005020601" pitchFamily="82" charset="0"/>
            </a:endParaRPr>
          </a:p>
          <a:p>
            <a:r>
              <a:rPr lang="es-CO" sz="5400" dirty="0">
                <a:latin typeface="Modern Love" panose="04090805081005020601" pitchFamily="82" charset="0"/>
              </a:rPr>
              <a:t>Análisis y reflexiones </a:t>
            </a:r>
          </a:p>
        </p:txBody>
      </p:sp>
    </p:spTree>
    <p:extLst>
      <p:ext uri="{BB962C8B-B14F-4D97-AF65-F5344CB8AC3E}">
        <p14:creationId xmlns:p14="http://schemas.microsoft.com/office/powerpoint/2010/main" val="320498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12" name="Elipse 11">
            <a:extLst>
              <a:ext uri="{FF2B5EF4-FFF2-40B4-BE49-F238E27FC236}">
                <a16:creationId xmlns:a16="http://schemas.microsoft.com/office/drawing/2014/main" id="{E2B192FF-9EA4-15CF-1A07-7C65EB170A70}"/>
              </a:ext>
            </a:extLst>
          </p:cNvPr>
          <p:cNvSpPr/>
          <p:nvPr/>
        </p:nvSpPr>
        <p:spPr>
          <a:xfrm>
            <a:off x="1061356" y="3218333"/>
            <a:ext cx="881743" cy="767443"/>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esquinas diagonales cortadas 13">
            <a:extLst>
              <a:ext uri="{FF2B5EF4-FFF2-40B4-BE49-F238E27FC236}">
                <a16:creationId xmlns:a16="http://schemas.microsoft.com/office/drawing/2014/main" id="{A61A5F2D-BA4D-E10F-9D2B-A8DDBB31CC16}"/>
              </a:ext>
            </a:extLst>
          </p:cNvPr>
          <p:cNvSpPr/>
          <p:nvPr/>
        </p:nvSpPr>
        <p:spPr>
          <a:xfrm>
            <a:off x="1502228" y="3602055"/>
            <a:ext cx="2547257" cy="1475723"/>
          </a:xfrm>
          <a:prstGeom prst="snip2DiagRect">
            <a:avLst/>
          </a:prstGeom>
          <a:noFill/>
          <a:ln w="76200">
            <a:solidFill>
              <a:srgbClr val="FFFF00"/>
            </a:solidFill>
            <a:prstDash val="sysDash"/>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Elipse 14">
            <a:extLst>
              <a:ext uri="{FF2B5EF4-FFF2-40B4-BE49-F238E27FC236}">
                <a16:creationId xmlns:a16="http://schemas.microsoft.com/office/drawing/2014/main" id="{8CC39D55-3539-5E63-4F9B-B96D53A03349}"/>
              </a:ext>
            </a:extLst>
          </p:cNvPr>
          <p:cNvSpPr/>
          <p:nvPr/>
        </p:nvSpPr>
        <p:spPr>
          <a:xfrm>
            <a:off x="4773385" y="3216729"/>
            <a:ext cx="881743" cy="76744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esquinas superiores, una redondeada y la otra cortada 15">
            <a:extLst>
              <a:ext uri="{FF2B5EF4-FFF2-40B4-BE49-F238E27FC236}">
                <a16:creationId xmlns:a16="http://schemas.microsoft.com/office/drawing/2014/main" id="{06560D49-D7CC-168D-2DB3-481144B7FAB8}"/>
              </a:ext>
            </a:extLst>
          </p:cNvPr>
          <p:cNvSpPr/>
          <p:nvPr/>
        </p:nvSpPr>
        <p:spPr>
          <a:xfrm>
            <a:off x="5214256" y="3600450"/>
            <a:ext cx="2547257" cy="1436914"/>
          </a:xfrm>
          <a:prstGeom prst="snipRoundRect">
            <a:avLst/>
          </a:prstGeom>
          <a:noFill/>
          <a:ln w="76200">
            <a:solidFill>
              <a:schemeClr val="accent1">
                <a:lumMod val="75000"/>
              </a:schemeClr>
            </a:solidFill>
            <a:prstDash val="sysDot"/>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Elipse 16">
            <a:extLst>
              <a:ext uri="{FF2B5EF4-FFF2-40B4-BE49-F238E27FC236}">
                <a16:creationId xmlns:a16="http://schemas.microsoft.com/office/drawing/2014/main" id="{D95EA75E-985A-A74B-5717-472BC34C2D1C}"/>
              </a:ext>
            </a:extLst>
          </p:cNvPr>
          <p:cNvSpPr/>
          <p:nvPr/>
        </p:nvSpPr>
        <p:spPr>
          <a:xfrm>
            <a:off x="8485414" y="3216729"/>
            <a:ext cx="881743" cy="76744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diagonales redondeadas 17">
            <a:extLst>
              <a:ext uri="{FF2B5EF4-FFF2-40B4-BE49-F238E27FC236}">
                <a16:creationId xmlns:a16="http://schemas.microsoft.com/office/drawing/2014/main" id="{62FE7FA3-1997-6B69-30B1-414FE8D21259}"/>
              </a:ext>
            </a:extLst>
          </p:cNvPr>
          <p:cNvSpPr/>
          <p:nvPr/>
        </p:nvSpPr>
        <p:spPr>
          <a:xfrm>
            <a:off x="8926284" y="3600450"/>
            <a:ext cx="2547257" cy="1436914"/>
          </a:xfrm>
          <a:prstGeom prst="round2DiagRect">
            <a:avLst/>
          </a:prstGeom>
          <a:noFill/>
          <a:ln w="76200">
            <a:solidFill>
              <a:srgbClr val="FF0000"/>
            </a:solidFill>
            <a:prstDash val="lgDashDot"/>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CuadroTexto 18">
            <a:extLst>
              <a:ext uri="{FF2B5EF4-FFF2-40B4-BE49-F238E27FC236}">
                <a16:creationId xmlns:a16="http://schemas.microsoft.com/office/drawing/2014/main" id="{9D9DF6F1-E30B-DA45-12B6-2D8C8D96DF64}"/>
              </a:ext>
            </a:extLst>
          </p:cNvPr>
          <p:cNvSpPr txBox="1"/>
          <p:nvPr/>
        </p:nvSpPr>
        <p:spPr>
          <a:xfrm>
            <a:off x="4324934" y="2312989"/>
            <a:ext cx="7301997" cy="830997"/>
          </a:xfrm>
          <a:prstGeom prst="rect">
            <a:avLst/>
          </a:prstGeom>
          <a:noFill/>
        </p:spPr>
        <p:txBody>
          <a:bodyPr wrap="square" rtlCol="0">
            <a:spAutoFit/>
          </a:bodyPr>
          <a:lstStyle/>
          <a:p>
            <a:pPr algn="ctr"/>
            <a:r>
              <a:rPr lang="es-CO" sz="4800" dirty="0">
                <a:latin typeface="Forte" panose="03060902040502070203" pitchFamily="66" charset="0"/>
              </a:rPr>
              <a:t>Acuerdos para el encuentro</a:t>
            </a:r>
          </a:p>
        </p:txBody>
      </p:sp>
      <p:sp>
        <p:nvSpPr>
          <p:cNvPr id="22" name="CuadroTexto 21">
            <a:extLst>
              <a:ext uri="{FF2B5EF4-FFF2-40B4-BE49-F238E27FC236}">
                <a16:creationId xmlns:a16="http://schemas.microsoft.com/office/drawing/2014/main" id="{684A96F3-3D2E-1DA0-3EFC-326F82081E78}"/>
              </a:ext>
            </a:extLst>
          </p:cNvPr>
          <p:cNvSpPr txBox="1"/>
          <p:nvPr/>
        </p:nvSpPr>
        <p:spPr>
          <a:xfrm>
            <a:off x="1761955" y="3769333"/>
            <a:ext cx="2269670" cy="1200329"/>
          </a:xfrm>
          <a:prstGeom prst="rect">
            <a:avLst/>
          </a:prstGeom>
          <a:noFill/>
        </p:spPr>
        <p:txBody>
          <a:bodyPr wrap="square" rtlCol="0">
            <a:spAutoFit/>
          </a:bodyPr>
          <a:lstStyle/>
          <a:p>
            <a:pPr algn="just"/>
            <a:r>
              <a:rPr lang="es-ES" kern="0" dirty="0">
                <a:solidFill>
                  <a:srgbClr val="1F3864"/>
                </a:solidFill>
                <a:latin typeface="Arial"/>
                <a:ea typeface="Arial"/>
                <a:cs typeface="Arial"/>
                <a:sym typeface="Arial"/>
              </a:rPr>
              <a:t>Centrar la disposición </a:t>
            </a:r>
            <a:r>
              <a:rPr kumimoji="0" lang="es-ES" sz="1800" b="0" i="0" u="none" strike="noStrike" kern="0" cap="none" spc="0" normalizeH="0" baseline="0" noProof="0" dirty="0">
                <a:ln>
                  <a:noFill/>
                </a:ln>
                <a:solidFill>
                  <a:srgbClr val="1F3864"/>
                </a:solidFill>
                <a:effectLst/>
                <a:uLnTx/>
                <a:uFillTx/>
                <a:latin typeface="Arial"/>
                <a:ea typeface="Arial"/>
                <a:cs typeface="Arial"/>
                <a:sym typeface="Arial"/>
              </a:rPr>
              <a:t>y atención en la información</a:t>
            </a:r>
            <a:endParaRPr lang="es-CO" dirty="0"/>
          </a:p>
        </p:txBody>
      </p:sp>
      <p:sp>
        <p:nvSpPr>
          <p:cNvPr id="24" name="CuadroTexto 23">
            <a:extLst>
              <a:ext uri="{FF2B5EF4-FFF2-40B4-BE49-F238E27FC236}">
                <a16:creationId xmlns:a16="http://schemas.microsoft.com/office/drawing/2014/main" id="{0ADCA561-C329-EF6F-C7B6-B4F38977F413}"/>
              </a:ext>
            </a:extLst>
          </p:cNvPr>
          <p:cNvSpPr txBox="1"/>
          <p:nvPr/>
        </p:nvSpPr>
        <p:spPr>
          <a:xfrm>
            <a:off x="9386889" y="3857242"/>
            <a:ext cx="1743756" cy="923330"/>
          </a:xfrm>
          <a:prstGeom prst="rect">
            <a:avLst/>
          </a:prstGeom>
          <a:noFill/>
        </p:spPr>
        <p:txBody>
          <a:bodyPr wrap="square">
            <a:spAutoFit/>
          </a:bodyPr>
          <a:lstStyle/>
          <a:p>
            <a:pPr algn="just"/>
            <a:r>
              <a:rPr kumimoji="0" lang="es-ES" sz="1800" b="0" i="0" u="none" strike="noStrike" kern="0" cap="none" spc="0" normalizeH="0" baseline="0" noProof="0" dirty="0">
                <a:ln>
                  <a:noFill/>
                </a:ln>
                <a:solidFill>
                  <a:srgbClr val="1F3864"/>
                </a:solidFill>
                <a:effectLst/>
                <a:uLnTx/>
                <a:uFillTx/>
                <a:latin typeface="Arial"/>
                <a:ea typeface="Arial"/>
                <a:cs typeface="Arial"/>
                <a:sym typeface="Arial"/>
              </a:rPr>
              <a:t>Compartir sus  preguntas y reflexiones</a:t>
            </a:r>
            <a:endParaRPr lang="es-CO" dirty="0"/>
          </a:p>
        </p:txBody>
      </p:sp>
      <p:sp>
        <p:nvSpPr>
          <p:cNvPr id="26" name="CuadroTexto 25">
            <a:extLst>
              <a:ext uri="{FF2B5EF4-FFF2-40B4-BE49-F238E27FC236}">
                <a16:creationId xmlns:a16="http://schemas.microsoft.com/office/drawing/2014/main" id="{92943588-B669-2C2B-42E3-C056FF02C02C}"/>
              </a:ext>
            </a:extLst>
          </p:cNvPr>
          <p:cNvSpPr txBox="1"/>
          <p:nvPr/>
        </p:nvSpPr>
        <p:spPr>
          <a:xfrm rot="10800000" flipV="1">
            <a:off x="5309849" y="3614507"/>
            <a:ext cx="2315594"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800"/>
              </a:spcBef>
              <a:spcAft>
                <a:spcPts val="0"/>
              </a:spcAft>
              <a:buClr>
                <a:srgbClr val="000000"/>
              </a:buClr>
              <a:buSzTx/>
              <a:buFont typeface="Arial"/>
              <a:buNone/>
              <a:tabLst/>
              <a:defRPr/>
            </a:pPr>
            <a:r>
              <a:rPr kumimoji="0" lang="es-CO" sz="1800" b="0" i="0" u="none" strike="noStrike" kern="0" cap="none" spc="0" normalizeH="0" baseline="0" noProof="0" dirty="0">
                <a:ln>
                  <a:noFill/>
                </a:ln>
                <a:solidFill>
                  <a:srgbClr val="1F3864"/>
                </a:solidFill>
                <a:effectLst/>
                <a:uLnTx/>
                <a:uFillTx/>
                <a:latin typeface="Arial"/>
                <a:ea typeface="Arial"/>
                <a:cs typeface="Arial"/>
                <a:sym typeface="Arial"/>
              </a:rPr>
              <a:t>Mantener una relación de respeto por el espacio y la palabra del otro.</a:t>
            </a:r>
            <a:endParaRPr kumimoji="0" lang="es-CO"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122" name="Picture 2" descr="No hay ninguna descripción de la foto disponible.">
            <a:extLst>
              <a:ext uri="{FF2B5EF4-FFF2-40B4-BE49-F238E27FC236}">
                <a16:creationId xmlns:a16="http://schemas.microsoft.com/office/drawing/2014/main" id="{5AF3C1E7-A61B-1736-1B53-9134632B3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171" y="1003377"/>
            <a:ext cx="2087502" cy="20875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9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3" name="CuadroTexto 2">
            <a:extLst>
              <a:ext uri="{FF2B5EF4-FFF2-40B4-BE49-F238E27FC236}">
                <a16:creationId xmlns:a16="http://schemas.microsoft.com/office/drawing/2014/main" id="{AB9B18B5-B60A-899E-8863-0732B49615E4}"/>
              </a:ext>
            </a:extLst>
          </p:cNvPr>
          <p:cNvSpPr txBox="1"/>
          <p:nvPr/>
        </p:nvSpPr>
        <p:spPr>
          <a:xfrm>
            <a:off x="959302" y="4174994"/>
            <a:ext cx="10699297" cy="2308324"/>
          </a:xfrm>
          <a:prstGeom prst="rect">
            <a:avLst/>
          </a:prstGeom>
          <a:noFill/>
        </p:spPr>
        <p:txBody>
          <a:bodyPr wrap="square">
            <a:spAutoFit/>
          </a:bodyPr>
          <a:lstStyle/>
          <a:p>
            <a:endParaRPr lang="es-CO" dirty="0"/>
          </a:p>
          <a:p>
            <a:r>
              <a:rPr lang="es-CO" dirty="0"/>
              <a:t>Lleras Acosta, Juanita, </a:t>
            </a:r>
            <a:r>
              <a:rPr lang="es-CO" dirty="0" err="1"/>
              <a:t>Jesús</a:t>
            </a:r>
            <a:r>
              <a:rPr lang="es-CO" dirty="0"/>
              <a:t> Enrique </a:t>
            </a:r>
            <a:r>
              <a:rPr lang="es-CO" dirty="0" err="1"/>
              <a:t>Chaux</a:t>
            </a:r>
            <a:r>
              <a:rPr lang="es-CO" dirty="0"/>
              <a:t> Torres, and Ana </a:t>
            </a:r>
            <a:r>
              <a:rPr lang="es-CO" dirty="0" err="1"/>
              <a:t>María</a:t>
            </a:r>
            <a:r>
              <a:rPr lang="es-CO" dirty="0"/>
              <a:t> </a:t>
            </a:r>
            <a:r>
              <a:rPr lang="es-CO" dirty="0" err="1"/>
              <a:t>Velásquez</a:t>
            </a:r>
            <a:r>
              <a:rPr lang="es-CO" dirty="0"/>
              <a:t> </a:t>
            </a:r>
            <a:r>
              <a:rPr lang="es-CO" dirty="0" err="1"/>
              <a:t>Niño</a:t>
            </a:r>
            <a:r>
              <a:rPr lang="es-CO" dirty="0"/>
              <a:t>. Competencias ciudadanas : de los </a:t>
            </a:r>
            <a:r>
              <a:rPr lang="es-CO" dirty="0" err="1"/>
              <a:t>estándares</a:t>
            </a:r>
            <a:r>
              <a:rPr lang="es-CO" dirty="0"/>
              <a:t> al aula : una propuesta de </a:t>
            </a:r>
            <a:r>
              <a:rPr lang="es-CO" dirty="0" err="1"/>
              <a:t>integración</a:t>
            </a:r>
            <a:r>
              <a:rPr lang="es-CO" dirty="0"/>
              <a:t> a las </a:t>
            </a:r>
            <a:r>
              <a:rPr lang="es-CO" dirty="0" err="1"/>
              <a:t>áreas</a:t>
            </a:r>
            <a:r>
              <a:rPr lang="es-CO" dirty="0"/>
              <a:t> </a:t>
            </a:r>
            <a:r>
              <a:rPr lang="es-CO" dirty="0" err="1"/>
              <a:t>académicas</a:t>
            </a:r>
            <a:r>
              <a:rPr lang="es-CO" dirty="0"/>
              <a:t>. </a:t>
            </a:r>
            <a:r>
              <a:rPr lang="es-CO" dirty="0" err="1"/>
              <a:t>Bogota</a:t>
            </a:r>
            <a:r>
              <a:rPr lang="es-CO" dirty="0"/>
              <a:t>́: Universidad de los Andes, 2012. </a:t>
            </a:r>
            <a:r>
              <a:rPr lang="es-CO" dirty="0" err="1"/>
              <a:t>Print</a:t>
            </a:r>
            <a:r>
              <a:rPr lang="es-CO" dirty="0"/>
              <a:t>. </a:t>
            </a:r>
            <a:r>
              <a:rPr lang="es-CO" dirty="0">
                <a:hlinkClick r:id="rId3" action="ppaction://hlinkfile"/>
              </a:rPr>
              <a:t>file:///C:/Users/HP/Downloads/CompetenciasciudadanasDelosestandaresalaula.Unapropuestaintegralparatodaslasareasacademicas.pdf</a:t>
            </a:r>
            <a:endParaRPr lang="es-CO" dirty="0"/>
          </a:p>
          <a:p>
            <a:endParaRPr lang="es-CO" dirty="0"/>
          </a:p>
          <a:p>
            <a:endParaRPr lang="es-CO" dirty="0"/>
          </a:p>
        </p:txBody>
      </p:sp>
      <p:sp>
        <p:nvSpPr>
          <p:cNvPr id="7" name="CuadroTexto 6">
            <a:extLst>
              <a:ext uri="{FF2B5EF4-FFF2-40B4-BE49-F238E27FC236}">
                <a16:creationId xmlns:a16="http://schemas.microsoft.com/office/drawing/2014/main" id="{EF118DDA-018B-35D2-EE8F-AA0783132F3A}"/>
              </a:ext>
            </a:extLst>
          </p:cNvPr>
          <p:cNvSpPr txBox="1"/>
          <p:nvPr/>
        </p:nvSpPr>
        <p:spPr>
          <a:xfrm>
            <a:off x="959302" y="3805662"/>
            <a:ext cx="10394498" cy="369332"/>
          </a:xfrm>
          <a:prstGeom prst="rect">
            <a:avLst/>
          </a:prstGeom>
          <a:noFill/>
        </p:spPr>
        <p:txBody>
          <a:bodyPr wrap="square">
            <a:spAutoFit/>
          </a:bodyPr>
          <a:lstStyle/>
          <a:p>
            <a:r>
              <a:rPr lang="es-CO" dirty="0"/>
              <a:t>https://pazatuidea.org/wordpress/wp-content/uploads/2020/04/orientacionesedupaz.pdf</a:t>
            </a:r>
          </a:p>
        </p:txBody>
      </p:sp>
      <p:sp>
        <p:nvSpPr>
          <p:cNvPr id="9" name="CuadroTexto 8">
            <a:extLst>
              <a:ext uri="{FF2B5EF4-FFF2-40B4-BE49-F238E27FC236}">
                <a16:creationId xmlns:a16="http://schemas.microsoft.com/office/drawing/2014/main" id="{BCC43C2D-3287-E6E2-2C64-11ED586E6F29}"/>
              </a:ext>
            </a:extLst>
          </p:cNvPr>
          <p:cNvSpPr txBox="1"/>
          <p:nvPr/>
        </p:nvSpPr>
        <p:spPr>
          <a:xfrm>
            <a:off x="959302" y="2929937"/>
            <a:ext cx="9311369" cy="923330"/>
          </a:xfrm>
          <a:prstGeom prst="rect">
            <a:avLst/>
          </a:prstGeom>
          <a:noFill/>
        </p:spPr>
        <p:txBody>
          <a:bodyPr wrap="square">
            <a:spAutoFit/>
          </a:bodyPr>
          <a:lstStyle/>
          <a:p>
            <a:r>
              <a:rPr lang="es-CO" dirty="0"/>
              <a:t>Guía No. 6 Estándares Básicos de Competencias Ciudadanashttps://www.mineducacion.gov.co/1621/articles-75768_archivo_pdf.pdf</a:t>
            </a:r>
          </a:p>
          <a:p>
            <a:endParaRPr lang="es-CO" dirty="0"/>
          </a:p>
        </p:txBody>
      </p:sp>
      <p:sp>
        <p:nvSpPr>
          <p:cNvPr id="11" name="Título 10">
            <a:extLst>
              <a:ext uri="{FF2B5EF4-FFF2-40B4-BE49-F238E27FC236}">
                <a16:creationId xmlns:a16="http://schemas.microsoft.com/office/drawing/2014/main" id="{7360B513-7C14-4B92-481A-BF85E780F09A}"/>
              </a:ext>
            </a:extLst>
          </p:cNvPr>
          <p:cNvSpPr>
            <a:spLocks noGrp="1"/>
          </p:cNvSpPr>
          <p:nvPr>
            <p:ph type="title"/>
          </p:nvPr>
        </p:nvSpPr>
        <p:spPr>
          <a:xfrm>
            <a:off x="959302" y="2103437"/>
            <a:ext cx="10515600" cy="1325563"/>
          </a:xfrm>
        </p:spPr>
        <p:txBody>
          <a:bodyPr/>
          <a:lstStyle/>
          <a:p>
            <a:r>
              <a:rPr lang="es-CO" dirty="0"/>
              <a:t>Referentes consultados</a:t>
            </a:r>
            <a:br>
              <a:rPr lang="es-CO" dirty="0"/>
            </a:br>
            <a:endParaRPr lang="es-CO" dirty="0"/>
          </a:p>
        </p:txBody>
      </p:sp>
    </p:spTree>
    <p:extLst>
      <p:ext uri="{BB962C8B-B14F-4D97-AF65-F5344CB8AC3E}">
        <p14:creationId xmlns:p14="http://schemas.microsoft.com/office/powerpoint/2010/main" val="3071663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7" name="Título 4">
            <a:extLst>
              <a:ext uri="{FF2B5EF4-FFF2-40B4-BE49-F238E27FC236}">
                <a16:creationId xmlns:a16="http://schemas.microsoft.com/office/drawing/2014/main" id="{685E0903-F16B-8884-CFA5-7FFFC9E1D708}"/>
              </a:ext>
            </a:extLst>
          </p:cNvPr>
          <p:cNvSpPr txBox="1">
            <a:spLocks/>
          </p:cNvSpPr>
          <p:nvPr/>
        </p:nvSpPr>
        <p:spPr>
          <a:xfrm>
            <a:off x="-1544782" y="2374202"/>
            <a:ext cx="10515600" cy="1813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7200" b="1" dirty="0">
                <a:latin typeface="Modern Love" panose="04090805081005020601" pitchFamily="82" charset="0"/>
              </a:rPr>
              <a:t>GRACIAS</a:t>
            </a:r>
            <a:endParaRPr lang="en-US" sz="7200" b="1" dirty="0">
              <a:latin typeface="Modern Love" panose="04090805081005020601" pitchFamily="82" charset="0"/>
            </a:endParaRPr>
          </a:p>
        </p:txBody>
      </p:sp>
      <p:pic>
        <p:nvPicPr>
          <p:cNvPr id="11" name="Imagen 10">
            <a:extLst>
              <a:ext uri="{FF2B5EF4-FFF2-40B4-BE49-F238E27FC236}">
                <a16:creationId xmlns:a16="http://schemas.microsoft.com/office/drawing/2014/main" id="{B10DA55A-E218-ABD6-3969-FC6C04DB63DF}"/>
              </a:ext>
            </a:extLst>
          </p:cNvPr>
          <p:cNvPicPr>
            <a:picLocks noChangeAspect="1"/>
          </p:cNvPicPr>
          <p:nvPr/>
        </p:nvPicPr>
        <p:blipFill rotWithShape="1">
          <a:blip r:embed="rId3"/>
          <a:srcRect l="46352" t="31095" r="21951" b="6264"/>
          <a:stretch/>
        </p:blipFill>
        <p:spPr>
          <a:xfrm>
            <a:off x="6234545" y="2374202"/>
            <a:ext cx="3865419" cy="4294909"/>
          </a:xfrm>
          <a:prstGeom prst="rect">
            <a:avLst/>
          </a:prstGeom>
        </p:spPr>
      </p:pic>
    </p:spTree>
    <p:extLst>
      <p:ext uri="{BB962C8B-B14F-4D97-AF65-F5344CB8AC3E}">
        <p14:creationId xmlns:p14="http://schemas.microsoft.com/office/powerpoint/2010/main" val="347555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19" name="CuadroTexto 18">
            <a:extLst>
              <a:ext uri="{FF2B5EF4-FFF2-40B4-BE49-F238E27FC236}">
                <a16:creationId xmlns:a16="http://schemas.microsoft.com/office/drawing/2014/main" id="{9D9DF6F1-E30B-DA45-12B6-2D8C8D96DF64}"/>
              </a:ext>
            </a:extLst>
          </p:cNvPr>
          <p:cNvSpPr txBox="1"/>
          <p:nvPr/>
        </p:nvSpPr>
        <p:spPr>
          <a:xfrm>
            <a:off x="-473529" y="2200474"/>
            <a:ext cx="434884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prstClr val="black"/>
                </a:solidFill>
                <a:effectLst/>
                <a:uLnTx/>
                <a:uFillTx/>
                <a:latin typeface="Forte" panose="03060902040502070203" pitchFamily="66" charset="0"/>
                <a:ea typeface="+mn-ea"/>
                <a:cs typeface="+mn-cs"/>
              </a:rPr>
              <a:t>Objetivos</a:t>
            </a:r>
          </a:p>
        </p:txBody>
      </p:sp>
      <p:sp>
        <p:nvSpPr>
          <p:cNvPr id="22" name="CuadroTexto 21">
            <a:extLst>
              <a:ext uri="{FF2B5EF4-FFF2-40B4-BE49-F238E27FC236}">
                <a16:creationId xmlns:a16="http://schemas.microsoft.com/office/drawing/2014/main" id="{684A96F3-3D2E-1DA0-3EFC-326F82081E78}"/>
              </a:ext>
            </a:extLst>
          </p:cNvPr>
          <p:cNvSpPr txBox="1"/>
          <p:nvPr/>
        </p:nvSpPr>
        <p:spPr>
          <a:xfrm>
            <a:off x="8144493" y="4682404"/>
            <a:ext cx="3908979" cy="1477328"/>
          </a:xfrm>
          <a:prstGeom prst="rect">
            <a:avLst/>
          </a:prstGeom>
          <a:noFill/>
          <a:ln>
            <a:solidFill>
              <a:schemeClr val="accent6">
                <a:lumMod val="75000"/>
              </a:schemeClr>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kern="0" dirty="0">
                <a:solidFill>
                  <a:srgbClr val="1F3864"/>
                </a:solidFill>
                <a:latin typeface="Arial"/>
                <a:ea typeface="Arial"/>
                <a:cs typeface="Arial"/>
                <a:sym typeface="Arial"/>
              </a:rPr>
              <a:t>Proponer acciones para reconfigurar la propuesta curricular de </a:t>
            </a:r>
            <a:r>
              <a:rPr kumimoji="0" lang="es-ES" sz="1800" b="0" i="0" u="none" strike="noStrike" kern="0" cap="none" spc="0" normalizeH="0" baseline="0" noProof="0" dirty="0">
                <a:ln>
                  <a:noFill/>
                </a:ln>
                <a:solidFill>
                  <a:srgbClr val="1F3864"/>
                </a:solidFill>
                <a:effectLst/>
                <a:uLnTx/>
                <a:uFillTx/>
                <a:latin typeface="Arial"/>
                <a:ea typeface="Arial"/>
                <a:cs typeface="Arial"/>
                <a:sym typeface="Arial"/>
              </a:rPr>
              <a:t>la cátedra de la paz con base en la problemática</a:t>
            </a:r>
            <a:r>
              <a:rPr lang="es-ES" kern="0" dirty="0">
                <a:solidFill>
                  <a:srgbClr val="1F3864"/>
                </a:solidFill>
                <a:latin typeface="Arial"/>
                <a:ea typeface="Arial"/>
                <a:cs typeface="Arial"/>
                <a:sym typeface="Arial"/>
              </a:rPr>
              <a:t> actual que se presenta el territorio colombiano. </a:t>
            </a: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CuadroTexto 23">
            <a:extLst>
              <a:ext uri="{FF2B5EF4-FFF2-40B4-BE49-F238E27FC236}">
                <a16:creationId xmlns:a16="http://schemas.microsoft.com/office/drawing/2014/main" id="{0ADCA561-C329-EF6F-C7B6-B4F38977F413}"/>
              </a:ext>
            </a:extLst>
          </p:cNvPr>
          <p:cNvSpPr txBox="1"/>
          <p:nvPr/>
        </p:nvSpPr>
        <p:spPr>
          <a:xfrm>
            <a:off x="4645137" y="2518479"/>
            <a:ext cx="3388519" cy="1754326"/>
          </a:xfrm>
          <a:prstGeom prst="rect">
            <a:avLst/>
          </a:prstGeom>
          <a:noFill/>
          <a:ln>
            <a:solidFill>
              <a:schemeClr val="accent6">
                <a:lumMod val="75000"/>
              </a:schemeClr>
            </a:solidFill>
          </a:ln>
        </p:spPr>
        <p:txBody>
          <a:bodyPr wrap="square">
            <a:spAutoFit/>
          </a:bodyPr>
          <a:lstStyle/>
          <a:p>
            <a:pPr lvl="0" algn="just"/>
            <a:r>
              <a:rPr lang="es-ES" kern="0" dirty="0">
                <a:solidFill>
                  <a:srgbClr val="1F3864"/>
                </a:solidFill>
                <a:latin typeface="Arial"/>
                <a:ea typeface="Arial"/>
                <a:cs typeface="Arial"/>
                <a:sym typeface="Arial"/>
              </a:rPr>
              <a:t>Analizar y reflexionar sobre el impacto de la propuesta curricular de la asignatura de la cátedra de la paz en el contexto de los EE del Departamento del Magdalena. </a:t>
            </a: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CuadroTexto 25">
            <a:extLst>
              <a:ext uri="{FF2B5EF4-FFF2-40B4-BE49-F238E27FC236}">
                <a16:creationId xmlns:a16="http://schemas.microsoft.com/office/drawing/2014/main" id="{92943588-B669-2C2B-42E3-C056FF02C02C}"/>
              </a:ext>
            </a:extLst>
          </p:cNvPr>
          <p:cNvSpPr txBox="1"/>
          <p:nvPr/>
        </p:nvSpPr>
        <p:spPr>
          <a:xfrm rot="10800000" flipV="1">
            <a:off x="867679" y="4682403"/>
            <a:ext cx="3604841" cy="1477328"/>
          </a:xfrm>
          <a:prstGeom prst="rect">
            <a:avLst/>
          </a:prstGeom>
          <a:noFill/>
          <a:ln>
            <a:solidFill>
              <a:srgbClr val="000000"/>
            </a:solidFill>
          </a:ln>
          <a:effectLst>
            <a:glow rad="63500">
              <a:schemeClr val="accent2">
                <a:satMod val="175000"/>
                <a:alpha val="40000"/>
              </a:schemeClr>
            </a:glow>
          </a:effectLst>
        </p:spPr>
        <p:txBody>
          <a:bodyPr wrap="square">
            <a:spAutoFit/>
          </a:bodyPr>
          <a:lstStyle/>
          <a:p>
            <a:pPr marL="0" marR="0" lvl="0" indent="0" algn="just" defTabSz="914400" rtl="0" eaLnBrk="1" fontAlgn="auto" latinLnBrk="0" hangingPunct="1">
              <a:lnSpc>
                <a:spcPct val="100000"/>
              </a:lnSpc>
              <a:spcBef>
                <a:spcPts val="800"/>
              </a:spcBef>
              <a:spcAft>
                <a:spcPts val="0"/>
              </a:spcAft>
              <a:buClr>
                <a:srgbClr val="000000"/>
              </a:buClr>
              <a:buSzTx/>
              <a:buFont typeface="Arial"/>
              <a:buNone/>
              <a:tabLst/>
              <a:defRPr/>
            </a:pPr>
            <a:r>
              <a:rPr lang="es-CO" kern="0" dirty="0">
                <a:solidFill>
                  <a:srgbClr val="1F3864"/>
                </a:solidFill>
                <a:latin typeface="Arial"/>
                <a:ea typeface="Arial"/>
                <a:cs typeface="Arial"/>
                <a:sym typeface="Arial"/>
              </a:rPr>
              <a:t>Recordar</a:t>
            </a:r>
            <a:r>
              <a:rPr kumimoji="0" lang="es-CO" sz="1800" b="0" i="0" u="none" strike="noStrike" kern="0" cap="none" spc="0" normalizeH="0" baseline="0" noProof="0" dirty="0">
                <a:ln>
                  <a:noFill/>
                </a:ln>
                <a:solidFill>
                  <a:srgbClr val="1F3864"/>
                </a:solidFill>
                <a:effectLst/>
                <a:uLnTx/>
                <a:uFillTx/>
                <a:latin typeface="Arial"/>
                <a:ea typeface="Arial"/>
                <a:cs typeface="Arial"/>
                <a:sym typeface="Arial"/>
              </a:rPr>
              <a:t> los aspectos generales  que se proponen desde los referentes legales a nivel nacional sobre la cátedra </a:t>
            </a:r>
            <a:r>
              <a:rPr lang="es-CO" kern="0" dirty="0">
                <a:solidFill>
                  <a:srgbClr val="1F3864"/>
                </a:solidFill>
                <a:latin typeface="Arial"/>
                <a:ea typeface="Arial"/>
                <a:cs typeface="Arial"/>
                <a:sym typeface="Arial"/>
              </a:rPr>
              <a:t>de </a:t>
            </a:r>
            <a:r>
              <a:rPr kumimoji="0" lang="es-CO" sz="1800" b="0" i="0" u="none" strike="noStrike" kern="0" cap="none" spc="0" normalizeH="0" baseline="0" noProof="0" dirty="0">
                <a:ln>
                  <a:noFill/>
                </a:ln>
                <a:solidFill>
                  <a:srgbClr val="1F3864"/>
                </a:solidFill>
                <a:effectLst/>
                <a:uLnTx/>
                <a:uFillTx/>
                <a:latin typeface="Arial"/>
                <a:ea typeface="Arial"/>
                <a:cs typeface="Arial"/>
                <a:sym typeface="Arial"/>
              </a:rPr>
              <a:t>la paz</a:t>
            </a:r>
            <a:endParaRPr kumimoji="0" lang="es-CO"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Flecha: a la izquierda, derecha y arriba 1">
            <a:extLst>
              <a:ext uri="{FF2B5EF4-FFF2-40B4-BE49-F238E27FC236}">
                <a16:creationId xmlns:a16="http://schemas.microsoft.com/office/drawing/2014/main" id="{0CEF8B68-6E2F-78D8-1CB4-5BEE49A746F3}"/>
              </a:ext>
            </a:extLst>
          </p:cNvPr>
          <p:cNvSpPr/>
          <p:nvPr/>
        </p:nvSpPr>
        <p:spPr>
          <a:xfrm>
            <a:off x="4990092" y="4339521"/>
            <a:ext cx="2873836" cy="1436914"/>
          </a:xfrm>
          <a:prstGeom prst="leftRightUpArrow">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39587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0684" y="5631472"/>
            <a:ext cx="5280658" cy="1076221"/>
          </a:xfrm>
        </p:spPr>
        <p:txBody>
          <a:bodyPr>
            <a:noAutofit/>
          </a:bodyPr>
          <a:lstStyle/>
          <a:p>
            <a:pPr algn="just">
              <a:lnSpc>
                <a:spcPct val="107000"/>
              </a:lnSpc>
              <a:spcAft>
                <a:spcPts val="800"/>
              </a:spcAft>
            </a:pP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2000" dirty="0">
                <a:effectLst/>
                <a:latin typeface="Calibri" panose="020F0502020204030204" pitchFamily="34" charset="0"/>
                <a:ea typeface="Calibri" panose="020F0502020204030204" pitchFamily="34" charset="0"/>
                <a:cs typeface="Times New Roman" panose="02020603050405020304" pitchFamily="18" charset="0"/>
              </a:rPr>
            </a:b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el contexto de lo que se conoce como el proceso de paz entre el Estado colombiano y la guerrilla de las FARC, el presidente Juan Manuel Santos Calderón promulgó la Ley 1732 del año 2014, “Por la cual se establece la cátedra de la paz en todas las instituciones educativas del país</a:t>
            </a:r>
            <a:r>
              <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es-CO" sz="2000" dirty="0">
                <a:effectLst/>
                <a:latin typeface="Calibri" panose="020F0502020204030204" pitchFamily="34" charset="0"/>
                <a:ea typeface="Calibri" panose="020F0502020204030204" pitchFamily="34" charset="0"/>
                <a:cs typeface="Times New Roman" panose="02020603050405020304" pitchFamily="18" charset="0"/>
              </a:rPr>
            </a:br>
            <a:br>
              <a:rPr lang="es-CO" sz="2000" dirty="0">
                <a:effectLst/>
                <a:latin typeface="Calibri" panose="020F0502020204030204" pitchFamily="34" charset="0"/>
                <a:ea typeface="Calibri" panose="020F0502020204030204" pitchFamily="34" charset="0"/>
                <a:cs typeface="Times New Roman" panose="02020603050405020304" pitchFamily="18"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E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E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2000" dirty="0">
                <a:effectLst/>
                <a:latin typeface="Calibri" panose="020F0502020204030204" pitchFamily="34" charset="0"/>
                <a:ea typeface="Calibri" panose="020F0502020204030204" pitchFamily="34" charset="0"/>
                <a:cs typeface="Times New Roman" panose="02020603050405020304" pitchFamily="18" charset="0"/>
              </a:rPr>
            </a:br>
            <a:r>
              <a:rPr lang="es-ES" sz="2000" dirty="0">
                <a:effectLst/>
                <a:latin typeface="Calibri" panose="020F0502020204030204" pitchFamily="34" charset="0"/>
                <a:ea typeface="Times New Roman" panose="02020603050405020304" pitchFamily="18" charset="0"/>
                <a:cs typeface="Calibri" panose="020F0502020204030204" pitchFamily="34" charset="0"/>
              </a:rPr>
              <a:t> </a:t>
            </a:r>
            <a:br>
              <a:rPr lang="es-CO" sz="2000" dirty="0">
                <a:effectLst/>
                <a:latin typeface="Calibri" panose="020F0502020204030204" pitchFamily="34" charset="0"/>
                <a:ea typeface="Calibri" panose="020F0502020204030204" pitchFamily="34" charset="0"/>
                <a:cs typeface="Times New Roman" panose="02020603050405020304" pitchFamily="18" charset="0"/>
              </a:rPr>
            </a:br>
            <a:r>
              <a:rPr lang="es-CO"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2000" dirty="0">
              <a:solidFill>
                <a:srgbClr val="0070C0"/>
              </a:solidFill>
              <a:latin typeface="+mn-lt"/>
              <a:cs typeface="Arial" panose="020B0604020202020204" pitchFamily="34" charset="0"/>
            </a:endParaRPr>
          </a:p>
        </p:txBody>
      </p:sp>
      <p:pic>
        <p:nvPicPr>
          <p:cNvPr id="4" name="Marcador de contenido 4"/>
          <p:cNvPicPr>
            <a:picLocks noChangeAspect="1"/>
          </p:cNvPicPr>
          <p:nvPr/>
        </p:nvPicPr>
        <p:blipFill rotWithShape="1">
          <a:blip r:embed="rId3"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pic>
        <p:nvPicPr>
          <p:cNvPr id="5" name="Picture 4" descr="Proceso de Paz en Colombia. | Bogotá">
            <a:extLst>
              <a:ext uri="{FF2B5EF4-FFF2-40B4-BE49-F238E27FC236}">
                <a16:creationId xmlns:a16="http://schemas.microsoft.com/office/drawing/2014/main" id="{30C4BD24-6D5D-0F13-8355-9BD471642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2565" y="1686576"/>
            <a:ext cx="2343150"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Quiénes somos - Confederación Colombiana de Consumidores">
            <a:extLst>
              <a:ext uri="{FF2B5EF4-FFF2-40B4-BE49-F238E27FC236}">
                <a16:creationId xmlns:a16="http://schemas.microsoft.com/office/drawing/2014/main" id="{A10EE452-3424-4693-2B49-4850324AB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11" y="828188"/>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adroTexto 5">
            <a:extLst>
              <a:ext uri="{FF2B5EF4-FFF2-40B4-BE49-F238E27FC236}">
                <a16:creationId xmlns:a16="http://schemas.microsoft.com/office/drawing/2014/main" id="{1F86609A-676A-35C1-DBFA-DFAC9A998A1F}"/>
              </a:ext>
            </a:extLst>
          </p:cNvPr>
          <p:cNvSpPr txBox="1"/>
          <p:nvPr/>
        </p:nvSpPr>
        <p:spPr>
          <a:xfrm>
            <a:off x="540327" y="3283527"/>
            <a:ext cx="2008909" cy="1477328"/>
          </a:xfrm>
          <a:prstGeom prst="rect">
            <a:avLst/>
          </a:prstGeom>
          <a:noFill/>
        </p:spPr>
        <p:txBody>
          <a:bodyPr wrap="square" rtlCol="0">
            <a:spAutoFit/>
          </a:bodyPr>
          <a:lstStyle/>
          <a:p>
            <a:pPr algn="ctr"/>
            <a:r>
              <a:rPr lang="es-CO" b="1" dirty="0"/>
              <a:t>Ariel </a:t>
            </a:r>
            <a:r>
              <a:rPr lang="es-CO" b="1" dirty="0" err="1"/>
              <a:t>Armel</a:t>
            </a:r>
            <a:r>
              <a:rPr lang="es-CO" b="1" dirty="0"/>
              <a:t> Arenas</a:t>
            </a:r>
          </a:p>
          <a:p>
            <a:pPr algn="ctr"/>
            <a:r>
              <a:rPr lang="es-CO" dirty="0"/>
              <a:t>Presidente de la confederación colombiana de consumidores</a:t>
            </a:r>
          </a:p>
        </p:txBody>
      </p:sp>
      <p:pic>
        <p:nvPicPr>
          <p:cNvPr id="6148" name="Picture 4" descr="Juan Manuel Santos - Wikipedia, la enciclopedia libre">
            <a:extLst>
              <a:ext uri="{FF2B5EF4-FFF2-40B4-BE49-F238E27FC236}">
                <a16:creationId xmlns:a16="http://schemas.microsoft.com/office/drawing/2014/main" id="{77CA44A4-3775-FC97-96E2-569A383979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7642" y="2517214"/>
            <a:ext cx="1847850" cy="2035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lecha: curvada hacia la derecha 6">
            <a:extLst>
              <a:ext uri="{FF2B5EF4-FFF2-40B4-BE49-F238E27FC236}">
                <a16:creationId xmlns:a16="http://schemas.microsoft.com/office/drawing/2014/main" id="{C8493077-4AAD-B9C1-890F-FCAECA8A800B}"/>
              </a:ext>
            </a:extLst>
          </p:cNvPr>
          <p:cNvSpPr/>
          <p:nvPr/>
        </p:nvSpPr>
        <p:spPr>
          <a:xfrm rot="17702313">
            <a:off x="3103826" y="2652670"/>
            <a:ext cx="803564" cy="2293660"/>
          </a:xfrm>
          <a:prstGeom prst="curvedRightArrow">
            <a:avLst/>
          </a:prstGeom>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1" name="CuadroTexto 10">
            <a:extLst>
              <a:ext uri="{FF2B5EF4-FFF2-40B4-BE49-F238E27FC236}">
                <a16:creationId xmlns:a16="http://schemas.microsoft.com/office/drawing/2014/main" id="{1842F336-2F65-00C2-5752-2818B4547B18}"/>
              </a:ext>
            </a:extLst>
          </p:cNvPr>
          <p:cNvSpPr txBox="1"/>
          <p:nvPr/>
        </p:nvSpPr>
        <p:spPr>
          <a:xfrm>
            <a:off x="588818" y="4791758"/>
            <a:ext cx="2008909" cy="1200329"/>
          </a:xfrm>
          <a:prstGeom prst="rect">
            <a:avLst/>
          </a:prstGeom>
          <a:noFill/>
        </p:spPr>
        <p:txBody>
          <a:bodyPr wrap="square">
            <a:spAutoFit/>
          </a:bodyPr>
          <a:lstStyle/>
          <a:p>
            <a:r>
              <a:rPr lang="es-CO" b="0" i="0" dirty="0">
                <a:solidFill>
                  <a:srgbClr val="333333"/>
                </a:solidFill>
                <a:effectLst/>
              </a:rPr>
              <a:t>Gobernador del Tolima durante el periodo 1967-1969</a:t>
            </a:r>
          </a:p>
          <a:p>
            <a:endParaRPr lang="es-CO" dirty="0">
              <a:solidFill>
                <a:srgbClr val="333333"/>
              </a:solidFill>
            </a:endParaRPr>
          </a:p>
        </p:txBody>
      </p:sp>
      <p:sp>
        <p:nvSpPr>
          <p:cNvPr id="13" name="CuadroTexto 12">
            <a:extLst>
              <a:ext uri="{FF2B5EF4-FFF2-40B4-BE49-F238E27FC236}">
                <a16:creationId xmlns:a16="http://schemas.microsoft.com/office/drawing/2014/main" id="{379F7541-F49A-24E9-9BF7-98423798BB64}"/>
              </a:ext>
            </a:extLst>
          </p:cNvPr>
          <p:cNvSpPr txBox="1"/>
          <p:nvPr/>
        </p:nvSpPr>
        <p:spPr>
          <a:xfrm>
            <a:off x="2664836" y="5324612"/>
            <a:ext cx="1417459" cy="1200329"/>
          </a:xfrm>
          <a:prstGeom prst="rect">
            <a:avLst/>
          </a:prstGeom>
          <a:noFill/>
        </p:spPr>
        <p:txBody>
          <a:bodyPr wrap="square">
            <a:spAutoFit/>
          </a:bodyPr>
          <a:lstStyle/>
          <a:p>
            <a:r>
              <a:rPr lang="es-CO" dirty="0">
                <a:solidFill>
                  <a:srgbClr val="333333"/>
                </a:solidFill>
              </a:rPr>
              <a:t>General</a:t>
            </a:r>
          </a:p>
          <a:p>
            <a:r>
              <a:rPr lang="es-CO" dirty="0">
                <a:solidFill>
                  <a:srgbClr val="333333"/>
                </a:solidFill>
              </a:rPr>
              <a:t>José Joaquín Matallana Bermúdez </a:t>
            </a:r>
            <a:endParaRPr lang="es-CO" dirty="0"/>
          </a:p>
        </p:txBody>
      </p:sp>
      <p:pic>
        <p:nvPicPr>
          <p:cNvPr id="6150" name="Picture 6" descr="Carlos Alberto Lleras Restrepo | Señal Memoria">
            <a:extLst>
              <a:ext uri="{FF2B5EF4-FFF2-40B4-BE49-F238E27FC236}">
                <a16:creationId xmlns:a16="http://schemas.microsoft.com/office/drawing/2014/main" id="{8E0A8F54-6CFF-129D-676E-BCFB2CF9CA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395" y="1463309"/>
            <a:ext cx="1847850" cy="2466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Flecha: arriba y abajo 13">
            <a:extLst>
              <a:ext uri="{FF2B5EF4-FFF2-40B4-BE49-F238E27FC236}">
                <a16:creationId xmlns:a16="http://schemas.microsoft.com/office/drawing/2014/main" id="{5294C18C-91F2-8E2E-5C20-5FBA8AA03D88}"/>
              </a:ext>
            </a:extLst>
          </p:cNvPr>
          <p:cNvSpPr/>
          <p:nvPr/>
        </p:nvSpPr>
        <p:spPr>
          <a:xfrm rot="7505012">
            <a:off x="2248699" y="5631410"/>
            <a:ext cx="304801" cy="586859"/>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60A6D6F1-63B8-D123-D7C5-A45C508C7C9F}"/>
              </a:ext>
            </a:extLst>
          </p:cNvPr>
          <p:cNvSpPr txBox="1"/>
          <p:nvPr/>
        </p:nvSpPr>
        <p:spPr>
          <a:xfrm>
            <a:off x="3870425" y="4097439"/>
            <a:ext cx="1634836" cy="923330"/>
          </a:xfrm>
          <a:prstGeom prst="rect">
            <a:avLst/>
          </a:prstGeom>
          <a:noFill/>
        </p:spPr>
        <p:txBody>
          <a:bodyPr wrap="square">
            <a:spAutoFit/>
          </a:bodyPr>
          <a:lstStyle/>
          <a:p>
            <a:r>
              <a:rPr lang="es-CO" dirty="0">
                <a:solidFill>
                  <a:srgbClr val="333333"/>
                </a:solidFill>
              </a:rPr>
              <a:t>Presidente Carlos Lleras Restrepo </a:t>
            </a:r>
            <a:endParaRPr lang="es-CO" dirty="0"/>
          </a:p>
        </p:txBody>
      </p:sp>
      <p:sp>
        <p:nvSpPr>
          <p:cNvPr id="16" name="Flecha: curvada hacia la derecha 15">
            <a:extLst>
              <a:ext uri="{FF2B5EF4-FFF2-40B4-BE49-F238E27FC236}">
                <a16:creationId xmlns:a16="http://schemas.microsoft.com/office/drawing/2014/main" id="{32460192-EA71-3ABF-9A40-10B2F1BEBA85}"/>
              </a:ext>
            </a:extLst>
          </p:cNvPr>
          <p:cNvSpPr/>
          <p:nvPr/>
        </p:nvSpPr>
        <p:spPr>
          <a:xfrm rot="17146721">
            <a:off x="5433134" y="3873806"/>
            <a:ext cx="401782" cy="1057321"/>
          </a:xfrm>
          <a:prstGeom prst="curvedRightArrow">
            <a:avLst>
              <a:gd name="adj1" fmla="val 25000"/>
              <a:gd name="adj2" fmla="val 60649"/>
              <a:gd name="adj3" fmla="val 0"/>
            </a:avLst>
          </a:prstGeom>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6154" name="Picture 10" descr="Belisario Betancur - Wikipedia, la enciclopedia libre">
            <a:extLst>
              <a:ext uri="{FF2B5EF4-FFF2-40B4-BE49-F238E27FC236}">
                <a16:creationId xmlns:a16="http://schemas.microsoft.com/office/drawing/2014/main" id="{F161EB96-7F4F-082B-6BE0-E30B33CC35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7281" y="1837231"/>
            <a:ext cx="1876425" cy="242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Flecha: curvada hacia la derecha 16">
            <a:extLst>
              <a:ext uri="{FF2B5EF4-FFF2-40B4-BE49-F238E27FC236}">
                <a16:creationId xmlns:a16="http://schemas.microsoft.com/office/drawing/2014/main" id="{7C95851A-3743-1914-69E2-40C7585B9376}"/>
              </a:ext>
            </a:extLst>
          </p:cNvPr>
          <p:cNvSpPr/>
          <p:nvPr/>
        </p:nvSpPr>
        <p:spPr>
          <a:xfrm rot="17702313">
            <a:off x="7647055" y="4131539"/>
            <a:ext cx="397240" cy="892779"/>
          </a:xfrm>
          <a:prstGeom prst="curvedRightArrow">
            <a:avLst/>
          </a:prstGeom>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9" name="CuadroTexto 18">
            <a:extLst>
              <a:ext uri="{FF2B5EF4-FFF2-40B4-BE49-F238E27FC236}">
                <a16:creationId xmlns:a16="http://schemas.microsoft.com/office/drawing/2014/main" id="{807EA318-F6C0-5B43-D763-B6FE2F968DFC}"/>
              </a:ext>
            </a:extLst>
          </p:cNvPr>
          <p:cNvSpPr txBox="1"/>
          <p:nvPr/>
        </p:nvSpPr>
        <p:spPr>
          <a:xfrm>
            <a:off x="6195729" y="4266106"/>
            <a:ext cx="1298697" cy="923330"/>
          </a:xfrm>
          <a:prstGeom prst="rect">
            <a:avLst/>
          </a:prstGeom>
          <a:noFill/>
        </p:spPr>
        <p:txBody>
          <a:bodyPr wrap="square">
            <a:spAutoFit/>
          </a:bodyPr>
          <a:lstStyle/>
          <a:p>
            <a:pPr algn="ctr"/>
            <a:r>
              <a:rPr lang="es-CO" dirty="0"/>
              <a:t>Presidente Belisario</a:t>
            </a:r>
          </a:p>
          <a:p>
            <a:pPr algn="ctr"/>
            <a:r>
              <a:rPr lang="es-CO" dirty="0"/>
              <a:t> Betancur</a:t>
            </a:r>
          </a:p>
        </p:txBody>
      </p:sp>
      <p:sp>
        <p:nvSpPr>
          <p:cNvPr id="20" name="CuadroTexto 19">
            <a:extLst>
              <a:ext uri="{FF2B5EF4-FFF2-40B4-BE49-F238E27FC236}">
                <a16:creationId xmlns:a16="http://schemas.microsoft.com/office/drawing/2014/main" id="{B7145B65-3BA8-E480-55F4-D26E16E3247A}"/>
              </a:ext>
            </a:extLst>
          </p:cNvPr>
          <p:cNvSpPr txBox="1"/>
          <p:nvPr/>
        </p:nvSpPr>
        <p:spPr>
          <a:xfrm>
            <a:off x="8334176" y="4601380"/>
            <a:ext cx="2403099" cy="646331"/>
          </a:xfrm>
          <a:prstGeom prst="rect">
            <a:avLst/>
          </a:prstGeom>
          <a:noFill/>
        </p:spPr>
        <p:txBody>
          <a:bodyPr wrap="square">
            <a:spAutoFit/>
          </a:bodyPr>
          <a:lstStyle/>
          <a:p>
            <a:r>
              <a:rPr lang="es-CO" dirty="0"/>
              <a:t>Presidente Juan Manuel Santos</a:t>
            </a:r>
          </a:p>
        </p:txBody>
      </p:sp>
      <p:sp>
        <p:nvSpPr>
          <p:cNvPr id="21" name="CuadroTexto 20">
            <a:extLst>
              <a:ext uri="{FF2B5EF4-FFF2-40B4-BE49-F238E27FC236}">
                <a16:creationId xmlns:a16="http://schemas.microsoft.com/office/drawing/2014/main" id="{1DAFA57E-AB5C-F238-4796-7CD99406D815}"/>
              </a:ext>
            </a:extLst>
          </p:cNvPr>
          <p:cNvSpPr txBox="1"/>
          <p:nvPr/>
        </p:nvSpPr>
        <p:spPr>
          <a:xfrm>
            <a:off x="4971968" y="5621472"/>
            <a:ext cx="1298697" cy="646331"/>
          </a:xfrm>
          <a:prstGeom prst="rect">
            <a:avLst/>
          </a:prstGeom>
          <a:noFill/>
        </p:spPr>
        <p:txBody>
          <a:bodyPr wrap="square">
            <a:spAutoFit/>
          </a:bodyPr>
          <a:lstStyle/>
          <a:p>
            <a:r>
              <a:rPr lang="es-CO" dirty="0"/>
              <a:t>Comisión de paz</a:t>
            </a:r>
          </a:p>
        </p:txBody>
      </p:sp>
      <p:cxnSp>
        <p:nvCxnSpPr>
          <p:cNvPr id="23" name="Conector recto de flecha 22">
            <a:extLst>
              <a:ext uri="{FF2B5EF4-FFF2-40B4-BE49-F238E27FC236}">
                <a16:creationId xmlns:a16="http://schemas.microsoft.com/office/drawing/2014/main" id="{A6560531-C6B3-1848-02B6-32D5C8CF7F90}"/>
              </a:ext>
            </a:extLst>
          </p:cNvPr>
          <p:cNvCxnSpPr/>
          <p:nvPr/>
        </p:nvCxnSpPr>
        <p:spPr>
          <a:xfrm flipV="1">
            <a:off x="5943600" y="4946808"/>
            <a:ext cx="374073" cy="443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75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0980" y="2696869"/>
            <a:ext cx="6469862" cy="1229484"/>
          </a:xfrm>
        </p:spPr>
        <p:txBody>
          <a:bodyPr>
            <a:noAutofit/>
          </a:bodyPr>
          <a:lstStyle/>
          <a:p>
            <a:pPr algn="ctr">
              <a:lnSpc>
                <a:spcPct val="107000"/>
              </a:lnSpc>
              <a:spcAft>
                <a:spcPts val="800"/>
              </a:spcAft>
            </a:pP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kumimoji="0" lang="es-CO"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CO" sz="2400" b="1" dirty="0">
                <a:solidFill>
                  <a:srgbClr val="333333"/>
                </a:solidFill>
                <a:latin typeface="Work Sans" pitchFamily="2" charset="0"/>
                <a:ea typeface="Times New Roman" panose="02020603050405020304" pitchFamily="18" charset="0"/>
                <a:cs typeface="Calibri" panose="020F0502020204030204" pitchFamily="34" charset="0"/>
              </a:rPr>
              <a:t>A</a:t>
            </a:r>
            <a:r>
              <a:rPr lang="es-CO" sz="2400" b="1" i="0" dirty="0">
                <a:solidFill>
                  <a:srgbClr val="333333"/>
                </a:solidFill>
                <a:effectLst/>
                <a:latin typeface="Work Sans" pitchFamily="2" charset="0"/>
              </a:rPr>
              <a:t>rticulación de la cátedra de la paz con la constitución política de Colombia </a:t>
            </a: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2000" b="1" dirty="0">
                <a:effectLst/>
                <a:latin typeface="Calibri" panose="020F0502020204030204" pitchFamily="34" charset="0"/>
                <a:ea typeface="Calibri" panose="020F0502020204030204" pitchFamily="34" charset="0"/>
                <a:cs typeface="Times New Roman" panose="02020603050405020304" pitchFamily="18"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E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s-CO" sz="2000" dirty="0">
                <a:effectLst/>
                <a:latin typeface="Calibri" panose="020F0502020204030204" pitchFamily="34" charset="0"/>
                <a:ea typeface="Calibri" panose="020F0502020204030204" pitchFamily="34" charset="0"/>
                <a:cs typeface="Times New Roman" panose="02020603050405020304" pitchFamily="18" charset="0"/>
              </a:rPr>
            </a:br>
            <a:r>
              <a:rPr lang="es-ES" sz="2000" dirty="0">
                <a:effectLst/>
                <a:latin typeface="Calibri" panose="020F0502020204030204" pitchFamily="34" charset="0"/>
                <a:ea typeface="Times New Roman" panose="02020603050405020304" pitchFamily="18" charset="0"/>
                <a:cs typeface="Calibri" panose="020F0502020204030204" pitchFamily="34" charset="0"/>
              </a:rPr>
              <a:t> </a:t>
            </a:r>
            <a:br>
              <a:rPr lang="es-CO" sz="2000" dirty="0">
                <a:effectLst/>
                <a:latin typeface="Calibri" panose="020F0502020204030204" pitchFamily="34" charset="0"/>
                <a:ea typeface="Calibri" panose="020F0502020204030204" pitchFamily="34" charset="0"/>
                <a:cs typeface="Times New Roman" panose="02020603050405020304" pitchFamily="18" charset="0"/>
              </a:rPr>
            </a:br>
            <a:r>
              <a:rPr lang="es-CO"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2000" dirty="0">
              <a:solidFill>
                <a:srgbClr val="0070C0"/>
              </a:solidFill>
              <a:latin typeface="+mn-lt"/>
              <a:cs typeface="Arial" panose="020B0604020202020204" pitchFamily="34" charset="0"/>
            </a:endParaRPr>
          </a:p>
        </p:txBody>
      </p:sp>
      <p:pic>
        <p:nvPicPr>
          <p:cNvPr id="4" name="Marcador de contenido 4"/>
          <p:cNvPicPr>
            <a:picLocks noChangeAspect="1"/>
          </p:cNvPicPr>
          <p:nvPr/>
        </p:nvPicPr>
        <p:blipFill rotWithShape="1">
          <a:blip r:embed="rId3"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6" name="CuadroTexto 5">
            <a:extLst>
              <a:ext uri="{FF2B5EF4-FFF2-40B4-BE49-F238E27FC236}">
                <a16:creationId xmlns:a16="http://schemas.microsoft.com/office/drawing/2014/main" id="{770D9299-E48E-A9CD-E010-4266FE1832CB}"/>
              </a:ext>
            </a:extLst>
          </p:cNvPr>
          <p:cNvSpPr txBox="1"/>
          <p:nvPr/>
        </p:nvSpPr>
        <p:spPr>
          <a:xfrm>
            <a:off x="262130" y="1817681"/>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8" name="CuadroTexto 7">
            <a:extLst>
              <a:ext uri="{FF2B5EF4-FFF2-40B4-BE49-F238E27FC236}">
                <a16:creationId xmlns:a16="http://schemas.microsoft.com/office/drawing/2014/main" id="{3385D741-F2FE-480A-BBB8-179245739741}"/>
              </a:ext>
            </a:extLst>
          </p:cNvPr>
          <p:cNvSpPr txBox="1"/>
          <p:nvPr/>
        </p:nvSpPr>
        <p:spPr>
          <a:xfrm>
            <a:off x="129422" y="2638724"/>
            <a:ext cx="800219" cy="3843718"/>
          </a:xfrm>
          <a:prstGeom prst="rect">
            <a:avLst/>
          </a:prstGeom>
          <a:noFill/>
        </p:spPr>
        <p:txBody>
          <a:bodyPr vert="vert270"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Ley 1732 de 2014</a:t>
            </a:r>
            <a:endParaRPr kumimoji="0" lang="es-CO"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CuadroTexto 15">
            <a:extLst>
              <a:ext uri="{FF2B5EF4-FFF2-40B4-BE49-F238E27FC236}">
                <a16:creationId xmlns:a16="http://schemas.microsoft.com/office/drawing/2014/main" id="{871F6399-4C8E-D917-EC38-A3DACA7D6587}"/>
              </a:ext>
            </a:extLst>
          </p:cNvPr>
          <p:cNvSpPr txBox="1"/>
          <p:nvPr/>
        </p:nvSpPr>
        <p:spPr>
          <a:xfrm>
            <a:off x="2126292" y="4754315"/>
            <a:ext cx="2008971" cy="1477328"/>
          </a:xfrm>
          <a:prstGeom prst="rect">
            <a:avLst/>
          </a:prstGeom>
          <a:noFill/>
        </p:spPr>
        <p:txBody>
          <a:bodyPr wrap="square" rtlCol="0">
            <a:spAutoFit/>
          </a:bodyPr>
          <a:lstStyle/>
          <a:p>
            <a:pPr algn="ctr"/>
            <a:r>
              <a:rPr lang="es-CO" b="1" dirty="0">
                <a:solidFill>
                  <a:srgbClr val="FF0000"/>
                </a:solidFill>
              </a:rPr>
              <a:t>Artículo 22.</a:t>
            </a:r>
            <a:r>
              <a:rPr lang="es-CO" dirty="0"/>
              <a:t> La paz es un derecho y un deber de obligatorio cumplimiento</a:t>
            </a:r>
          </a:p>
        </p:txBody>
      </p:sp>
      <p:sp>
        <p:nvSpPr>
          <p:cNvPr id="17" name="CuadroTexto 16">
            <a:extLst>
              <a:ext uri="{FF2B5EF4-FFF2-40B4-BE49-F238E27FC236}">
                <a16:creationId xmlns:a16="http://schemas.microsoft.com/office/drawing/2014/main" id="{AD475003-ABDE-1ED1-CDCD-4A1F6F8D9417}"/>
              </a:ext>
            </a:extLst>
          </p:cNvPr>
          <p:cNvSpPr txBox="1"/>
          <p:nvPr/>
        </p:nvSpPr>
        <p:spPr>
          <a:xfrm>
            <a:off x="6836192" y="4785622"/>
            <a:ext cx="4917269" cy="2031325"/>
          </a:xfrm>
          <a:prstGeom prst="rect">
            <a:avLst/>
          </a:prstGeom>
          <a:noFill/>
        </p:spPr>
        <p:txBody>
          <a:bodyPr wrap="square" rtlCol="0">
            <a:spAutoFit/>
          </a:bodyPr>
          <a:lstStyle/>
          <a:p>
            <a:pPr algn="ctr"/>
            <a:r>
              <a:rPr lang="es-CO" b="1" dirty="0">
                <a:solidFill>
                  <a:srgbClr val="FF0000"/>
                </a:solidFill>
              </a:rPr>
              <a:t>Artículo 41. </a:t>
            </a:r>
            <a:r>
              <a:rPr lang="es-CO" dirty="0"/>
              <a:t>En todas las instituciones de educación, oficiales o privadas, serán obligatorios el estudio de la Constitución y la Instrucción Cívica. Así mismo se fomentarán prácticas democráticas para el aprendizaje de los principios y valores de la participación ciudadana. El Estado divulgará la Constitución.</a:t>
            </a:r>
          </a:p>
        </p:txBody>
      </p:sp>
      <p:sp>
        <p:nvSpPr>
          <p:cNvPr id="18" name="Abrir llave 17">
            <a:extLst>
              <a:ext uri="{FF2B5EF4-FFF2-40B4-BE49-F238E27FC236}">
                <a16:creationId xmlns:a16="http://schemas.microsoft.com/office/drawing/2014/main" id="{20AC89F6-570F-38DD-F96D-F2A9287878FE}"/>
              </a:ext>
            </a:extLst>
          </p:cNvPr>
          <p:cNvSpPr/>
          <p:nvPr/>
        </p:nvSpPr>
        <p:spPr>
          <a:xfrm rot="5400000">
            <a:off x="5917923" y="1616178"/>
            <a:ext cx="356152" cy="5311913"/>
          </a:xfrm>
          <a:prstGeom prst="leftBrace">
            <a:avLst/>
          </a:prstGeom>
          <a:ln w="571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Tree>
    <p:extLst>
      <p:ext uri="{BB962C8B-B14F-4D97-AF65-F5344CB8AC3E}">
        <p14:creationId xmlns:p14="http://schemas.microsoft.com/office/powerpoint/2010/main" val="310009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332396"/>
            <a:ext cx="10096099" cy="184484"/>
          </a:xfrm>
        </p:spPr>
        <p:txBody>
          <a:bodyPr>
            <a:normAutofit fontScale="25000" lnSpcReduction="20000"/>
          </a:bodyPr>
          <a:lstStyle/>
          <a:p>
            <a:pPr marL="0" indent="0">
              <a:buNone/>
            </a:pPr>
            <a:br>
              <a:rPr lang="es-MX" dirty="0">
                <a:solidFill>
                  <a:srgbClr val="0070C0"/>
                </a:solidFill>
              </a:rPr>
            </a:br>
            <a:endParaRPr lang="es-MX" dirty="0">
              <a:solidFill>
                <a:srgbClr val="0070C0"/>
              </a:solidFill>
            </a:endParaRPr>
          </a:p>
          <a:p>
            <a:pPr marL="0" indent="0">
              <a:buNone/>
            </a:pPr>
            <a:endParaRPr lang="en-US" dirty="0">
              <a:solidFill>
                <a:srgbClr val="0070C0"/>
              </a:solidFill>
            </a:endParaRPr>
          </a:p>
        </p:txBody>
      </p:sp>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6" name="CuadroTexto 5">
            <a:extLst>
              <a:ext uri="{FF2B5EF4-FFF2-40B4-BE49-F238E27FC236}">
                <a16:creationId xmlns:a16="http://schemas.microsoft.com/office/drawing/2014/main" id="{770D9299-E48E-A9CD-E010-4266FE1832CB}"/>
              </a:ext>
            </a:extLst>
          </p:cNvPr>
          <p:cNvSpPr txBox="1"/>
          <p:nvPr/>
        </p:nvSpPr>
        <p:spPr>
          <a:xfrm>
            <a:off x="25131" y="547659"/>
            <a:ext cx="340386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8" name="CuadroTexto 7">
            <a:extLst>
              <a:ext uri="{FF2B5EF4-FFF2-40B4-BE49-F238E27FC236}">
                <a16:creationId xmlns:a16="http://schemas.microsoft.com/office/drawing/2014/main" id="{3385D741-F2FE-480A-BBB8-179245739741}"/>
              </a:ext>
            </a:extLst>
          </p:cNvPr>
          <p:cNvSpPr txBox="1"/>
          <p:nvPr/>
        </p:nvSpPr>
        <p:spPr>
          <a:xfrm rot="5400000">
            <a:off x="1654548" y="394221"/>
            <a:ext cx="677108" cy="3843718"/>
          </a:xfrm>
          <a:prstGeom prst="rect">
            <a:avLst/>
          </a:prstGeom>
          <a:noFill/>
        </p:spPr>
        <p:txBody>
          <a:bodyPr vert="vert270"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Ley 1732 de 2014</a:t>
            </a:r>
            <a:endParaRPr kumimoji="0" lang="es-CO" sz="3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1" name="Diagrama 10">
            <a:extLst>
              <a:ext uri="{FF2B5EF4-FFF2-40B4-BE49-F238E27FC236}">
                <a16:creationId xmlns:a16="http://schemas.microsoft.com/office/drawing/2014/main" id="{8CBDFE8B-DA4F-86D9-65C4-DB3F1B0A9910}"/>
              </a:ext>
            </a:extLst>
          </p:cNvPr>
          <p:cNvGraphicFramePr/>
          <p:nvPr>
            <p:extLst>
              <p:ext uri="{D42A27DB-BD31-4B8C-83A1-F6EECF244321}">
                <p14:modId xmlns:p14="http://schemas.microsoft.com/office/powerpoint/2010/main" val="124668167"/>
              </p:ext>
            </p:extLst>
          </p:nvPr>
        </p:nvGraphicFramePr>
        <p:xfrm>
          <a:off x="5665171" y="2093588"/>
          <a:ext cx="7514647" cy="4615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esquinas superiores, una redondeada y la otra cortada 12">
            <a:extLst>
              <a:ext uri="{FF2B5EF4-FFF2-40B4-BE49-F238E27FC236}">
                <a16:creationId xmlns:a16="http://schemas.microsoft.com/office/drawing/2014/main" id="{0CA5851B-394D-4DB8-196B-D41FAD66E8A5}"/>
              </a:ext>
            </a:extLst>
          </p:cNvPr>
          <p:cNvSpPr/>
          <p:nvPr/>
        </p:nvSpPr>
        <p:spPr>
          <a:xfrm>
            <a:off x="1459717" y="3297440"/>
            <a:ext cx="4924751" cy="2207852"/>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a:extLst>
              <a:ext uri="{FF2B5EF4-FFF2-40B4-BE49-F238E27FC236}">
                <a16:creationId xmlns:a16="http://schemas.microsoft.com/office/drawing/2014/main" id="{6BCF7202-1314-F3E0-0E0B-D6DA90DECD8E}"/>
              </a:ext>
            </a:extLst>
          </p:cNvPr>
          <p:cNvSpPr txBox="1"/>
          <p:nvPr/>
        </p:nvSpPr>
        <p:spPr>
          <a:xfrm>
            <a:off x="1801586" y="3429000"/>
            <a:ext cx="4241015"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Work Sans" pitchFamily="2" charset="0"/>
                <a:ea typeface="+mn-ea"/>
                <a:cs typeface="+mn-cs"/>
              </a:rPr>
              <a:t>Crear y consolidar un espacio para el aprendizaje, la reflexión y el diálogo </a:t>
            </a:r>
            <a:r>
              <a:rPr kumimoji="0" lang="es-CO" sz="1800" b="1" i="0" u="none" strike="noStrike" kern="1200" cap="none" spc="0" normalizeH="0" baseline="0" noProof="0" dirty="0">
                <a:ln>
                  <a:noFill/>
                </a:ln>
                <a:solidFill>
                  <a:srgbClr val="FF0000"/>
                </a:solidFill>
                <a:effectLst/>
                <a:uLnTx/>
                <a:uFillTx/>
                <a:latin typeface="Work Sans" pitchFamily="2" charset="0"/>
                <a:ea typeface="+mn-ea"/>
                <a:cs typeface="+mn-cs"/>
              </a:rPr>
              <a:t>sobre la cultura de la paz y el desarrollo sostenible </a:t>
            </a:r>
            <a:r>
              <a:rPr kumimoji="0" lang="es-CO" sz="1800" b="0" i="0" u="none" strike="noStrike" kern="1200" cap="none" spc="0" normalizeH="0" baseline="0" noProof="0" dirty="0">
                <a:ln>
                  <a:noFill/>
                </a:ln>
                <a:solidFill>
                  <a:srgbClr val="333333"/>
                </a:solidFill>
                <a:effectLst/>
                <a:uLnTx/>
                <a:uFillTx/>
                <a:latin typeface="Work Sans" pitchFamily="2" charset="0"/>
                <a:ea typeface="+mn-ea"/>
                <a:cs typeface="+mn-cs"/>
              </a:rPr>
              <a:t>que contribuya al bienestar general y el mejoramiento de la calidad de vida de </a:t>
            </a:r>
            <a:r>
              <a:rPr kumimoji="0" lang="es-CO" sz="1800" b="1" i="0" u="none" strike="noStrike" kern="1200" cap="none" spc="0" normalizeH="0" baseline="0" noProof="0" dirty="0">
                <a:ln>
                  <a:noFill/>
                </a:ln>
                <a:solidFill>
                  <a:srgbClr val="ED7D31">
                    <a:lumMod val="75000"/>
                  </a:srgbClr>
                </a:solidFill>
                <a:effectLst/>
                <a:uLnTx/>
                <a:uFillTx/>
                <a:latin typeface="Work Sans" pitchFamily="2" charset="0"/>
                <a:ea typeface="+mn-ea"/>
                <a:cs typeface="+mn-cs"/>
              </a:rPr>
              <a:t>la población.</a:t>
            </a:r>
            <a:endParaRPr kumimoji="0" lang="es-CO" sz="1800" b="1" i="0" u="none" strike="noStrike" kern="1200" cap="none" spc="0" normalizeH="0" baseline="0" noProof="0" dirty="0">
              <a:ln>
                <a:noFill/>
              </a:ln>
              <a:solidFill>
                <a:srgbClr val="ED7D31">
                  <a:lumMod val="75000"/>
                </a:srgbClr>
              </a:solidFill>
              <a:effectLst/>
              <a:uLnTx/>
              <a:uFillTx/>
              <a:latin typeface="Calibri"/>
              <a:ea typeface="+mn-ea"/>
              <a:cs typeface="+mn-cs"/>
            </a:endParaRPr>
          </a:p>
        </p:txBody>
      </p:sp>
      <p:sp>
        <p:nvSpPr>
          <p:cNvPr id="15" name="CuadroTexto 14">
            <a:extLst>
              <a:ext uri="{FF2B5EF4-FFF2-40B4-BE49-F238E27FC236}">
                <a16:creationId xmlns:a16="http://schemas.microsoft.com/office/drawing/2014/main" id="{165C4AE4-8B4C-9C55-C623-F8D80208F03E}"/>
              </a:ext>
            </a:extLst>
          </p:cNvPr>
          <p:cNvSpPr txBox="1"/>
          <p:nvPr/>
        </p:nvSpPr>
        <p:spPr>
          <a:xfrm>
            <a:off x="2696599" y="2749948"/>
            <a:ext cx="28395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prstClr val="black"/>
                </a:solidFill>
                <a:effectLst/>
                <a:uLnTx/>
                <a:uFillTx/>
                <a:latin typeface="Modern Love" panose="04090805081005020601" pitchFamily="82" charset="0"/>
                <a:ea typeface="+mn-ea"/>
                <a:cs typeface="+mn-cs"/>
              </a:rPr>
              <a:t>OBJETIVO</a:t>
            </a:r>
          </a:p>
        </p:txBody>
      </p:sp>
      <p:cxnSp>
        <p:nvCxnSpPr>
          <p:cNvPr id="23" name="Conector: angular 22">
            <a:extLst>
              <a:ext uri="{FF2B5EF4-FFF2-40B4-BE49-F238E27FC236}">
                <a16:creationId xmlns:a16="http://schemas.microsoft.com/office/drawing/2014/main" id="{0A130B95-9D11-BC9F-37A9-BFA4B65B4152}"/>
              </a:ext>
            </a:extLst>
          </p:cNvPr>
          <p:cNvCxnSpPr/>
          <p:nvPr/>
        </p:nvCxnSpPr>
        <p:spPr>
          <a:xfrm rot="16200000" flipH="1">
            <a:off x="3211856" y="5530512"/>
            <a:ext cx="434289" cy="2939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a:extLst>
              <a:ext uri="{FF2B5EF4-FFF2-40B4-BE49-F238E27FC236}">
                <a16:creationId xmlns:a16="http://schemas.microsoft.com/office/drawing/2014/main" id="{0D73660A-9AB7-5EC5-1B6B-997ACC2208BA}"/>
              </a:ext>
            </a:extLst>
          </p:cNvPr>
          <p:cNvCxnSpPr>
            <a:cxnSpLocks/>
          </p:cNvCxnSpPr>
          <p:nvPr/>
        </p:nvCxnSpPr>
        <p:spPr>
          <a:xfrm rot="5400000">
            <a:off x="4506249" y="5502293"/>
            <a:ext cx="1077686" cy="1968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75757CB7-F19A-AC0F-753A-779AF9C01D83}"/>
              </a:ext>
            </a:extLst>
          </p:cNvPr>
          <p:cNvCxnSpPr>
            <a:stCxn id="13" idx="2"/>
          </p:cNvCxnSpPr>
          <p:nvPr/>
        </p:nvCxnSpPr>
        <p:spPr>
          <a:xfrm rot="10800000" flipV="1">
            <a:off x="1257701" y="4401365"/>
            <a:ext cx="202016" cy="173817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E636C084-1755-89E7-DE07-4FEC13AE92D3}"/>
              </a:ext>
            </a:extLst>
          </p:cNvPr>
          <p:cNvCxnSpPr/>
          <p:nvPr/>
        </p:nvCxnSpPr>
        <p:spPr>
          <a:xfrm rot="10800000">
            <a:off x="1094015" y="3706587"/>
            <a:ext cx="365703" cy="1959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425F1FBE-C1D5-CFF1-45BB-EC76EC32DF15}"/>
              </a:ext>
            </a:extLst>
          </p:cNvPr>
          <p:cNvSpPr txBox="1"/>
          <p:nvPr/>
        </p:nvSpPr>
        <p:spPr>
          <a:xfrm>
            <a:off x="3282043" y="5954884"/>
            <a:ext cx="8002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CuadroTexto 31">
            <a:extLst>
              <a:ext uri="{FF2B5EF4-FFF2-40B4-BE49-F238E27FC236}">
                <a16:creationId xmlns:a16="http://schemas.microsoft.com/office/drawing/2014/main" id="{50A4036F-6B75-2EDC-932B-B6BA2CA13E98}"/>
              </a:ext>
            </a:extLst>
          </p:cNvPr>
          <p:cNvSpPr txBox="1"/>
          <p:nvPr/>
        </p:nvSpPr>
        <p:spPr>
          <a:xfrm>
            <a:off x="3175848" y="5963286"/>
            <a:ext cx="8002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CuadroTexto 33">
            <a:extLst>
              <a:ext uri="{FF2B5EF4-FFF2-40B4-BE49-F238E27FC236}">
                <a16:creationId xmlns:a16="http://schemas.microsoft.com/office/drawing/2014/main" id="{294F0E4E-4FCB-499A-88AE-D6808420510C}"/>
              </a:ext>
            </a:extLst>
          </p:cNvPr>
          <p:cNvSpPr txBox="1"/>
          <p:nvPr/>
        </p:nvSpPr>
        <p:spPr>
          <a:xfrm>
            <a:off x="3181486" y="5892626"/>
            <a:ext cx="1126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a:ea typeface="+mn-ea"/>
                <a:cs typeface="+mn-cs"/>
              </a:rPr>
              <a:t>¿A quien? </a:t>
            </a:r>
          </a:p>
        </p:txBody>
      </p:sp>
      <p:sp>
        <p:nvSpPr>
          <p:cNvPr id="35" name="CuadroTexto 34">
            <a:extLst>
              <a:ext uri="{FF2B5EF4-FFF2-40B4-BE49-F238E27FC236}">
                <a16:creationId xmlns:a16="http://schemas.microsoft.com/office/drawing/2014/main" id="{AAAFCC7E-4572-8EBD-E21E-865397E9F7F3}"/>
              </a:ext>
            </a:extLst>
          </p:cNvPr>
          <p:cNvSpPr txBox="1"/>
          <p:nvPr/>
        </p:nvSpPr>
        <p:spPr>
          <a:xfrm>
            <a:off x="4538070" y="5987725"/>
            <a:ext cx="1504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a:ea typeface="+mn-ea"/>
                <a:cs typeface="+mn-cs"/>
              </a:rPr>
              <a:t>¿Para qué?</a:t>
            </a:r>
          </a:p>
        </p:txBody>
      </p:sp>
      <p:sp>
        <p:nvSpPr>
          <p:cNvPr id="36" name="CuadroTexto 35">
            <a:extLst>
              <a:ext uri="{FF2B5EF4-FFF2-40B4-BE49-F238E27FC236}">
                <a16:creationId xmlns:a16="http://schemas.microsoft.com/office/drawing/2014/main" id="{A6CF35EB-1671-3707-652C-F9E730B39700}"/>
              </a:ext>
            </a:extLst>
          </p:cNvPr>
          <p:cNvSpPr txBox="1"/>
          <p:nvPr/>
        </p:nvSpPr>
        <p:spPr>
          <a:xfrm>
            <a:off x="180617" y="3501766"/>
            <a:ext cx="1121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a:ea typeface="+mn-ea"/>
                <a:cs typeface="+mn-cs"/>
              </a:rPr>
              <a:t>¿Cómo?</a:t>
            </a:r>
          </a:p>
        </p:txBody>
      </p:sp>
      <p:sp>
        <p:nvSpPr>
          <p:cNvPr id="37" name="CuadroTexto 36">
            <a:extLst>
              <a:ext uri="{FF2B5EF4-FFF2-40B4-BE49-F238E27FC236}">
                <a16:creationId xmlns:a16="http://schemas.microsoft.com/office/drawing/2014/main" id="{9D0B37CB-BE0B-AB47-3362-09CB8D0CB408}"/>
              </a:ext>
            </a:extLst>
          </p:cNvPr>
          <p:cNvSpPr txBox="1"/>
          <p:nvPr/>
        </p:nvSpPr>
        <p:spPr>
          <a:xfrm>
            <a:off x="887815" y="6157544"/>
            <a:ext cx="14464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a:ea typeface="+mn-ea"/>
                <a:cs typeface="+mn-cs"/>
              </a:rPr>
              <a:t>¿Qué?</a:t>
            </a:r>
          </a:p>
        </p:txBody>
      </p:sp>
      <p:pic>
        <p:nvPicPr>
          <p:cNvPr id="2" name="Google Shape;538;g245cda39ff9_24_3299">
            <a:extLst>
              <a:ext uri="{FF2B5EF4-FFF2-40B4-BE49-F238E27FC236}">
                <a16:creationId xmlns:a16="http://schemas.microsoft.com/office/drawing/2014/main" id="{9653D131-3C00-0422-6A05-1389C5321910}"/>
              </a:ext>
            </a:extLst>
          </p:cNvPr>
          <p:cNvPicPr preferRelativeResize="0"/>
          <p:nvPr/>
        </p:nvPicPr>
        <p:blipFill rotWithShape="1">
          <a:blip r:embed="rId8">
            <a:alphaModFix/>
          </a:blip>
          <a:srcRect/>
          <a:stretch/>
        </p:blipFill>
        <p:spPr>
          <a:xfrm>
            <a:off x="8656621" y="3348200"/>
            <a:ext cx="1531745" cy="1594589"/>
          </a:xfrm>
          <a:prstGeom prst="rect">
            <a:avLst/>
          </a:prstGeom>
          <a:noFill/>
          <a:ln>
            <a:noFill/>
          </a:ln>
        </p:spPr>
      </p:pic>
      <p:sp>
        <p:nvSpPr>
          <p:cNvPr id="5" name="CuadroTexto 4">
            <a:extLst>
              <a:ext uri="{FF2B5EF4-FFF2-40B4-BE49-F238E27FC236}">
                <a16:creationId xmlns:a16="http://schemas.microsoft.com/office/drawing/2014/main" id="{CECCC5E0-DF76-63E8-7591-7AA176646E44}"/>
              </a:ext>
            </a:extLst>
          </p:cNvPr>
          <p:cNvSpPr txBox="1"/>
          <p:nvPr/>
        </p:nvSpPr>
        <p:spPr>
          <a:xfrm>
            <a:off x="24285" y="2694438"/>
            <a:ext cx="1748651" cy="369332"/>
          </a:xfrm>
          <a:prstGeom prst="rect">
            <a:avLst/>
          </a:prstGeom>
          <a:noFill/>
        </p:spPr>
        <p:txBody>
          <a:bodyPr wrap="square" rtlCol="0">
            <a:spAutoFit/>
          </a:bodyPr>
          <a:lstStyle/>
          <a:p>
            <a:r>
              <a:rPr lang="es-CO" dirty="0"/>
              <a:t>Art 1° , 2° y  3°</a:t>
            </a:r>
          </a:p>
        </p:txBody>
      </p:sp>
      <p:sp>
        <p:nvSpPr>
          <p:cNvPr id="9" name="CuadroTexto 8">
            <a:extLst>
              <a:ext uri="{FF2B5EF4-FFF2-40B4-BE49-F238E27FC236}">
                <a16:creationId xmlns:a16="http://schemas.microsoft.com/office/drawing/2014/main" id="{9F679A4B-517F-CAFB-1401-AB15EF3B7DFF}"/>
              </a:ext>
            </a:extLst>
          </p:cNvPr>
          <p:cNvSpPr txBox="1"/>
          <p:nvPr/>
        </p:nvSpPr>
        <p:spPr>
          <a:xfrm>
            <a:off x="4866371" y="6624846"/>
            <a:ext cx="6694714" cy="261610"/>
          </a:xfrm>
          <a:prstGeom prst="rect">
            <a:avLst/>
          </a:prstGeom>
          <a:noFill/>
        </p:spPr>
        <p:txBody>
          <a:bodyPr wrap="square">
            <a:spAutoFit/>
          </a:bodyPr>
          <a:lstStyle/>
          <a:p>
            <a:r>
              <a:rPr lang="es-CO" sz="1100" b="0" i="0" dirty="0">
                <a:solidFill>
                  <a:srgbClr val="333333"/>
                </a:solidFill>
                <a:effectLst/>
                <a:latin typeface="Work Sans" pitchFamily="2" charset="0"/>
              </a:rPr>
              <a:t>artículo 20 del Pacto Internacional de Derechos Civiles y Políticos</a:t>
            </a:r>
            <a:endParaRPr lang="es-CO" sz="1100" dirty="0"/>
          </a:p>
        </p:txBody>
      </p:sp>
      <p:sp>
        <p:nvSpPr>
          <p:cNvPr id="12" name="CuadroTexto 11">
            <a:extLst>
              <a:ext uri="{FF2B5EF4-FFF2-40B4-BE49-F238E27FC236}">
                <a16:creationId xmlns:a16="http://schemas.microsoft.com/office/drawing/2014/main" id="{D7716535-B161-108B-D7E8-8E7AEE19B328}"/>
              </a:ext>
            </a:extLst>
          </p:cNvPr>
          <p:cNvSpPr txBox="1"/>
          <p:nvPr/>
        </p:nvSpPr>
        <p:spPr>
          <a:xfrm>
            <a:off x="8656621" y="5035106"/>
            <a:ext cx="2742425" cy="307777"/>
          </a:xfrm>
          <a:prstGeom prst="rect">
            <a:avLst/>
          </a:prstGeom>
          <a:noFill/>
        </p:spPr>
        <p:txBody>
          <a:bodyPr wrap="square" rtlCol="0">
            <a:spAutoFit/>
          </a:bodyPr>
          <a:lstStyle/>
          <a:p>
            <a:r>
              <a:rPr lang="es-CO" sz="1400" dirty="0"/>
              <a:t>Flexibilización Académica</a:t>
            </a:r>
          </a:p>
        </p:txBody>
      </p:sp>
    </p:spTree>
    <p:extLst>
      <p:ext uri="{BB962C8B-B14F-4D97-AF65-F5344CB8AC3E}">
        <p14:creationId xmlns:p14="http://schemas.microsoft.com/office/powerpoint/2010/main" val="170245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65314"/>
            <a:ext cx="9752565" cy="2374202"/>
          </a:xfrm>
          <a:prstGeom prst="rect">
            <a:avLst/>
          </a:prstGeom>
        </p:spPr>
      </p:pic>
      <p:sp>
        <p:nvSpPr>
          <p:cNvPr id="6" name="CuadroTexto 5">
            <a:extLst>
              <a:ext uri="{FF2B5EF4-FFF2-40B4-BE49-F238E27FC236}">
                <a16:creationId xmlns:a16="http://schemas.microsoft.com/office/drawing/2014/main" id="{770D9299-E48E-A9CD-E010-4266FE1832CB}"/>
              </a:ext>
            </a:extLst>
          </p:cNvPr>
          <p:cNvSpPr txBox="1"/>
          <p:nvPr/>
        </p:nvSpPr>
        <p:spPr>
          <a:xfrm>
            <a:off x="1216997" y="1849195"/>
            <a:ext cx="40244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Cátedra de la Paz</a:t>
            </a:r>
            <a:endParaRPr kumimoji="0" lang="es-CO" sz="4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8" name="CuadroTexto 7">
            <a:extLst>
              <a:ext uri="{FF2B5EF4-FFF2-40B4-BE49-F238E27FC236}">
                <a16:creationId xmlns:a16="http://schemas.microsoft.com/office/drawing/2014/main" id="{3385D741-F2FE-480A-BBB8-179245739741}"/>
              </a:ext>
            </a:extLst>
          </p:cNvPr>
          <p:cNvSpPr txBox="1"/>
          <p:nvPr/>
        </p:nvSpPr>
        <p:spPr>
          <a:xfrm rot="5400000">
            <a:off x="6990508" y="276038"/>
            <a:ext cx="800219" cy="4723893"/>
          </a:xfrm>
          <a:prstGeom prst="rect">
            <a:avLst/>
          </a:prstGeom>
          <a:noFill/>
        </p:spPr>
        <p:txBody>
          <a:bodyPr vert="vert270"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4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Decreto</a:t>
            </a:r>
            <a:r>
              <a:rPr kumimoji="0" lang="es-CO"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1038 de 2015</a:t>
            </a:r>
            <a:endParaRPr kumimoji="0" lang="es-CO"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uadroTexto 10">
            <a:extLst>
              <a:ext uri="{FF2B5EF4-FFF2-40B4-BE49-F238E27FC236}">
                <a16:creationId xmlns:a16="http://schemas.microsoft.com/office/drawing/2014/main" id="{8355E62E-CD01-C7FA-F7FA-FF4323B5BEE2}"/>
              </a:ext>
            </a:extLst>
          </p:cNvPr>
          <p:cNvSpPr txBox="1"/>
          <p:nvPr/>
        </p:nvSpPr>
        <p:spPr>
          <a:xfrm>
            <a:off x="2716525" y="3883193"/>
            <a:ext cx="9198383"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b="0" i="0" dirty="0">
                <a:solidFill>
                  <a:srgbClr val="000000"/>
                </a:solidFill>
                <a:effectLst/>
                <a:latin typeface="Arial" panose="020B0604020202020204" pitchFamily="34" charset="0"/>
              </a:rPr>
              <a:t>La Cátedra de la Paz deberá fomentar el proceso de apropiación de conocimientos y competencias relacionados con el territorio, la cultura, el contexto económico y social y la memoria histórica, con el propósito de: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b="0" i="0" dirty="0">
              <a:solidFill>
                <a:srgbClr val="000000"/>
              </a:solidFill>
              <a:effectLst/>
              <a:latin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dirty="0">
                <a:solidFill>
                  <a:srgbClr val="000000"/>
                </a:solidFill>
                <a:latin typeface="Arial" panose="020B0604020202020204" pitchFamily="34" charset="0"/>
              </a:rPr>
              <a:t>R</a:t>
            </a:r>
            <a:r>
              <a:rPr lang="es-CO" b="0" i="0" dirty="0">
                <a:solidFill>
                  <a:srgbClr val="000000"/>
                </a:solidFill>
                <a:effectLst/>
                <a:latin typeface="Arial" panose="020B0604020202020204" pitchFamily="34" charset="0"/>
              </a:rPr>
              <a:t>econstruir el tejido social,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dirty="0">
              <a:solidFill>
                <a:srgbClr val="000000"/>
              </a:solidFill>
              <a:latin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b="0" i="0" dirty="0">
                <a:solidFill>
                  <a:srgbClr val="000000"/>
                </a:solidFill>
                <a:effectLst/>
                <a:latin typeface="Arial" panose="020B0604020202020204" pitchFamily="34" charset="0"/>
              </a:rPr>
              <a:t>Promover la prosperidad general 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dirty="0">
              <a:solidFill>
                <a:srgbClr val="000000"/>
              </a:solidFill>
              <a:latin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b="0" i="0" dirty="0">
                <a:solidFill>
                  <a:srgbClr val="000000"/>
                </a:solidFill>
                <a:effectLst/>
                <a:latin typeface="Arial" panose="020B0604020202020204" pitchFamily="34" charset="0"/>
              </a:rPr>
              <a:t>Garantizar la efectividad de los principios, derechos y deberes consagrados en la Constitución</a:t>
            </a: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Google Shape;1218;g245cda39ff9_24_2955">
            <a:extLst>
              <a:ext uri="{FF2B5EF4-FFF2-40B4-BE49-F238E27FC236}">
                <a16:creationId xmlns:a16="http://schemas.microsoft.com/office/drawing/2014/main" id="{D10E6753-18C7-A0E8-4D50-133683F31825}"/>
              </a:ext>
            </a:extLst>
          </p:cNvPr>
          <p:cNvPicPr preferRelativeResize="0"/>
          <p:nvPr/>
        </p:nvPicPr>
        <p:blipFill rotWithShape="1">
          <a:blip r:embed="rId3">
            <a:alphaModFix/>
          </a:blip>
          <a:srcRect/>
          <a:stretch/>
        </p:blipFill>
        <p:spPr>
          <a:xfrm>
            <a:off x="429603" y="3883193"/>
            <a:ext cx="1166291" cy="1785709"/>
          </a:xfrm>
          <a:prstGeom prst="rect">
            <a:avLst/>
          </a:prstGeom>
          <a:noFill/>
          <a:ln>
            <a:noFill/>
          </a:ln>
        </p:spPr>
      </p:pic>
      <p:sp>
        <p:nvSpPr>
          <p:cNvPr id="2" name="CuadroTexto 1">
            <a:extLst>
              <a:ext uri="{FF2B5EF4-FFF2-40B4-BE49-F238E27FC236}">
                <a16:creationId xmlns:a16="http://schemas.microsoft.com/office/drawing/2014/main" id="{7E332530-1000-CE1B-5E8A-552BFB054566}"/>
              </a:ext>
            </a:extLst>
          </p:cNvPr>
          <p:cNvSpPr txBox="1"/>
          <p:nvPr/>
        </p:nvSpPr>
        <p:spPr>
          <a:xfrm>
            <a:off x="2813507" y="3136612"/>
            <a:ext cx="2257257" cy="584775"/>
          </a:xfrm>
          <a:prstGeom prst="rect">
            <a:avLst/>
          </a:prstGeom>
          <a:solidFill>
            <a:srgbClr val="F17A02"/>
          </a:solidFill>
          <a:ln>
            <a:noFill/>
            <a:prstDash val="lgDash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CO" sz="2000" dirty="0">
                <a:latin typeface="Modern Love" panose="04090805081005020601" pitchFamily="82" charset="0"/>
              </a:rPr>
              <a:t>Art 2° Objetivos</a:t>
            </a:r>
            <a:r>
              <a:rPr lang="es-CO" sz="3200" dirty="0">
                <a:latin typeface="Modern Love" panose="04090805081005020601" pitchFamily="82" charset="0"/>
              </a:rPr>
              <a:t>:</a:t>
            </a:r>
          </a:p>
        </p:txBody>
      </p:sp>
    </p:spTree>
    <p:extLst>
      <p:ext uri="{BB962C8B-B14F-4D97-AF65-F5344CB8AC3E}">
        <p14:creationId xmlns:p14="http://schemas.microsoft.com/office/powerpoint/2010/main" val="38302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332396"/>
            <a:ext cx="10096099" cy="184484"/>
          </a:xfrm>
        </p:spPr>
        <p:txBody>
          <a:bodyPr>
            <a:normAutofit fontScale="25000" lnSpcReduction="20000"/>
          </a:bodyPr>
          <a:lstStyle/>
          <a:p>
            <a:pPr marL="0" indent="0">
              <a:buNone/>
            </a:pPr>
            <a:br>
              <a:rPr lang="es-MX" dirty="0">
                <a:solidFill>
                  <a:srgbClr val="0070C0"/>
                </a:solidFill>
              </a:rPr>
            </a:br>
            <a:endParaRPr lang="es-MX" dirty="0">
              <a:solidFill>
                <a:srgbClr val="0070C0"/>
              </a:solidFill>
            </a:endParaRPr>
          </a:p>
          <a:p>
            <a:pPr marL="0" indent="0">
              <a:buNone/>
            </a:pPr>
            <a:endParaRPr lang="en-US" dirty="0">
              <a:solidFill>
                <a:srgbClr val="0070C0"/>
              </a:solidFill>
            </a:endParaRPr>
          </a:p>
        </p:txBody>
      </p:sp>
      <p:pic>
        <p:nvPicPr>
          <p:cNvPr id="4"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t="60257"/>
          <a:stretch/>
        </p:blipFill>
        <p:spPr>
          <a:xfrm>
            <a:off x="2439435" y="0"/>
            <a:ext cx="9752565" cy="2374202"/>
          </a:xfrm>
          <a:prstGeom prst="rect">
            <a:avLst/>
          </a:prstGeom>
        </p:spPr>
      </p:pic>
      <p:sp>
        <p:nvSpPr>
          <p:cNvPr id="6" name="CuadroTexto 5">
            <a:extLst>
              <a:ext uri="{FF2B5EF4-FFF2-40B4-BE49-F238E27FC236}">
                <a16:creationId xmlns:a16="http://schemas.microsoft.com/office/drawing/2014/main" id="{770D9299-E48E-A9CD-E010-4266FE1832CB}"/>
              </a:ext>
            </a:extLst>
          </p:cNvPr>
          <p:cNvSpPr txBox="1"/>
          <p:nvPr/>
        </p:nvSpPr>
        <p:spPr>
          <a:xfrm>
            <a:off x="129422" y="1617728"/>
            <a:ext cx="5160219" cy="707886"/>
          </a:xfrm>
          <a:prstGeom prst="rect">
            <a:avLst/>
          </a:prstGeom>
          <a:noFill/>
        </p:spPr>
        <p:txBody>
          <a:bodyPr wrap="square">
            <a:spAutoFit/>
          </a:bodyPr>
          <a:lstStyle/>
          <a:p>
            <a:r>
              <a:rPr lang="es-CO" sz="4000" b="1" dirty="0">
                <a:effectLst/>
                <a:latin typeface="Bradley Hand ITC" panose="03070402050302030203" pitchFamily="66" charset="0"/>
                <a:ea typeface="Calibri" panose="020F0502020204030204" pitchFamily="34" charset="0"/>
                <a:cs typeface="Times New Roman" panose="02020603050405020304" pitchFamily="18" charset="0"/>
              </a:rPr>
              <a:t>Cátedra de la Paz</a:t>
            </a:r>
            <a:endParaRPr lang="es-CO" sz="4000" b="1" dirty="0">
              <a:latin typeface="Bradley Hand ITC" panose="03070402050302030203" pitchFamily="66" charset="0"/>
            </a:endParaRPr>
          </a:p>
        </p:txBody>
      </p:sp>
      <p:sp>
        <p:nvSpPr>
          <p:cNvPr id="31" name="CuadroTexto 30">
            <a:extLst>
              <a:ext uri="{FF2B5EF4-FFF2-40B4-BE49-F238E27FC236}">
                <a16:creationId xmlns:a16="http://schemas.microsoft.com/office/drawing/2014/main" id="{425F1FBE-C1D5-CFF1-45BB-EC76EC32DF15}"/>
              </a:ext>
            </a:extLst>
          </p:cNvPr>
          <p:cNvSpPr txBox="1"/>
          <p:nvPr/>
        </p:nvSpPr>
        <p:spPr>
          <a:xfrm>
            <a:off x="3282043" y="5954884"/>
            <a:ext cx="800219" cy="369332"/>
          </a:xfrm>
          <a:prstGeom prst="rect">
            <a:avLst/>
          </a:prstGeom>
          <a:noFill/>
        </p:spPr>
        <p:txBody>
          <a:bodyPr wrap="square" rtlCol="0">
            <a:spAutoFit/>
          </a:bodyPr>
          <a:lstStyle/>
          <a:p>
            <a:endParaRPr lang="es-CO" dirty="0"/>
          </a:p>
        </p:txBody>
      </p:sp>
      <p:sp>
        <p:nvSpPr>
          <p:cNvPr id="32" name="CuadroTexto 31">
            <a:extLst>
              <a:ext uri="{FF2B5EF4-FFF2-40B4-BE49-F238E27FC236}">
                <a16:creationId xmlns:a16="http://schemas.microsoft.com/office/drawing/2014/main" id="{50A4036F-6B75-2EDC-932B-B6BA2CA13E98}"/>
              </a:ext>
            </a:extLst>
          </p:cNvPr>
          <p:cNvSpPr txBox="1"/>
          <p:nvPr/>
        </p:nvSpPr>
        <p:spPr>
          <a:xfrm>
            <a:off x="3175848" y="5963286"/>
            <a:ext cx="800219" cy="369332"/>
          </a:xfrm>
          <a:prstGeom prst="rect">
            <a:avLst/>
          </a:prstGeom>
          <a:noFill/>
        </p:spPr>
        <p:txBody>
          <a:bodyPr wrap="square" rtlCol="0">
            <a:spAutoFit/>
          </a:bodyPr>
          <a:lstStyle/>
          <a:p>
            <a:endParaRPr lang="es-CO" dirty="0"/>
          </a:p>
        </p:txBody>
      </p:sp>
      <p:sp>
        <p:nvSpPr>
          <p:cNvPr id="39" name="CuadroTexto 38">
            <a:extLst>
              <a:ext uri="{FF2B5EF4-FFF2-40B4-BE49-F238E27FC236}">
                <a16:creationId xmlns:a16="http://schemas.microsoft.com/office/drawing/2014/main" id="{89CB178B-DE7F-AEE7-635F-72749D2E1FE9}"/>
              </a:ext>
            </a:extLst>
          </p:cNvPr>
          <p:cNvSpPr txBox="1"/>
          <p:nvPr/>
        </p:nvSpPr>
        <p:spPr>
          <a:xfrm>
            <a:off x="129422" y="2638724"/>
            <a:ext cx="677108" cy="3843718"/>
          </a:xfrm>
          <a:prstGeom prst="rect">
            <a:avLst/>
          </a:prstGeom>
          <a:noFill/>
        </p:spPr>
        <p:txBody>
          <a:bodyPr vert="vert270"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Decreto 1038 de 2015</a:t>
            </a:r>
            <a:endParaRPr kumimoji="0" lang="es-CO"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Google Shape;981;g245cda39ff9_24_1860">
            <a:extLst>
              <a:ext uri="{FF2B5EF4-FFF2-40B4-BE49-F238E27FC236}">
                <a16:creationId xmlns:a16="http://schemas.microsoft.com/office/drawing/2014/main" id="{BD5C93D5-F69A-6071-AB1B-E3AE60AC14BE}"/>
              </a:ext>
            </a:extLst>
          </p:cNvPr>
          <p:cNvSpPr/>
          <p:nvPr/>
        </p:nvSpPr>
        <p:spPr>
          <a:xfrm>
            <a:off x="867337" y="2228177"/>
            <a:ext cx="5871855" cy="809400"/>
          </a:xfrm>
          <a:prstGeom prst="roundRect">
            <a:avLst>
              <a:gd name="adj" fmla="val 16667"/>
            </a:avLst>
          </a:prstGeom>
          <a:solidFill>
            <a:srgbClr val="F17A02"/>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s-CO" sz="1400" b="1" dirty="0">
                <a:solidFill>
                  <a:srgbClr val="000000"/>
                </a:solidFill>
                <a:latin typeface="Arial" panose="020B0604020202020204" pitchFamily="34" charset="0"/>
              </a:rPr>
              <a:t>Art 2° O</a:t>
            </a:r>
            <a:r>
              <a:rPr lang="es-CO" sz="1400" b="1" i="0" dirty="0">
                <a:solidFill>
                  <a:srgbClr val="000000"/>
                </a:solidFill>
                <a:effectLst/>
                <a:latin typeface="Arial" panose="020B0604020202020204" pitchFamily="34" charset="0"/>
              </a:rPr>
              <a:t>bjetivos fundamentales de la Cátedra de la Paz, contribuir al aprendizaje, la reflexión y al diálogo sobre los siguientes temas: </a:t>
            </a:r>
            <a:endParaRPr kumimoji="0" sz="14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2" name="Google Shape;983;g245cda39ff9_24_1860">
            <a:extLst>
              <a:ext uri="{FF2B5EF4-FFF2-40B4-BE49-F238E27FC236}">
                <a16:creationId xmlns:a16="http://schemas.microsoft.com/office/drawing/2014/main" id="{82B42A7A-FE48-0F80-D16E-93303B51A773}"/>
              </a:ext>
            </a:extLst>
          </p:cNvPr>
          <p:cNvSpPr/>
          <p:nvPr/>
        </p:nvSpPr>
        <p:spPr>
          <a:xfrm>
            <a:off x="928147" y="3045979"/>
            <a:ext cx="5750237" cy="3690257"/>
          </a:xfrm>
          <a:prstGeom prst="rect">
            <a:avLst/>
          </a:prstGeom>
          <a:noFill/>
          <a:ln w="57150" cap="flat" cmpd="sng">
            <a:solidFill>
              <a:srgbClr val="31538F"/>
            </a:solidFill>
            <a:prstDash val="dashDot"/>
            <a:round/>
            <a:headEnd type="none" w="sm" len="sm"/>
            <a:tailEnd type="none" w="sm" len="sm"/>
          </a:ln>
        </p:spPr>
        <p:txBody>
          <a:bodyPr spcFirstLastPara="1" wrap="square" lIns="91425" tIns="45700" rIns="91425" bIns="45700" anchor="ctr" anchorCtr="0">
            <a:noAutofit/>
          </a:bodyPr>
          <a:lstStyle/>
          <a:p>
            <a:pPr algn="just"/>
            <a:r>
              <a:rPr lang="es-CO" sz="1400" b="0" i="0" dirty="0">
                <a:solidFill>
                  <a:srgbClr val="000000"/>
                </a:solidFill>
                <a:effectLst/>
                <a:latin typeface="Arial" panose="020B0604020202020204" pitchFamily="34" charset="0"/>
              </a:rPr>
              <a:t>a) </a:t>
            </a:r>
            <a:r>
              <a:rPr lang="es-CO" sz="1400" b="1" i="0" dirty="0">
                <a:solidFill>
                  <a:schemeClr val="accent2"/>
                </a:solidFill>
                <a:effectLst/>
                <a:latin typeface="Arial" panose="020B0604020202020204" pitchFamily="34" charset="0"/>
              </a:rPr>
              <a:t>Cultura de la paz</a:t>
            </a:r>
            <a:r>
              <a:rPr lang="es-CO" sz="1400" b="1" i="0" dirty="0">
                <a:solidFill>
                  <a:srgbClr val="000000"/>
                </a:solidFill>
                <a:effectLst/>
                <a:latin typeface="Arial" panose="020B0604020202020204" pitchFamily="34" charset="0"/>
              </a:rPr>
              <a:t>:</a:t>
            </a:r>
            <a:r>
              <a:rPr lang="es-CO" sz="1400" b="0" i="0" dirty="0">
                <a:solidFill>
                  <a:srgbClr val="000000"/>
                </a:solidFill>
                <a:effectLst/>
                <a:latin typeface="Arial" panose="020B0604020202020204" pitchFamily="34" charset="0"/>
              </a:rPr>
              <a:t> se entiende como el sentido y vivencia de los valores ciudadanos, los Derechos Humanos, el Derecho Internacional Humanitario, la participación democrática, la prevención de la violencia y la resolución pacífica de los conflictos; </a:t>
            </a:r>
          </a:p>
          <a:p>
            <a:pPr algn="just"/>
            <a:r>
              <a:rPr lang="es-CO" sz="1400" b="0" i="0" dirty="0">
                <a:solidFill>
                  <a:srgbClr val="000000"/>
                </a:solidFill>
                <a:effectLst/>
                <a:latin typeface="Arial" panose="020B0604020202020204" pitchFamily="34" charset="0"/>
              </a:rPr>
              <a:t>  </a:t>
            </a:r>
          </a:p>
          <a:p>
            <a:pPr algn="just"/>
            <a:r>
              <a:rPr lang="es-CO" sz="1400" b="0" i="0" dirty="0">
                <a:solidFill>
                  <a:srgbClr val="000000"/>
                </a:solidFill>
                <a:effectLst/>
                <a:latin typeface="Arial" panose="020B0604020202020204" pitchFamily="34" charset="0"/>
              </a:rPr>
              <a:t>b) </a:t>
            </a:r>
            <a:r>
              <a:rPr lang="es-CO" sz="1400" b="1" i="0" dirty="0">
                <a:solidFill>
                  <a:schemeClr val="accent2"/>
                </a:solidFill>
                <a:effectLst/>
                <a:latin typeface="Arial" panose="020B0604020202020204" pitchFamily="34" charset="0"/>
              </a:rPr>
              <a:t>Educación para la paz: </a:t>
            </a:r>
            <a:r>
              <a:rPr lang="es-CO" sz="1400" b="0" i="0" dirty="0">
                <a:solidFill>
                  <a:srgbClr val="000000"/>
                </a:solidFill>
                <a:effectLst/>
                <a:latin typeface="Arial" panose="020B0604020202020204" pitchFamily="34" charset="0"/>
              </a:rPr>
              <a:t>se entiende como la apropiación de conocimientos y competencias ciudadanas para la convivencia pacífica, la participación democrática, la construcción de equidad, el respeto por la pluralidad, los Derechos Humanos y el Derecho Internacional Humanitario; </a:t>
            </a:r>
          </a:p>
          <a:p>
            <a:pPr algn="just"/>
            <a:r>
              <a:rPr lang="es-CO" sz="1400" b="0" i="0" dirty="0">
                <a:solidFill>
                  <a:srgbClr val="000000"/>
                </a:solidFill>
                <a:effectLst/>
                <a:latin typeface="Arial" panose="020B0604020202020204" pitchFamily="34" charset="0"/>
              </a:rPr>
              <a:t>  </a:t>
            </a:r>
          </a:p>
          <a:p>
            <a:pPr algn="just"/>
            <a:r>
              <a:rPr lang="es-CO" sz="1400" b="0" i="0" dirty="0">
                <a:solidFill>
                  <a:srgbClr val="000000"/>
                </a:solidFill>
                <a:effectLst/>
                <a:latin typeface="Arial" panose="020B0604020202020204" pitchFamily="34" charset="0"/>
              </a:rPr>
              <a:t>c) </a:t>
            </a:r>
            <a:r>
              <a:rPr lang="es-CO" sz="1400" b="1" i="0" dirty="0">
                <a:solidFill>
                  <a:schemeClr val="accent2"/>
                </a:solidFill>
                <a:effectLst/>
                <a:latin typeface="Arial" panose="020B0604020202020204" pitchFamily="34" charset="0"/>
              </a:rPr>
              <a:t>Desarrollo sostenible:</a:t>
            </a:r>
            <a:r>
              <a:rPr lang="es-CO" sz="1400" b="0" i="0" dirty="0">
                <a:solidFill>
                  <a:schemeClr val="accent2"/>
                </a:solidFill>
                <a:effectLst/>
                <a:latin typeface="Arial" panose="020B0604020202020204" pitchFamily="34" charset="0"/>
              </a:rPr>
              <a:t> </a:t>
            </a:r>
            <a:r>
              <a:rPr lang="es-CO" sz="1400" b="0" i="0" dirty="0">
                <a:solidFill>
                  <a:srgbClr val="000000"/>
                </a:solidFill>
                <a:effectLst/>
                <a:latin typeface="Arial" panose="020B0604020202020204" pitchFamily="34" charset="0"/>
              </a:rPr>
              <a:t>se entiende como aquel que conduce al crecimiento económico, la elevación de la calidad de la vida y al bienestar social, sin agotar la base de recursos naturales renovables en que se sustenta, ni deteriorar el ambiente o el derecho de las generaciones futuras a utilizarlo para la satisfacción de sus propias necesidades, de acuerdo con el artículo 3° de la Ley 99 de 1993. </a:t>
            </a:r>
          </a:p>
        </p:txBody>
      </p:sp>
      <p:sp>
        <p:nvSpPr>
          <p:cNvPr id="43" name="Google Shape;981;g245cda39ff9_24_1860">
            <a:extLst>
              <a:ext uri="{FF2B5EF4-FFF2-40B4-BE49-F238E27FC236}">
                <a16:creationId xmlns:a16="http://schemas.microsoft.com/office/drawing/2014/main" id="{CD0FF48C-BD18-9BEE-2117-0A093F0FCB8D}"/>
              </a:ext>
            </a:extLst>
          </p:cNvPr>
          <p:cNvSpPr/>
          <p:nvPr/>
        </p:nvSpPr>
        <p:spPr>
          <a:xfrm>
            <a:off x="6839033" y="3947543"/>
            <a:ext cx="5233439" cy="663261"/>
          </a:xfrm>
          <a:prstGeom prst="roundRect">
            <a:avLst>
              <a:gd name="adj" fmla="val 16667"/>
            </a:avLst>
          </a:prstGeom>
          <a:solidFill>
            <a:schemeClr val="accent6">
              <a:lumMod val="60000"/>
              <a:lumOff val="40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s-CO" sz="1400" b="1" dirty="0">
                <a:solidFill>
                  <a:srgbClr val="000000"/>
                </a:solidFill>
                <a:latin typeface="Arial" panose="020B0604020202020204" pitchFamily="34" charset="0"/>
              </a:rPr>
              <a:t>Art 4° Estructura y contenido: D</a:t>
            </a:r>
            <a:r>
              <a:rPr lang="es-CO" sz="1400" b="0" i="0" dirty="0">
                <a:solidFill>
                  <a:srgbClr val="000000"/>
                </a:solidFill>
                <a:effectLst/>
                <a:latin typeface="Arial" panose="020B0604020202020204" pitchFamily="34" charset="0"/>
              </a:rPr>
              <a:t>eberán desarrollar al menos dos (2) de las siguientes temáticas</a:t>
            </a:r>
            <a:endParaRPr kumimoji="0" sz="14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4" name="Google Shape;983;g245cda39ff9_24_1860">
            <a:extLst>
              <a:ext uri="{FF2B5EF4-FFF2-40B4-BE49-F238E27FC236}">
                <a16:creationId xmlns:a16="http://schemas.microsoft.com/office/drawing/2014/main" id="{9AF01A3C-BE9C-9E42-B2CF-BA8EAD5DC780}"/>
              </a:ext>
            </a:extLst>
          </p:cNvPr>
          <p:cNvSpPr/>
          <p:nvPr/>
        </p:nvSpPr>
        <p:spPr>
          <a:xfrm>
            <a:off x="6839033" y="4610804"/>
            <a:ext cx="5213650" cy="2125431"/>
          </a:xfrm>
          <a:prstGeom prst="rect">
            <a:avLst/>
          </a:prstGeom>
          <a:solidFill>
            <a:srgbClr val="BBD6EE"/>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algn="just"/>
            <a:r>
              <a:rPr lang="es-CO" sz="1100" b="0" i="0" dirty="0">
                <a:solidFill>
                  <a:srgbClr val="000000"/>
                </a:solidFill>
                <a:effectLst/>
                <a:latin typeface="Arial" panose="020B0604020202020204" pitchFamily="34" charset="0"/>
              </a:rPr>
              <a:t>a) Justicia y Derechos Humanos;   </a:t>
            </a:r>
          </a:p>
          <a:p>
            <a:pPr algn="just"/>
            <a:r>
              <a:rPr lang="es-CO" sz="1100" b="0" i="0" dirty="0">
                <a:solidFill>
                  <a:srgbClr val="000000"/>
                </a:solidFill>
                <a:effectLst/>
                <a:latin typeface="Arial" panose="020B0604020202020204" pitchFamily="34" charset="0"/>
              </a:rPr>
              <a:t>b) Uso sostenible de los recursos naturales;   </a:t>
            </a:r>
          </a:p>
          <a:p>
            <a:pPr algn="just"/>
            <a:r>
              <a:rPr lang="es-CO" sz="1100" b="0" i="0" dirty="0">
                <a:solidFill>
                  <a:srgbClr val="000000"/>
                </a:solidFill>
                <a:effectLst/>
                <a:latin typeface="Arial" panose="020B0604020202020204" pitchFamily="34" charset="0"/>
              </a:rPr>
              <a:t>c) Protección de las riquezas culturales y naturales de la Nación.;   </a:t>
            </a:r>
          </a:p>
          <a:p>
            <a:pPr algn="just"/>
            <a:r>
              <a:rPr lang="es-CO" sz="1100" b="0" i="0" dirty="0">
                <a:solidFill>
                  <a:srgbClr val="000000"/>
                </a:solidFill>
                <a:effectLst/>
                <a:latin typeface="Arial" panose="020B0604020202020204" pitchFamily="34" charset="0"/>
              </a:rPr>
              <a:t>d) Resolución pacífica de conflictos;   </a:t>
            </a:r>
          </a:p>
          <a:p>
            <a:pPr algn="just"/>
            <a:r>
              <a:rPr lang="es-CO" sz="1100" b="0" i="0" dirty="0">
                <a:solidFill>
                  <a:srgbClr val="000000"/>
                </a:solidFill>
                <a:effectLst/>
                <a:latin typeface="Arial" panose="020B0604020202020204" pitchFamily="34" charset="0"/>
              </a:rPr>
              <a:t>e) Prevención del acoso escolar;   </a:t>
            </a:r>
          </a:p>
          <a:p>
            <a:pPr algn="just"/>
            <a:r>
              <a:rPr lang="es-CO" sz="1100" b="0" i="0" dirty="0">
                <a:solidFill>
                  <a:srgbClr val="000000"/>
                </a:solidFill>
                <a:effectLst/>
                <a:latin typeface="Arial" panose="020B0604020202020204" pitchFamily="34" charset="0"/>
              </a:rPr>
              <a:t>f) Diversidad y pluralidad;   </a:t>
            </a:r>
          </a:p>
          <a:p>
            <a:pPr algn="just"/>
            <a:r>
              <a:rPr lang="es-CO" sz="1100" b="0" i="0" dirty="0">
                <a:solidFill>
                  <a:srgbClr val="000000"/>
                </a:solidFill>
                <a:effectLst/>
                <a:latin typeface="Arial" panose="020B0604020202020204" pitchFamily="34" charset="0"/>
              </a:rPr>
              <a:t>g) Participación política;   </a:t>
            </a:r>
          </a:p>
          <a:p>
            <a:pPr algn="just"/>
            <a:r>
              <a:rPr lang="es-CO" sz="1100" b="0" i="0" dirty="0">
                <a:solidFill>
                  <a:srgbClr val="000000"/>
                </a:solidFill>
                <a:effectLst/>
                <a:latin typeface="Arial" panose="020B0604020202020204" pitchFamily="34" charset="0"/>
              </a:rPr>
              <a:t>h) Memoria histórica;   </a:t>
            </a:r>
          </a:p>
          <a:p>
            <a:pPr algn="just"/>
            <a:r>
              <a:rPr lang="es-CO" sz="1100" b="0" i="0" dirty="0">
                <a:solidFill>
                  <a:srgbClr val="000000"/>
                </a:solidFill>
                <a:effectLst/>
                <a:latin typeface="Arial" panose="020B0604020202020204" pitchFamily="34" charset="0"/>
              </a:rPr>
              <a:t>i) Dilemas morales;   </a:t>
            </a:r>
          </a:p>
          <a:p>
            <a:pPr algn="just"/>
            <a:r>
              <a:rPr lang="es-CO" sz="1100" b="0" i="0" dirty="0">
                <a:solidFill>
                  <a:srgbClr val="000000"/>
                </a:solidFill>
                <a:effectLst/>
                <a:latin typeface="Arial" panose="020B0604020202020204" pitchFamily="34" charset="0"/>
              </a:rPr>
              <a:t>j) Proyectos de impacto social;   </a:t>
            </a:r>
          </a:p>
          <a:p>
            <a:pPr algn="just"/>
            <a:r>
              <a:rPr lang="es-CO" sz="1100" b="0" i="0" dirty="0">
                <a:solidFill>
                  <a:srgbClr val="000000"/>
                </a:solidFill>
                <a:effectLst/>
                <a:latin typeface="Arial" panose="020B0604020202020204" pitchFamily="34" charset="0"/>
              </a:rPr>
              <a:t>k) Historia de los acuerdos de paz nacionales e internacionales;   </a:t>
            </a:r>
          </a:p>
          <a:p>
            <a:pPr algn="just"/>
            <a:r>
              <a:rPr lang="es-CO" sz="1100" b="0" i="0" dirty="0">
                <a:solidFill>
                  <a:srgbClr val="000000"/>
                </a:solidFill>
                <a:effectLst/>
                <a:latin typeface="Arial" panose="020B0604020202020204" pitchFamily="34" charset="0"/>
              </a:rPr>
              <a:t>l) Proyectos de vida y prevención de riesgos. </a:t>
            </a:r>
          </a:p>
        </p:txBody>
      </p:sp>
      <p:sp>
        <p:nvSpPr>
          <p:cNvPr id="45" name="Google Shape;981;g245cda39ff9_24_1860">
            <a:extLst>
              <a:ext uri="{FF2B5EF4-FFF2-40B4-BE49-F238E27FC236}">
                <a16:creationId xmlns:a16="http://schemas.microsoft.com/office/drawing/2014/main" id="{4096E4F3-85C5-26D1-FC57-CA101A9296C2}"/>
              </a:ext>
            </a:extLst>
          </p:cNvPr>
          <p:cNvSpPr/>
          <p:nvPr/>
        </p:nvSpPr>
        <p:spPr>
          <a:xfrm>
            <a:off x="6860809" y="2236603"/>
            <a:ext cx="5233439" cy="809400"/>
          </a:xfrm>
          <a:prstGeom prst="roundRect">
            <a:avLst>
              <a:gd name="adj" fmla="val 16667"/>
            </a:avLst>
          </a:prstGeom>
          <a:solidFill>
            <a:srgbClr val="FFC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s-CO" sz="1400" b="1" dirty="0">
                <a:solidFill>
                  <a:srgbClr val="000000"/>
                </a:solidFill>
                <a:latin typeface="Arial" panose="020B0604020202020204" pitchFamily="34" charset="0"/>
              </a:rPr>
              <a:t>Art 3° implementación: </a:t>
            </a:r>
            <a:r>
              <a:rPr lang="es-CO" sz="1400" dirty="0">
                <a:solidFill>
                  <a:srgbClr val="000000"/>
                </a:solidFill>
                <a:latin typeface="Arial" panose="020B0604020202020204" pitchFamily="34" charset="0"/>
              </a:rPr>
              <a:t>D</a:t>
            </a:r>
            <a:r>
              <a:rPr lang="es-CO" sz="1400" b="0" i="0" dirty="0">
                <a:solidFill>
                  <a:srgbClr val="000000"/>
                </a:solidFill>
                <a:effectLst/>
                <a:latin typeface="Arial" panose="020B0604020202020204" pitchFamily="34" charset="0"/>
              </a:rPr>
              <a:t>eberán adscribirla dentro de alguna de las siguientes áreas fundamentales</a:t>
            </a:r>
            <a:endParaRPr kumimoji="0" sz="14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6" name="Google Shape;983;g245cda39ff9_24_1860">
            <a:extLst>
              <a:ext uri="{FF2B5EF4-FFF2-40B4-BE49-F238E27FC236}">
                <a16:creationId xmlns:a16="http://schemas.microsoft.com/office/drawing/2014/main" id="{2BB1F675-90FD-ABD4-7FE0-8EA094420065}"/>
              </a:ext>
            </a:extLst>
          </p:cNvPr>
          <p:cNvSpPr/>
          <p:nvPr/>
        </p:nvSpPr>
        <p:spPr>
          <a:xfrm>
            <a:off x="6880598" y="3055484"/>
            <a:ext cx="5213650" cy="716204"/>
          </a:xfrm>
          <a:prstGeom prst="rect">
            <a:avLst/>
          </a:prstGeom>
          <a:solidFill>
            <a:srgbClr val="BBD6EE"/>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algn="just"/>
            <a:r>
              <a:rPr lang="es-CO" sz="1100" b="0" i="0" dirty="0">
                <a:solidFill>
                  <a:srgbClr val="000000"/>
                </a:solidFill>
                <a:effectLst/>
                <a:latin typeface="Arial" panose="020B0604020202020204" pitchFamily="34" charset="0"/>
              </a:rPr>
              <a:t>a) Ciencias Sociales, Historia, Geografía, Constitución Política y Democracia;  </a:t>
            </a:r>
          </a:p>
          <a:p>
            <a:pPr algn="just"/>
            <a:r>
              <a:rPr lang="es-CO" sz="1100" b="0" i="0" dirty="0">
                <a:solidFill>
                  <a:srgbClr val="000000"/>
                </a:solidFill>
                <a:effectLst/>
                <a:latin typeface="Arial" panose="020B0604020202020204" pitchFamily="34" charset="0"/>
              </a:rPr>
              <a:t>b) Ciencias Naturales y Educación Ambiental, o   </a:t>
            </a:r>
          </a:p>
          <a:p>
            <a:pPr algn="just"/>
            <a:r>
              <a:rPr lang="es-CO" sz="1100" b="0" i="0" dirty="0">
                <a:solidFill>
                  <a:srgbClr val="000000"/>
                </a:solidFill>
                <a:effectLst/>
                <a:latin typeface="Arial" panose="020B0604020202020204" pitchFamily="34" charset="0"/>
              </a:rPr>
              <a:t>c) Educación Ética y en Valores Humanos. </a:t>
            </a:r>
          </a:p>
          <a:p>
            <a:pPr algn="just"/>
            <a:r>
              <a:rPr lang="es-CO" sz="1100" b="0" i="0" dirty="0">
                <a:solidFill>
                  <a:srgbClr val="000000"/>
                </a:solidFill>
                <a:effectLst/>
                <a:latin typeface="Arial" panose="020B0604020202020204" pitchFamily="34" charset="0"/>
              </a:rPr>
              <a:t>Aprovechar las áreas transversales</a:t>
            </a:r>
          </a:p>
        </p:txBody>
      </p:sp>
    </p:spTree>
    <p:extLst>
      <p:ext uri="{BB962C8B-B14F-4D97-AF65-F5344CB8AC3E}">
        <p14:creationId xmlns:p14="http://schemas.microsoft.com/office/powerpoint/2010/main" val="7927727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3692</TotalTime>
  <Words>2418</Words>
  <Application>Microsoft Office PowerPoint</Application>
  <PresentationFormat>Panorámica</PresentationFormat>
  <Paragraphs>192</Paragraphs>
  <Slides>31</Slides>
  <Notes>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31</vt:i4>
      </vt:variant>
    </vt:vector>
  </HeadingPairs>
  <TitlesOfParts>
    <vt:vector size="46" baseType="lpstr">
      <vt:lpstr>Arial</vt:lpstr>
      <vt:lpstr>Bradley Hand ITC</vt:lpstr>
      <vt:lpstr>Calibri</vt:lpstr>
      <vt:lpstr>Calibri Light</vt:lpstr>
      <vt:lpstr>Century Gothic</vt:lpstr>
      <vt:lpstr>Forte</vt:lpstr>
      <vt:lpstr>Georgia</vt:lpstr>
      <vt:lpstr>inherit</vt:lpstr>
      <vt:lpstr>Mistral</vt:lpstr>
      <vt:lpstr>Modern Love</vt:lpstr>
      <vt:lpstr>Segoe UI Historic</vt:lpstr>
      <vt:lpstr>Trebuchet MS</vt:lpstr>
      <vt:lpstr>Verdana</vt:lpstr>
      <vt:lpstr>Work Sans</vt:lpstr>
      <vt:lpstr>Tema de Office</vt:lpstr>
      <vt:lpstr>Presentación de PowerPoint</vt:lpstr>
      <vt:lpstr>CÁTEDRA PARA LA PAZ  </vt:lpstr>
      <vt:lpstr>Presentación de PowerPoint</vt:lpstr>
      <vt:lpstr>Presentación de PowerPoint</vt:lpstr>
      <vt:lpstr>          En el contexto de lo que se conoce como el proceso de paz entre el Estado colombiano y la guerrilla de las FARC, el presidente Juan Manuel Santos Calderón promulgó la Ley 1732 del año 2014, “Por la cual se establece la cátedra de la paz en todas las instituciones educativas del país.                   </vt:lpstr>
      <vt:lpstr>        Articulación de la cátedra de la paz con la constitución política de Colombia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Referentes consultados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Unimagdalena</dc:creator>
  <cp:lastModifiedBy>CALIDA11</cp:lastModifiedBy>
  <cp:revision>206</cp:revision>
  <dcterms:created xsi:type="dcterms:W3CDTF">2020-01-10T19:44:44Z</dcterms:created>
  <dcterms:modified xsi:type="dcterms:W3CDTF">2023-09-06T12:52:52Z</dcterms:modified>
</cp:coreProperties>
</file>