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1"/>
  </p:notesMasterIdLst>
  <p:sldIdLst>
    <p:sldId id="256" r:id="rId3"/>
    <p:sldId id="257" r:id="rId4"/>
    <p:sldId id="258" r:id="rId5"/>
    <p:sldId id="273" r:id="rId6"/>
    <p:sldId id="274" r:id="rId7"/>
    <p:sldId id="261" r:id="rId8"/>
    <p:sldId id="262" r:id="rId9"/>
    <p:sldId id="263" r:id="rId10"/>
  </p:sldIdLst>
  <p:sldSz cx="12192000" cy="6858000"/>
  <p:notesSz cx="6858000" cy="9144000"/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18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90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16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" preserve="1" userDrawn="1">
  <p:cSld name="Slide #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0674A9-E182-C666-3682-6E183C93B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Unidad Nacional para la Gestión del Riesgo de Desastres">
            <a:extLst>
              <a:ext uri="{FF2B5EF4-FFF2-40B4-BE49-F238E27FC236}">
                <a16:creationId xmlns:a16="http://schemas.microsoft.com/office/drawing/2014/main" id="{CB0A14B6-8615-706B-B657-988052DFF4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6939" y="2883313"/>
            <a:ext cx="2841965" cy="10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2643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7" preserve="1" userDrawn="1">
  <p:cSld name="Slide #7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508F-7550-987E-3803-9525D4C13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00F16001-7BDF-C720-22D2-E904E4C0C8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837" y="2441436"/>
            <a:ext cx="4983162" cy="119628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es-MX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864753097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" preserve="1" userDrawn="1">
  <p:cSld name="Slide #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 Unidad Nacional para la Gestión del Riesgo de Desastres">
            <a:extLst>
              <a:ext uri="{FF2B5EF4-FFF2-40B4-BE49-F238E27FC236}">
                <a16:creationId xmlns:a16="http://schemas.microsoft.com/office/drawing/2014/main" id="{2195410E-0DC6-4413-0202-44C36D19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558" y="381686"/>
            <a:ext cx="1258046" cy="483019"/>
          </a:xfrm>
          <a:prstGeom prst="rect">
            <a:avLst/>
          </a:prstGeom>
        </p:spPr>
      </p:pic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EED9F790-794A-AEB9-D934-512B66F13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222" y="1984311"/>
            <a:ext cx="2840063" cy="2880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id="{F9E0B151-454C-3A86-90A1-3EB2DA5DD5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2657" y="1447199"/>
            <a:ext cx="4983162" cy="36916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es-MX" dirty="0"/>
              <a:t>Título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A80B5A-3067-9D83-51BC-29ADE6AC40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047"/>
            <a:ext cx="12192000" cy="2189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2B2DBB2-38E4-2079-D7DD-63387BEA06D1}"/>
              </a:ext>
            </a:extLst>
          </p:cNvPr>
          <p:cNvSpPr txBox="1"/>
          <p:nvPr userDrawn="1"/>
        </p:nvSpPr>
        <p:spPr>
          <a:xfrm>
            <a:off x="3047172" y="6619168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www.gestiondelriesgo.gov.co</a:t>
            </a:r>
            <a:endParaRPr kumimoji="0" lang="es-CO" sz="10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Imagen 7" descr="Colombia potencia de la vida">
            <a:extLst>
              <a:ext uri="{FF2B5EF4-FFF2-40B4-BE49-F238E27FC236}">
                <a16:creationId xmlns:a16="http://schemas.microsoft.com/office/drawing/2014/main" id="{BBA7D101-1A1E-5D84-56E6-DC8C8CCEEC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396" y="381687"/>
            <a:ext cx="1394885" cy="48547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54EFD4-C740-EA54-0F6B-3F5C86D67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969" y="1988975"/>
            <a:ext cx="2840063" cy="28800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15F70BD-00DC-C2D0-0EDB-9BAFE33A4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7715" y="1984310"/>
            <a:ext cx="2840063" cy="28800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917958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" preserve="1" userDrawn="1">
  <p:cSld name="1_Slide #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EED9F790-794A-AEB9-D934-512B66F13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2658" y="1992313"/>
            <a:ext cx="4321428" cy="34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6" name="Marcador de gráfico 5">
            <a:extLst>
              <a:ext uri="{FF2B5EF4-FFF2-40B4-BE49-F238E27FC236}">
                <a16:creationId xmlns:a16="http://schemas.microsoft.com/office/drawing/2014/main" id="{B9145A15-8AC0-5316-D9E5-7E3A40C64A4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67917" y="1992313"/>
            <a:ext cx="4321425" cy="341848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pic>
        <p:nvPicPr>
          <p:cNvPr id="3" name="Imagen 2" descr="Logo Unidad Nacional para la Gestión del Riesgo de Desastres">
            <a:extLst>
              <a:ext uri="{FF2B5EF4-FFF2-40B4-BE49-F238E27FC236}">
                <a16:creationId xmlns:a16="http://schemas.microsoft.com/office/drawing/2014/main" id="{C15B8D31-9318-A4FC-4EA9-DFE30D120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558" y="381686"/>
            <a:ext cx="1258046" cy="4830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9EF41E-B42F-5FEF-F99F-5DD95EB3C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047"/>
            <a:ext cx="12192000" cy="21895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D5C3D0-4AE0-604C-A8A5-389AF0DD506D}"/>
              </a:ext>
            </a:extLst>
          </p:cNvPr>
          <p:cNvSpPr txBox="1"/>
          <p:nvPr userDrawn="1"/>
        </p:nvSpPr>
        <p:spPr>
          <a:xfrm>
            <a:off x="3047172" y="6619168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www.gestiondelriesgo.gov.co</a:t>
            </a:r>
          </a:p>
        </p:txBody>
      </p:sp>
      <p:pic>
        <p:nvPicPr>
          <p:cNvPr id="10" name="Imagen 9" descr="Colombia potencia de la vida">
            <a:extLst>
              <a:ext uri="{FF2B5EF4-FFF2-40B4-BE49-F238E27FC236}">
                <a16:creationId xmlns:a16="http://schemas.microsoft.com/office/drawing/2014/main" id="{63151A9B-1D59-D5F2-9C8A-2DF1E5CD2D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396" y="381687"/>
            <a:ext cx="1394885" cy="485474"/>
          </a:xfrm>
          <a:prstGeom prst="rect">
            <a:avLst/>
          </a:prstGeom>
        </p:spPr>
      </p:pic>
      <p:sp>
        <p:nvSpPr>
          <p:cNvPr id="5" name="Marcador de texto 26">
            <a:extLst>
              <a:ext uri="{FF2B5EF4-FFF2-40B4-BE49-F238E27FC236}">
                <a16:creationId xmlns:a16="http://schemas.microsoft.com/office/drawing/2014/main" id="{629973BC-D042-3059-E821-132F192E80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2657" y="1447199"/>
            <a:ext cx="4983162" cy="36916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es-MX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54614725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" preserve="1" userDrawn="1">
  <p:cSld name="1_Slide #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525FFDBA-DE71-709E-A045-2317E51F8F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950204"/>
            <a:ext cx="4299655" cy="34382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DE21B45-C502-0301-98D6-EE22B1BEB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2657" y="1949450"/>
            <a:ext cx="4275843" cy="3438979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pic>
        <p:nvPicPr>
          <p:cNvPr id="2" name="Imagen 1" descr="Logo Unidad Nacional para la Gestión del Riesgo de Desastres">
            <a:extLst>
              <a:ext uri="{FF2B5EF4-FFF2-40B4-BE49-F238E27FC236}">
                <a16:creationId xmlns:a16="http://schemas.microsoft.com/office/drawing/2014/main" id="{83CFED00-E28D-9861-7D0A-ED5CB2F5A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558" y="381686"/>
            <a:ext cx="1258046" cy="4830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AF0EC9-0D19-9833-4461-6D8773BD7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047"/>
            <a:ext cx="12192000" cy="2189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290C1F-4DCE-CBD2-0B82-9E5DE512902F}"/>
              </a:ext>
            </a:extLst>
          </p:cNvPr>
          <p:cNvSpPr txBox="1"/>
          <p:nvPr userDrawn="1"/>
        </p:nvSpPr>
        <p:spPr>
          <a:xfrm>
            <a:off x="3047172" y="6619168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www.gestiondelriesgo.gov.co</a:t>
            </a:r>
          </a:p>
        </p:txBody>
      </p:sp>
      <p:pic>
        <p:nvPicPr>
          <p:cNvPr id="6" name="Imagen 5" descr="Colombia potencia de la vida">
            <a:extLst>
              <a:ext uri="{FF2B5EF4-FFF2-40B4-BE49-F238E27FC236}">
                <a16:creationId xmlns:a16="http://schemas.microsoft.com/office/drawing/2014/main" id="{FCE10B62-C479-054C-0313-62EC34780B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396" y="381687"/>
            <a:ext cx="1394885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8460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" preserve="1" userDrawn="1">
  <p:cSld name="1_Slide #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83CB128-F2D6-788A-8C04-D85E863CCB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0283" y="1440339"/>
            <a:ext cx="4593343" cy="4173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4D4D4D"/>
                </a:solidFill>
              </a:defRPr>
            </a:lvl1pPr>
          </a:lstStyle>
          <a:p>
            <a:pPr lvl="0"/>
            <a:r>
              <a:rPr lang="es-MX" dirty="0"/>
              <a:t>Título</a:t>
            </a:r>
            <a:endParaRPr lang="es-CO" dirty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68C9B77D-56E1-682F-B904-9E1DF3ED22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2657" y="2151475"/>
            <a:ext cx="4570969" cy="32661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14" name="Marcador de tabla 13">
            <a:extLst>
              <a:ext uri="{FF2B5EF4-FFF2-40B4-BE49-F238E27FC236}">
                <a16:creationId xmlns:a16="http://schemas.microsoft.com/office/drawing/2014/main" id="{C96FC1ED-E51B-AE96-A939-ABD94E0CB4C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65434" y="2151475"/>
            <a:ext cx="4223910" cy="3287486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pic>
        <p:nvPicPr>
          <p:cNvPr id="2" name="Imagen 1" descr="Logo Unidad Nacional para la Gestión del Riesgo de Desastres">
            <a:extLst>
              <a:ext uri="{FF2B5EF4-FFF2-40B4-BE49-F238E27FC236}">
                <a16:creationId xmlns:a16="http://schemas.microsoft.com/office/drawing/2014/main" id="{2C0D0F44-A52A-B8F2-93A7-768CEC927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558" y="381686"/>
            <a:ext cx="1258046" cy="4830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DC27A7-60E5-0BA1-C2F0-F1AEC345D0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047"/>
            <a:ext cx="12192000" cy="2189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E59EA8-8597-7088-C97B-58125B9C0F5D}"/>
              </a:ext>
            </a:extLst>
          </p:cNvPr>
          <p:cNvSpPr txBox="1"/>
          <p:nvPr userDrawn="1"/>
        </p:nvSpPr>
        <p:spPr>
          <a:xfrm>
            <a:off x="3047172" y="6619168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www.gestiondelriesgo.gov.co</a:t>
            </a:r>
          </a:p>
        </p:txBody>
      </p:sp>
      <p:pic>
        <p:nvPicPr>
          <p:cNvPr id="7" name="Imagen 6" descr="Colombia potencia de la vida">
            <a:extLst>
              <a:ext uri="{FF2B5EF4-FFF2-40B4-BE49-F238E27FC236}">
                <a16:creationId xmlns:a16="http://schemas.microsoft.com/office/drawing/2014/main" id="{82D10842-786A-07BA-A5CF-43A10E2F15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396" y="381687"/>
            <a:ext cx="1394885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9167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" preserve="1" userDrawn="1">
  <p:cSld name="1_Slide #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idad Nacional para la Gestión del Riesgo de Desastres">
            <a:extLst>
              <a:ext uri="{FF2B5EF4-FFF2-40B4-BE49-F238E27FC236}">
                <a16:creationId xmlns:a16="http://schemas.microsoft.com/office/drawing/2014/main" id="{240C16DC-A561-12B4-8380-DEB977A08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3827" y="2669233"/>
            <a:ext cx="3247000" cy="12466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3FCE56D-09AE-2E08-8516-EBD8B03A0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047"/>
            <a:ext cx="12192000" cy="2189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1844C3-05FB-572F-48F7-65B0860F62E8}"/>
              </a:ext>
            </a:extLst>
          </p:cNvPr>
          <p:cNvSpPr txBox="1"/>
          <p:nvPr userDrawn="1"/>
        </p:nvSpPr>
        <p:spPr>
          <a:xfrm>
            <a:off x="3047172" y="6619168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www.gestiondelriesgo.gov.co</a:t>
            </a:r>
          </a:p>
        </p:txBody>
      </p:sp>
      <p:pic>
        <p:nvPicPr>
          <p:cNvPr id="9" name="Imagen 8" descr="Colombia potencia de la vida">
            <a:extLst>
              <a:ext uri="{FF2B5EF4-FFF2-40B4-BE49-F238E27FC236}">
                <a16:creationId xmlns:a16="http://schemas.microsoft.com/office/drawing/2014/main" id="{F17B4383-13A6-3FDE-50D7-FA088744B2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41173" y="2665668"/>
            <a:ext cx="3488635" cy="12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2473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0069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0" y="3326489"/>
            <a:ext cx="8613648" cy="7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200"/>
            </a:pPr>
            <a:r>
              <a:rPr lang="es-CO" sz="3200" b="1" dirty="0"/>
              <a:t>COMUNICADO ESPECIAL No. </a:t>
            </a:r>
            <a:r>
              <a:rPr lang="es-CO" sz="3200" b="1" dirty="0" smtClean="0"/>
              <a:t>005</a:t>
            </a:r>
            <a:r>
              <a:rPr lang="es-CO" sz="3200" b="1" dirty="0"/>
              <a:t/>
            </a:r>
            <a:br>
              <a:rPr lang="es-CO" sz="3200" b="1" dirty="0"/>
            </a:br>
            <a:r>
              <a:rPr lang="es-CO" sz="3200" dirty="0" smtClean="0"/>
              <a:t>PERTURBACIÓN (AL97)</a:t>
            </a:r>
            <a:br>
              <a:rPr lang="es-CO" sz="3200" dirty="0" smtClean="0"/>
            </a:br>
            <a:r>
              <a:rPr lang="es-CO" sz="2000" dirty="0" smtClean="0"/>
              <a:t>Noviembre 01 </a:t>
            </a:r>
            <a:r>
              <a:rPr lang="es-CO" sz="2000" dirty="0"/>
              <a:t>de 2023, </a:t>
            </a:r>
            <a:r>
              <a:rPr lang="es-CO" sz="2000" dirty="0" smtClean="0"/>
              <a:t>08:00 </a:t>
            </a:r>
            <a:r>
              <a:rPr lang="es-CO" sz="2000" dirty="0"/>
              <a:t>HLC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"/>
          <p:cNvSpPr txBox="1"/>
          <p:nvPr/>
        </p:nvSpPr>
        <p:spPr>
          <a:xfrm>
            <a:off x="10823148" y="1512268"/>
            <a:ext cx="95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"/>
          <p:cNvSpPr txBox="1"/>
          <p:nvPr/>
        </p:nvSpPr>
        <p:spPr>
          <a:xfrm>
            <a:off x="10823148" y="1848526"/>
            <a:ext cx="95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"/>
          <p:cNvSpPr txBox="1"/>
          <p:nvPr/>
        </p:nvSpPr>
        <p:spPr>
          <a:xfrm>
            <a:off x="10823148" y="2224026"/>
            <a:ext cx="95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"/>
          <p:cNvSpPr txBox="1"/>
          <p:nvPr/>
        </p:nvSpPr>
        <p:spPr>
          <a:xfrm>
            <a:off x="10851895" y="2605498"/>
            <a:ext cx="95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"/>
          <p:cNvSpPr txBox="1"/>
          <p:nvPr/>
        </p:nvSpPr>
        <p:spPr>
          <a:xfrm>
            <a:off x="7267949" y="2255000"/>
            <a:ext cx="95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"/>
          <p:cNvSpPr txBox="1"/>
          <p:nvPr/>
        </p:nvSpPr>
        <p:spPr>
          <a:xfrm>
            <a:off x="8008610" y="2259426"/>
            <a:ext cx="95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6" name="Google Shape;1036;p1" descr="Gráf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8726" y="1718941"/>
            <a:ext cx="1141423" cy="11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" descr="Interfaz de usuario gráfica,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322" y="1399781"/>
            <a:ext cx="4437900" cy="144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1"/>
          <p:cNvSpPr/>
          <p:nvPr/>
        </p:nvSpPr>
        <p:spPr>
          <a:xfrm>
            <a:off x="7141621" y="1375137"/>
            <a:ext cx="4400700" cy="1440600"/>
          </a:xfrm>
          <a:prstGeom prst="rect">
            <a:avLst/>
          </a:prstGeom>
          <a:noFill/>
          <a:ln w="9525" cap="flat" cmpd="sng">
            <a:solidFill>
              <a:srgbClr val="504F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5" name="Google Shape;1045;p1"/>
          <p:cNvSpPr txBox="1"/>
          <p:nvPr/>
        </p:nvSpPr>
        <p:spPr>
          <a:xfrm>
            <a:off x="5220600" y="6629921"/>
            <a:ext cx="1750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 ideam.gov.co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"/>
          <p:cNvSpPr txBox="1"/>
          <p:nvPr/>
        </p:nvSpPr>
        <p:spPr>
          <a:xfrm>
            <a:off x="582294" y="836775"/>
            <a:ext cx="43941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Comunicado Especial No. </a:t>
            </a:r>
            <a:r>
              <a:rPr lang="es-CO" sz="1200" b="1" i="0" u="none" strike="noStrike" cap="none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005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CO" sz="1200" dirty="0" smtClean="0"/>
              <a:t>Perturbación </a:t>
            </a:r>
            <a:r>
              <a:rPr lang="es-CO" sz="1200" dirty="0"/>
              <a:t>(AL97)</a:t>
            </a:r>
            <a:br>
              <a:rPr lang="es-CO" sz="1200" dirty="0"/>
            </a:br>
            <a:r>
              <a:rPr lang="es-CO" sz="1000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Noviembre 01 </a:t>
            </a:r>
            <a:r>
              <a:rPr lang="es-CO" sz="1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2023, </a:t>
            </a:r>
            <a:r>
              <a:rPr lang="es-CO" sz="1000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08:00 </a:t>
            </a:r>
            <a:r>
              <a:rPr lang="es-CO" sz="1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HLC</a:t>
            </a:r>
          </a:p>
        </p:txBody>
      </p:sp>
      <p:sp>
        <p:nvSpPr>
          <p:cNvPr id="1047" name="Google Shape;1047;p1"/>
          <p:cNvSpPr txBox="1"/>
          <p:nvPr/>
        </p:nvSpPr>
        <p:spPr>
          <a:xfrm>
            <a:off x="7104322" y="6094611"/>
            <a:ext cx="490057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159385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O" sz="1000" b="1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Imagen </a:t>
            </a:r>
            <a:r>
              <a:rPr lang="es-CO" sz="100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Satelital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59385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O" sz="1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GOES -16. Canal Infrarrojo. </a:t>
            </a:r>
            <a:r>
              <a:rPr lang="es-CO" sz="10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Noviembre 01 </a:t>
            </a:r>
            <a:r>
              <a:rPr lang="es-CO" sz="1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2023, </a:t>
            </a:r>
            <a:r>
              <a:rPr lang="es-CO" sz="1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06</a:t>
            </a:r>
            <a:r>
              <a:rPr lang="es-CO" sz="10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:40 </a:t>
            </a:r>
            <a:r>
              <a:rPr lang="es-CO" sz="1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59385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O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Fuente: </a:t>
            </a:r>
            <a:r>
              <a:rPr lang="es-CO" sz="1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GOES-IDEAM</a:t>
            </a:r>
            <a:endParaRPr sz="1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8" name="Google Shape;1048;p1" descr="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72165" t="73357" r="8597" b="1215"/>
          <a:stretch/>
        </p:blipFill>
        <p:spPr>
          <a:xfrm>
            <a:off x="-262752" y="4362897"/>
            <a:ext cx="219868" cy="21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" descr="Text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74524" t="34350" r="9754" b="46097"/>
          <a:stretch/>
        </p:blipFill>
        <p:spPr>
          <a:xfrm>
            <a:off x="-244893" y="4026846"/>
            <a:ext cx="184151" cy="1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1" descr="Text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7576" y="3218180"/>
            <a:ext cx="1143013" cy="83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" descr="Text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185896" y="2881035"/>
            <a:ext cx="1143013" cy="83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08529" y="4195620"/>
            <a:ext cx="140653" cy="16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"/>
          <p:cNvSpPr/>
          <p:nvPr/>
        </p:nvSpPr>
        <p:spPr>
          <a:xfrm>
            <a:off x="5270633" y="2225446"/>
            <a:ext cx="1115700" cy="2091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"/>
          <p:cNvSpPr txBox="1"/>
          <p:nvPr/>
        </p:nvSpPr>
        <p:spPr>
          <a:xfrm>
            <a:off x="582294" y="4540562"/>
            <a:ext cx="6006000" cy="18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el mar Caribe central la </a:t>
            </a:r>
            <a:r>
              <a:rPr lang="es-CO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perturbación atmosférica (AL97)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continua generando fuertes 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lluvias con tormentas eléctricas, sin embargo, no se 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encuentra 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organizada. </a:t>
            </a:r>
            <a:endParaRPr lang="es-CO" sz="9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s-CO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 condiciones ambientales son propicias para su desarrollo, y hacia el fin de semana es probable la formación de una depresión tropical mientras se mueve hacia el oeste sobre el centro y suroeste del Mar Caribe. Actualmente, este sistema tiene una probabilidad baja de formación de ciclón tropical dentro de 48 horas y una probabilidad media del 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50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% dentro de 7 días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lvl="0" algn="just"/>
            <a:endParaRPr lang="es-CO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Independientemente del desarrollo, este sistema tiene el potencial de producir fuertes lluvias. Por esto, se genera </a:t>
            </a:r>
            <a:r>
              <a:rPr lang="es-CO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alerta de aviso 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la zona oriental y central del Mar Caribe, incluyendo zonas del litoral de La Guajira, Magdalena, Atlántico y 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Bolívar. 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Finalmente, se mantendrá la </a:t>
            </a:r>
            <a:r>
              <a:rPr lang="es-CO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alerta de vigilancia 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el archipiélago de San Andrés, Providencia y Santa 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Catalina, suroeste 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Mar Caribe y </a:t>
            </a:r>
            <a:r>
              <a:rPr lang="es-CO" sz="9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sobre la </a:t>
            </a:r>
            <a:r>
              <a:rPr lang="es-CO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región del Caribe.</a:t>
            </a:r>
            <a:endParaRPr lang="es-CO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783557" y="214555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Oeste</a:t>
            </a:r>
            <a:endParaRPr lang="es-CO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7" y="1411539"/>
            <a:ext cx="4484622" cy="3167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6" y="3356162"/>
            <a:ext cx="4380464" cy="2698048"/>
          </a:xfrm>
          <a:prstGeom prst="rect">
            <a:avLst/>
          </a:prstGeom>
        </p:spPr>
      </p:pic>
      <p:sp>
        <p:nvSpPr>
          <p:cNvPr id="39" name="Google Shape;1053;p1"/>
          <p:cNvSpPr/>
          <p:nvPr/>
        </p:nvSpPr>
        <p:spPr>
          <a:xfrm>
            <a:off x="8082263" y="3401058"/>
            <a:ext cx="1288074" cy="1229675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ln w="38100">
                <a:solidFill>
                  <a:schemeClr val="tx1"/>
                </a:solidFill>
              </a:ln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184931" y="216165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15.5° N</a:t>
            </a:r>
            <a:endParaRPr lang="es-CO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7844980" y="2174982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71.4° W</a:t>
            </a:r>
            <a:endParaRPr lang="es-CO" sz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0784157" y="1809298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25 </a:t>
            </a:r>
            <a:r>
              <a:rPr lang="es-CO" sz="1200" dirty="0" err="1" smtClean="0"/>
              <a:t>kt</a:t>
            </a:r>
            <a:endParaRPr lang="es-CO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0690582" y="143761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1008 </a:t>
            </a:r>
            <a:r>
              <a:rPr lang="es-CO" sz="1200" dirty="0" err="1" smtClean="0"/>
              <a:t>mb</a:t>
            </a:r>
            <a:endParaRPr lang="es-CO" sz="12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10874165" y="2492708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N/A</a:t>
            </a:r>
            <a:endParaRPr lang="es-CO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" descr="For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143"/>
          <a:stretch/>
        </p:blipFill>
        <p:spPr>
          <a:xfrm>
            <a:off x="1332525" y="1403727"/>
            <a:ext cx="5204906" cy="351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For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143"/>
          <a:stretch/>
        </p:blipFill>
        <p:spPr>
          <a:xfrm>
            <a:off x="6914221" y="1403727"/>
            <a:ext cx="4008787" cy="350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1257505" y="2925849"/>
            <a:ext cx="52049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Imagen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6914220" y="2992087"/>
            <a:ext cx="40087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Imagen</a:t>
            </a:r>
            <a:endParaRPr/>
          </a:p>
        </p:txBody>
      </p:sp>
      <p:pic>
        <p:nvPicPr>
          <p:cNvPr id="153" name="Google Shape;153;p4" descr="Interfaz de usuario gráfica,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3041" t="14200" r="2492" b="13801"/>
          <a:stretch/>
        </p:blipFill>
        <p:spPr>
          <a:xfrm>
            <a:off x="6958529" y="5063376"/>
            <a:ext cx="3964479" cy="10813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/>
          <p:nvPr/>
        </p:nvSpPr>
        <p:spPr>
          <a:xfrm>
            <a:off x="6958529" y="5116314"/>
            <a:ext cx="3966614" cy="1005431"/>
          </a:xfrm>
          <a:prstGeom prst="rect">
            <a:avLst/>
          </a:prstGeom>
          <a:noFill/>
          <a:ln w="9525" cap="flat" cmpd="sng">
            <a:solidFill>
              <a:srgbClr val="504F4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1169582" y="5096094"/>
            <a:ext cx="5292829" cy="139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165" marR="294005" indent="1270" algn="just">
              <a:spcBef>
                <a:spcPts val="70"/>
              </a:spcBef>
            </a:pPr>
            <a:r>
              <a:rPr lang="es-CO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Actualmente se observa una altura de la ola que se mantiene oscilante  entre 1,0 y 1,5 metros, sin ninguna afectación al territorio nacional por la </a:t>
            </a:r>
            <a:r>
              <a:rPr lang="es-CO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perturbación </a:t>
            </a:r>
            <a:r>
              <a:rPr lang="es-CO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 se encuentra en el este del Mar Caribe. Al momento la tendencia no indica mayor afectación de este sistema durante las próximas 48 horas para el territorio marítimo nacional.</a:t>
            </a:r>
            <a:endParaRPr lang="es-CO" sz="12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9562097" y="5201885"/>
            <a:ext cx="1362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1,5 m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9562097" y="5733625"/>
            <a:ext cx="1362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VARIABLE</a:t>
            </a:r>
          </a:p>
        </p:txBody>
      </p:sp>
      <p:sp>
        <p:nvSpPr>
          <p:cNvPr id="158" name="Google Shape;158;p4"/>
          <p:cNvSpPr txBox="1"/>
          <p:nvPr/>
        </p:nvSpPr>
        <p:spPr>
          <a:xfrm>
            <a:off x="3113550" y="6649150"/>
            <a:ext cx="5812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https://cioh.dimar.mil.co/meteorologia/ComunicadosEspeciales.php</a:t>
            </a:r>
            <a:endParaRPr sz="11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573503" y="862462"/>
            <a:ext cx="371358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10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Comunicado Especial No. </a:t>
            </a:r>
            <a:r>
              <a:rPr lang="es-CO" sz="1000" b="1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005</a:t>
            </a:r>
            <a:endParaRPr lang="es-CO" sz="1000" b="1" dirty="0">
              <a:solidFill>
                <a:schemeClr val="accent4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s-CO" sz="1000" dirty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Perturbación </a:t>
            </a:r>
            <a:r>
              <a:rPr lang="es-CO" sz="1000" dirty="0" smtClean="0">
                <a:solidFill>
                  <a:schemeClr val="tx1"/>
                </a:solidFill>
                <a:latin typeface="Verdana"/>
                <a:ea typeface="Verdana"/>
                <a:sym typeface="Verdana"/>
              </a:rPr>
              <a:t>AL97</a:t>
            </a:r>
            <a:endParaRPr lang="es-CO" sz="10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Noviembre 1 de </a:t>
            </a:r>
            <a:r>
              <a:rPr lang="es-CO" sz="1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2023, </a:t>
            </a:r>
            <a:r>
              <a:rPr lang="es-CO" sz="1000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08:00 </a:t>
            </a:r>
            <a:r>
              <a:rPr lang="es-CO" sz="1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HLC</a:t>
            </a:r>
            <a:endParaRPr sz="10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4"/>
          <p:cNvSpPr txBox="1"/>
          <p:nvPr/>
        </p:nvSpPr>
        <p:spPr>
          <a:xfrm>
            <a:off x="1395483" y="4488437"/>
            <a:ext cx="5292829" cy="5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165" marR="294005" indent="1270" algn="ctr">
              <a:spcBef>
                <a:spcPts val="70"/>
              </a:spcBef>
            </a:pPr>
            <a:r>
              <a:rPr lang="es-ES" sz="900" dirty="0">
                <a:latin typeface="Arial MT"/>
                <a:ea typeface="Arial MT"/>
                <a:cs typeface="Arial MT"/>
              </a:rPr>
              <a:t>Pronóstico de la altura del oleaje para </a:t>
            </a:r>
            <a:r>
              <a:rPr lang="es-ES" sz="900" dirty="0" smtClean="0">
                <a:latin typeface="Arial MT"/>
                <a:ea typeface="Arial MT"/>
                <a:cs typeface="Arial MT"/>
              </a:rPr>
              <a:t>01 de Noviembre a </a:t>
            </a:r>
            <a:r>
              <a:rPr lang="es-ES" sz="900" dirty="0">
                <a:latin typeface="Arial MT"/>
                <a:ea typeface="Arial MT"/>
                <a:cs typeface="Arial MT"/>
              </a:rPr>
              <a:t>las </a:t>
            </a:r>
            <a:r>
              <a:rPr lang="es-ES" sz="900" dirty="0" smtClean="0">
                <a:latin typeface="Arial MT"/>
                <a:ea typeface="Arial MT"/>
                <a:cs typeface="Arial MT"/>
              </a:rPr>
              <a:t>08:00 </a:t>
            </a:r>
            <a:r>
              <a:rPr lang="es-ES" sz="900" dirty="0">
                <a:latin typeface="Arial MT"/>
                <a:ea typeface="Arial MT"/>
                <a:cs typeface="Arial MT"/>
              </a:rPr>
              <a:t>HLC 2023 mar Caribe. Fuente: Modelo WAVE WATCH III CIOH-DIMAR</a:t>
            </a:r>
            <a:endParaRPr lang="es-CO" sz="1200" dirty="0">
              <a:latin typeface="Arial MT"/>
              <a:ea typeface="Arial MT"/>
              <a:cs typeface="Arial M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55;p4"/>
          <p:cNvSpPr txBox="1"/>
          <p:nvPr/>
        </p:nvSpPr>
        <p:spPr>
          <a:xfrm>
            <a:off x="6688312" y="4395563"/>
            <a:ext cx="4500685" cy="5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165" marR="294005" indent="1270" algn="ctr">
              <a:spcBef>
                <a:spcPts val="70"/>
              </a:spcBef>
            </a:pPr>
            <a:r>
              <a:rPr lang="es-ES" sz="900" dirty="0">
                <a:latin typeface="Arial MT"/>
                <a:ea typeface="Arial MT"/>
                <a:cs typeface="Arial MT"/>
              </a:rPr>
              <a:t>Pronóstico de la altura del oleaje para el </a:t>
            </a:r>
            <a:r>
              <a:rPr lang="es-ES" sz="900" dirty="0" smtClean="0">
                <a:latin typeface="Arial MT"/>
                <a:ea typeface="Arial MT"/>
                <a:cs typeface="Arial MT"/>
              </a:rPr>
              <a:t>01 de Octubre a </a:t>
            </a:r>
            <a:r>
              <a:rPr lang="es-ES" sz="900" dirty="0">
                <a:latin typeface="Arial MT"/>
                <a:ea typeface="Arial MT"/>
                <a:cs typeface="Arial MT"/>
              </a:rPr>
              <a:t>las </a:t>
            </a:r>
            <a:r>
              <a:rPr lang="es-ES" sz="900" dirty="0" smtClean="0">
                <a:latin typeface="Arial MT"/>
                <a:ea typeface="Arial MT"/>
                <a:cs typeface="Arial MT"/>
              </a:rPr>
              <a:t>09:00 </a:t>
            </a:r>
            <a:r>
              <a:rPr lang="es-ES" sz="900" dirty="0">
                <a:latin typeface="Arial MT"/>
                <a:ea typeface="Arial MT"/>
                <a:cs typeface="Arial MT"/>
              </a:rPr>
              <a:t>HLC 2023 Litoral </a:t>
            </a:r>
            <a:r>
              <a:rPr lang="es-ES" sz="900" dirty="0" smtClean="0">
                <a:latin typeface="Arial MT"/>
                <a:ea typeface="Arial MT"/>
                <a:cs typeface="Arial MT"/>
              </a:rPr>
              <a:t>Puerto Bolivar. </a:t>
            </a:r>
            <a:r>
              <a:rPr lang="es-ES" sz="900" dirty="0">
                <a:latin typeface="Arial MT"/>
                <a:ea typeface="Arial MT"/>
                <a:cs typeface="Arial MT"/>
              </a:rPr>
              <a:t>Fuente: Modelo SWAN CIOH-DIMAR</a:t>
            </a:r>
            <a:endParaRPr lang="es-CO" sz="1200" dirty="0">
              <a:latin typeface="Arial MT"/>
              <a:ea typeface="Arial MT"/>
              <a:cs typeface="Arial M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9899" r="7539"/>
          <a:stretch/>
        </p:blipFill>
        <p:spPr>
          <a:xfrm>
            <a:off x="1332523" y="1414748"/>
            <a:ext cx="5129887" cy="30854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6399" r="7750"/>
          <a:stretch/>
        </p:blipFill>
        <p:spPr>
          <a:xfrm>
            <a:off x="6914220" y="1674632"/>
            <a:ext cx="4114714" cy="25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6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/>
        </p:nvSpPr>
        <p:spPr>
          <a:xfrm>
            <a:off x="5225409" y="6639446"/>
            <a:ext cx="222849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www.---------------.gov.co</a:t>
            </a:r>
            <a:endParaRPr/>
          </a:p>
        </p:txBody>
      </p:sp>
      <p:pic>
        <p:nvPicPr>
          <p:cNvPr id="172" name="Google Shape;172;p5" descr="Imagen que contiene For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7951" b="32446"/>
          <a:stretch/>
        </p:blipFill>
        <p:spPr>
          <a:xfrm>
            <a:off x="343894" y="1666347"/>
            <a:ext cx="3186957" cy="274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3898637" y="474365"/>
            <a:ext cx="7110534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pc="-5" dirty="0">
                <a:solidFill>
                  <a:srgbClr val="0E233D"/>
                </a:solidFill>
              </a:rPr>
              <a:t>Se activa Protocolo Nacional de Alerta por Ciclones Tropicales.</a:t>
            </a: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pc="-5" dirty="0">
                <a:solidFill>
                  <a:srgbClr val="0E233D"/>
                </a:solidFill>
              </a:rPr>
              <a:t>Se activa Plan Nacional de Respuesta ante Ciclones  Tropicales</a:t>
            </a:r>
            <a:r>
              <a:rPr lang="es-CO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endParaRPr lang="es-MX" spc="-5" dirty="0">
              <a:solidFill>
                <a:srgbClr val="0E233D"/>
              </a:solidFill>
              <a:sym typeface="Verdana"/>
            </a:endParaRP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endParaRPr lang="es-CO" spc="-5" dirty="0">
              <a:solidFill>
                <a:srgbClr val="0E233D"/>
              </a:solidFill>
              <a:sym typeface="Verdana"/>
            </a:endParaRP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pc="-5" dirty="0">
                <a:solidFill>
                  <a:srgbClr val="0E233D"/>
                </a:solidFill>
              </a:rPr>
              <a:t>Se  sugiere a los CDGRD y CMGRD y entidades  operativas  del  SNGRD </a:t>
            </a:r>
            <a:r>
              <a:rPr lang="es-MX" b="1" spc="-5" dirty="0">
                <a:solidFill>
                  <a:srgbClr val="0E233D"/>
                </a:solidFill>
              </a:rPr>
              <a:t>activar  los   protocolos,   planes  de   contingencia   y  todas   las   acciones de seguimiento   y   vigilancia   en   función   de   la   prevención y alistamiento ante el</a:t>
            </a:r>
            <a:r>
              <a:rPr lang="es-MX" b="1" u="sng" spc="-5" dirty="0">
                <a:solidFill>
                  <a:srgbClr val="0E233D"/>
                </a:solidFill>
              </a:rPr>
              <a:t> aumento gradual de precipitaciones sobre el departamento de La Guajira y en sectores puntuales del litoral centro del Caribe colombiano, especialmente en los departamentos de Magdalena, Atlántico y Bolívar.</a:t>
            </a:r>
            <a:r>
              <a:rPr lang="es-MX" b="1" spc="-5" dirty="0">
                <a:solidFill>
                  <a:srgbClr val="0E233D"/>
                </a:solidFill>
              </a:rPr>
              <a:t> </a:t>
            </a: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endParaRPr lang="es-MX" b="1" u="sng" spc="-5" dirty="0">
              <a:solidFill>
                <a:srgbClr val="0E233D"/>
              </a:solidFill>
            </a:endParaRP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b="1" u="sng" spc="-5" dirty="0">
                <a:solidFill>
                  <a:srgbClr val="0E233D"/>
                </a:solidFill>
              </a:rPr>
              <a:t>Al CDGRD y la comunidad </a:t>
            </a:r>
            <a:r>
              <a:rPr lang="es-MX" b="1" u="sng" spc="-5" dirty="0" smtClean="0">
                <a:solidFill>
                  <a:srgbClr val="0E233D"/>
                </a:solidFill>
              </a:rPr>
              <a:t>se </a:t>
            </a:r>
            <a:r>
              <a:rPr lang="es-MX" b="1" u="sng" spc="-5" dirty="0">
                <a:solidFill>
                  <a:srgbClr val="0E233D"/>
                </a:solidFill>
              </a:rPr>
              <a:t>prevé precipitaciones ligeras a moderadas sobre el archipiélago de San Andrés </a:t>
            </a:r>
            <a:r>
              <a:rPr lang="es-MX" b="1" u="sng" spc="-5">
                <a:solidFill>
                  <a:srgbClr val="0E233D"/>
                </a:solidFill>
              </a:rPr>
              <a:t>y </a:t>
            </a:r>
            <a:r>
              <a:rPr lang="es-MX" b="1" u="sng" spc="-5" smtClean="0">
                <a:solidFill>
                  <a:srgbClr val="0E233D"/>
                </a:solidFill>
              </a:rPr>
              <a:t>Providencia.</a:t>
            </a:r>
            <a:endParaRPr lang="es-MX" b="1" u="sng" spc="-5" dirty="0">
              <a:solidFill>
                <a:srgbClr val="0E233D"/>
              </a:solidFill>
            </a:endParaRP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endParaRPr lang="es-MX" b="1" spc="-5" dirty="0">
              <a:solidFill>
                <a:srgbClr val="0E233D"/>
              </a:solidFill>
            </a:endParaRPr>
          </a:p>
          <a:p>
            <a:pPr marL="285750" indent="-285750" algn="just"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O" b="1" u="sng" spc="-5" dirty="0">
                <a:solidFill>
                  <a:srgbClr val="0E233D"/>
                </a:solidFill>
              </a:rPr>
              <a:t>Se recomienda a los CDGRD especial atención ante posibles eventos como movimientos en masa, inundaciones y crecientes súbitas por aumento de las precipitaciones en inmediaciones a la Sierra Nevada de Santa Marta.</a:t>
            </a:r>
          </a:p>
          <a:p>
            <a:pPr marL="285750" indent="-285750" algn="just">
              <a:buClr>
                <a:schemeClr val="dk1"/>
              </a:buClr>
              <a:buSzPts val="1400"/>
              <a:buFont typeface="Arial"/>
              <a:buChar char="•"/>
            </a:pPr>
            <a:endParaRPr lang="es-MX" u="sng" spc="-5" dirty="0">
              <a:solidFill>
                <a:srgbClr val="0E233D"/>
              </a:solidFill>
            </a:endParaRP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pc="-5" dirty="0">
                <a:solidFill>
                  <a:srgbClr val="0E233D"/>
                </a:solidFill>
              </a:rPr>
              <a:t>Continuar atentos a los comunicados oficiales del SNGRD</a:t>
            </a:r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endParaRPr lang="es-MX" b="1" spc="-5" dirty="0">
              <a:solidFill>
                <a:srgbClr val="0E233D"/>
              </a:solidFill>
            </a:endParaRPr>
          </a:p>
          <a:p>
            <a:pPr lvl="0" algn="just">
              <a:buClr>
                <a:schemeClr val="dk1"/>
              </a:buClr>
              <a:buSzPts val="1400"/>
            </a:pPr>
            <a:r>
              <a:rPr lang="es-MX" b="1" spc="-5" dirty="0">
                <a:solidFill>
                  <a:srgbClr val="0E233D"/>
                </a:solidFill>
              </a:rPr>
              <a:t>Así mismo se prevé el incremento paulatino de la altura del oleaje sobre el litoral oriente y centro del Caribe colombiano para los siguientes días</a:t>
            </a:r>
            <a:r>
              <a:rPr lang="es-MX" spc="-5" dirty="0">
                <a:solidFill>
                  <a:srgbClr val="0E233D"/>
                </a:solidFill>
              </a:rPr>
              <a:t>.</a:t>
            </a:r>
          </a:p>
          <a:p>
            <a:pPr lvl="0" algn="just">
              <a:buClr>
                <a:schemeClr val="dk1"/>
              </a:buClr>
              <a:buSzPts val="1400"/>
            </a:pPr>
            <a:endParaRPr lang="es-MX" b="1" spc="-5" dirty="0">
              <a:solidFill>
                <a:srgbClr val="0E233D"/>
              </a:solidFill>
            </a:endParaRPr>
          </a:p>
          <a:p>
            <a:pPr lvl="0" algn="just">
              <a:buClr>
                <a:schemeClr val="dk1"/>
              </a:buClr>
              <a:buSzPts val="1400"/>
            </a:pPr>
            <a:r>
              <a:rPr lang="es-MX" spc="-5" dirty="0">
                <a:solidFill>
                  <a:srgbClr val="0E233D"/>
                </a:solidFill>
              </a:rPr>
              <a:t>Se sugiere tomar medidas de seguridad en actividades náuticas y  movilización de embarcaciones que se encuentran cerca al área de influencia, de acuerdo con las disposiciones de la autoridad marítima local.</a:t>
            </a:r>
            <a:endParaRPr lang="es-MX" sz="1400" spc="-5" dirty="0">
              <a:solidFill>
                <a:srgbClr val="0E23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3648547" y="1520982"/>
            <a:ext cx="27160" cy="3775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-655949" y="195119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/>
              <a:t>CE 004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11239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/>
        </p:nvSpPr>
        <p:spPr>
          <a:xfrm>
            <a:off x="5225409" y="6639446"/>
            <a:ext cx="222849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www.---------------.gov.co</a:t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211" y="1274002"/>
            <a:ext cx="9267348" cy="523463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3458098" y="835420"/>
            <a:ext cx="52758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ESTADOS DE ALERTA POR CICLONES TROPICALES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endParaRPr sz="4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1238282" y="2342466"/>
            <a:ext cx="98064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FFCC02"/>
                </a:solidFill>
                <a:latin typeface="Verdana"/>
                <a:ea typeface="Verdana"/>
                <a:cs typeface="Verdana"/>
                <a:sym typeface="Verdana"/>
              </a:rPr>
              <a:t>GRACIAS</a:t>
            </a:r>
            <a:endParaRPr/>
          </a:p>
        </p:txBody>
      </p:sp>
      <p:cxnSp>
        <p:nvCxnSpPr>
          <p:cNvPr id="184" name="Google Shape;184;p7"/>
          <p:cNvCxnSpPr/>
          <p:nvPr/>
        </p:nvCxnSpPr>
        <p:spPr>
          <a:xfrm>
            <a:off x="2581275" y="3101564"/>
            <a:ext cx="7029450" cy="0"/>
          </a:xfrm>
          <a:prstGeom prst="straightConnector1">
            <a:avLst/>
          </a:prstGeom>
          <a:noFill/>
          <a:ln w="9525" cap="flat" cmpd="sng">
            <a:solidFill>
              <a:srgbClr val="504F4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 r="24843"/>
          <a:stretch/>
        </p:blipFill>
        <p:spPr>
          <a:xfrm>
            <a:off x="2581276" y="3149725"/>
            <a:ext cx="5287840" cy="1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89" y="3505748"/>
            <a:ext cx="1536436" cy="7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4.XML" val="579052147"/>
  <p:tag name="PPT/SLIDES/SLIDE3.XML" val="3474223232"/>
  <p:tag name="PPT/SLIDES/SLIDE7.XML" val="2572756313"/>
  <p:tag name="PPT/SLIDES/SLIDE5.XML" val="1078953752"/>
  <p:tag name="PPT/SLIDES/SLIDE6.XML" val="4195002189"/>
  <p:tag name="PPT/SLIDES/SLIDE8.XML" val="3896009343"/>
  <p:tag name="PPT/SLIDES/SLIDE1.XML" val="3630182002"/>
  <p:tag name="PPT/SLIDES/SLIDE2.XML" val="549385971"/>
  <p:tag name="PPT/NOTESSLIDES/NOTESSLIDE1.XML" val="1042932989"/>
  <p:tag name="PPT/NOTESSLIDES/NOTESSLIDE2.XML" val="2482538386"/>
  <p:tag name="PPT/NOTESSLIDES/NOTESSLIDE3.XML" val="654338085"/>
  <p:tag name="PPT/NOTESSLIDES/NOTESSLIDE7.XML" val="3579300627"/>
  <p:tag name="PPT/NOTESSLIDES/NOTESSLIDE8.XML" val="1795177388"/>
  <p:tag name="PPT/NOTESSLIDES/NOTESSLIDE6.XML" val="3217165613"/>
  <p:tag name="PPT/SLIDEMASTERS/SLIDEMASTER2.XML" val="1616450241"/>
  <p:tag name="PPT/NOTESSLIDES/NOTESSLIDE5.XML" val="4087333768"/>
  <p:tag name="PPT/SLIDEMASTERS/SLIDEMASTER1.XML" val="444893795"/>
  <p:tag name="PPT/NOTESSLIDES/NOTESSLIDE4.XML" val="2575174195"/>
  <p:tag name="PPT/SLIDELAYOUTS/SLIDELAYOUT6.XML" val="3364047141"/>
  <p:tag name="PPT/SLIDELAYOUTS/SLIDELAYOUT7.XML" val="1310508535"/>
  <p:tag name="PPT/SLIDELAYOUTS/SLIDELAYOUT8.XML" val="3204047140"/>
  <p:tag name="PPT/SLIDELAYOUTS/SLIDELAYOUT9.XML" val="2631037748"/>
  <p:tag name="PPT/SLIDELAYOUTS/SLIDELAYOUT10.XML" val="3914914758"/>
  <p:tag name="PPT/SLIDELAYOUTS/SLIDELAYOUT11.XML" val="2214822517"/>
  <p:tag name="PPT/SLIDELAYOUTS/SLIDELAYOUT5.XML" val="558161255"/>
  <p:tag name="PPT/SLIDELAYOUTS/SLIDELAYOUT4.XML" val="1338630380"/>
  <p:tag name="PPT/SLIDELAYOUTS/SLIDELAYOUT3.XML" val="1672931329"/>
  <p:tag name="PPT/SLIDELAYOUTS/SLIDELAYOUT1.XML" val="2319713917"/>
  <p:tag name="PPT/SLIDELAYOUTS/SLIDELAYOUT2.XML" val="2185560119"/>
  <p:tag name="PPT/SLIDELAYOUTS/SLIDELAYOUT12.XML" val="3710619735"/>
  <p:tag name="PPT/SLIDELAYOUTS/SLIDELAYOUT13.XML" val="2618433067"/>
  <p:tag name="PPT/SLIDELAYOUTS/SLIDELAYOUT19.XML" val="1420317596"/>
  <p:tag name="PPT/SLIDELAYOUTS/SLIDELAYOUT20.XML" val="203202368"/>
  <p:tag name="PPT/SLIDELAYOUTS/SLIDELAYOUT18.XML" val="243155666"/>
  <p:tag name="PPT/SLIDELAYOUTS/SLIDELAYOUT17.XML" val="1375326992"/>
  <p:tag name="PPT/SLIDELAYOUTS/SLIDELAYOUT16.XML" val="1981957056"/>
  <p:tag name="PPT/SLIDELAYOUTS/SLIDELAYOUT14.XML" val="2356159557"/>
  <p:tag name="PPT/SLIDELAYOUTS/SLIDELAYOUT15.XML" val="1321209104"/>
  <p:tag name="PPT/MEDIA/IMAGE23.PNG" val="4292245944"/>
  <p:tag name="PPT/THEME/THEME1.XML" val="1900730948"/>
  <p:tag name="PPT/MEDIA/IMAGE8.EMF" val="3943012602"/>
  <p:tag name="PPT/MEDIA/IMAGE9.EMF" val="692495181"/>
  <p:tag name="PPT/MEDIA/IMAGE10.EMF" val="3858125321"/>
  <p:tag name="PPT/MEDIA/IMAGE11.EMF" val="2358464506"/>
  <p:tag name="PPT/MEDIA/IMAGE12.EMF" val="1348538636"/>
  <p:tag name="PPT/NOTESMASTERS/NOTESMASTER1.XML" val="2353811716"/>
  <p:tag name="PPT/MEDIA/IMAGE7.EMF" val="1791938983"/>
  <p:tag name="PPT/MEDIA/IMAGE6.EMF" val="271927295"/>
  <p:tag name="PPT/MEDIA/IMAGE5.EMF" val="1611642553"/>
  <p:tag name="PPT/MEDIA/IMAGE1.PNG" val="2917116439"/>
  <p:tag name="PPT/MEDIA/IMAGE2.PNG" val="1900732691"/>
  <p:tag name="PPT/MEDIA/IMAGE3.PNG" val="2633372890"/>
  <p:tag name="PPT/MEDIA/IMAGE4.PNG" val="3347441326"/>
  <p:tag name="PPT/THEME/THEME2.XML" val="1133723497"/>
  <p:tag name="PPT/MEDIA/IMAGE13.PNG" val="2077778063"/>
  <p:tag name="PPT/THEME/THEME3.XML" val="3376703908"/>
  <p:tag name="PPT/MEDIA/IMAGE15.PNG" val="2069757910"/>
  <p:tag name="PPT/MEDIA/IMAGE24.PNG" val="4205381764"/>
  <p:tag name="PPT/MEDIA/IMAGE14.PNG" val="3311113772"/>
  <p:tag name="PPT/MEDIA/IMAGE26.PNG" val="3110197585"/>
  <p:tag name="PPT/MEDIA/IMAGE27.PNG" val="4131445185"/>
  <p:tag name="PPT/MEDIA/IMAGE28.PNG" val="1189972798"/>
  <p:tag name="PPT/MEDIA/IMAGE22.PNG" val="3063551942"/>
  <p:tag name="PPT/MEDIA/IMAGE25.PNG" val="782606564"/>
  <p:tag name="PPT/MEDIA/IMAGE20.JPG" val="828465156"/>
  <p:tag name="PPT/MEDIA/IMAGE16.PNG" val="756320009"/>
  <p:tag name="PPT/MEDIA/IMAGE17.PNG" val="4238294882"/>
  <p:tag name="PPT/MEDIA/IMAGE21.PNG" val="6672067"/>
  <p:tag name="PPT/MEDIA/IMAGE19.PNG" val="1752870181"/>
  <p:tag name="PPT/MEDIA/IMAGE18.PNG" val="246989276"/>
</p:tagLst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GRD">
  <a:themeElements>
    <a:clrScheme name="Personalizados 1">
      <a:dk1>
        <a:srgbClr val="4D4D4D"/>
      </a:dk1>
      <a:lt1>
        <a:srgbClr val="FFFFFF"/>
      </a:lt1>
      <a:dk2>
        <a:srgbClr val="FCCA00"/>
      </a:dk2>
      <a:lt2>
        <a:srgbClr val="E7E6E6"/>
      </a:lt2>
      <a:accent1>
        <a:srgbClr val="012C53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346</Words>
  <Application>Microsoft Office PowerPoint</Application>
  <PresentationFormat>Panorámica</PresentationFormat>
  <Paragraphs>56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MT</vt:lpstr>
      <vt:lpstr>Calibri</vt:lpstr>
      <vt:lpstr>Helvetica Neue</vt:lpstr>
      <vt:lpstr>Montserrat</vt:lpstr>
      <vt:lpstr>Verdana</vt:lpstr>
      <vt:lpstr>Tema de Office</vt:lpstr>
      <vt:lpstr>UNGRD</vt:lpstr>
      <vt:lpstr>Presentación de PowerPoint</vt:lpstr>
      <vt:lpstr>COMUNICADO ESPECIAL No. 005 PERTURBACIÓN (AL97) Noviembre 01 de 2023, 08:00 HLC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CONSULTA SIPROT</dc:creator>
  <cp:lastModifiedBy>CONSULTA SIPROT</cp:lastModifiedBy>
  <cp:revision>37</cp:revision>
  <dcterms:modified xsi:type="dcterms:W3CDTF">2023-11-01T13:22:36Z</dcterms:modified>
</cp:coreProperties>
</file>