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257" r:id="rId3"/>
    <p:sldId id="259" r:id="rId4"/>
    <p:sldId id="280" r:id="rId5"/>
    <p:sldId id="266" r:id="rId6"/>
    <p:sldId id="267" r:id="rId7"/>
    <p:sldId id="283" r:id="rId8"/>
    <p:sldId id="271" r:id="rId9"/>
    <p:sldId id="289" r:id="rId10"/>
    <p:sldId id="285" r:id="rId11"/>
    <p:sldId id="290" r:id="rId12"/>
    <p:sldId id="321" r:id="rId13"/>
    <p:sldId id="291" r:id="rId14"/>
    <p:sldId id="292" r:id="rId15"/>
    <p:sldId id="294" r:id="rId16"/>
    <p:sldId id="281" r:id="rId17"/>
    <p:sldId id="295" r:id="rId18"/>
    <p:sldId id="307" r:id="rId19"/>
    <p:sldId id="322" r:id="rId20"/>
    <p:sldId id="310" r:id="rId21"/>
    <p:sldId id="311" r:id="rId22"/>
    <p:sldId id="308" r:id="rId23"/>
    <p:sldId id="309" r:id="rId24"/>
    <p:sldId id="297" r:id="rId25"/>
    <p:sldId id="282" r:id="rId26"/>
    <p:sldId id="296" r:id="rId27"/>
    <p:sldId id="298" r:id="rId28"/>
    <p:sldId id="302" r:id="rId29"/>
    <p:sldId id="299" r:id="rId30"/>
    <p:sldId id="300" r:id="rId31"/>
    <p:sldId id="301" r:id="rId32"/>
    <p:sldId id="303" r:id="rId33"/>
    <p:sldId id="304" r:id="rId34"/>
    <p:sldId id="305" r:id="rId35"/>
    <p:sldId id="306" r:id="rId36"/>
    <p:sldId id="326" r:id="rId37"/>
    <p:sldId id="284" r:id="rId38"/>
    <p:sldId id="312" r:id="rId39"/>
    <p:sldId id="313" r:id="rId40"/>
    <p:sldId id="314" r:id="rId41"/>
    <p:sldId id="315" r:id="rId42"/>
    <p:sldId id="316" r:id="rId43"/>
    <p:sldId id="317" r:id="rId44"/>
    <p:sldId id="318" r:id="rId45"/>
    <p:sldId id="265" r:id="rId4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206D"/>
    <a:srgbClr val="FF3366"/>
    <a:srgbClr val="F0686A"/>
    <a:srgbClr val="B951A0"/>
    <a:srgbClr val="9933FF"/>
    <a:srgbClr val="F47E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CE59ED-DD6B-406A-8655-878E965FDD7C}" v="10" dt="2025-02-04T20:29:36.12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9"/>
    <p:restoredTop sz="94648"/>
  </p:normalViewPr>
  <p:slideViewPr>
    <p:cSldViewPr snapToGrid="0">
      <p:cViewPr varScale="1">
        <p:scale>
          <a:sx n="101" d="100"/>
          <a:sy n="101" d="100"/>
        </p:scale>
        <p:origin x="87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304CED-130D-46FC-9364-4490386E128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CO"/>
        </a:p>
      </dgm:t>
    </dgm:pt>
    <dgm:pt modelId="{5AD8674A-7E02-481F-B834-2F09A900D876}">
      <dgm:prSet/>
      <dgm:spPr>
        <a:solidFill>
          <a:schemeClr val="bg1">
            <a:lumMod val="95000"/>
          </a:schemeClr>
        </a:solidFill>
      </dgm:spPr>
      <dgm:t>
        <a:bodyPr/>
        <a:lstStyle/>
        <a:p>
          <a:pPr rtl="0"/>
          <a:r>
            <a:rPr lang="es-ES" dirty="0">
              <a:solidFill>
                <a:srgbClr val="FF3366"/>
              </a:solidFill>
              <a:latin typeface="Verdana" panose="020B0604030504040204" pitchFamily="34" charset="0"/>
              <a:ea typeface="Verdana" panose="020B0604030504040204" pitchFamily="34" charset="0"/>
              <a:cs typeface="Verdana" panose="020B0604030504040204" pitchFamily="34" charset="0"/>
            </a:rPr>
            <a:t>Usuario MEN - Administración - Ministerio de Educación: </a:t>
          </a:r>
          <a:endParaRPr lang="es-CO" dirty="0">
            <a:solidFill>
              <a:srgbClr val="FF3366"/>
            </a:solidFill>
            <a:latin typeface="Verdana" panose="020B0604030504040204" pitchFamily="34" charset="0"/>
            <a:ea typeface="Verdana" panose="020B0604030504040204" pitchFamily="34" charset="0"/>
            <a:cs typeface="Verdana" panose="020B0604030504040204" pitchFamily="34" charset="0"/>
          </a:endParaRPr>
        </a:p>
      </dgm:t>
    </dgm:pt>
    <dgm:pt modelId="{30ECC419-E996-4DF9-969D-4611D8FAE648}" type="parTrans" cxnId="{5CFDDE2B-098C-474A-93DF-419C8CC87308}">
      <dgm:prSet/>
      <dgm:spPr/>
      <dgm:t>
        <a:bodyPr/>
        <a:lstStyle/>
        <a:p>
          <a:endParaRPr lang="es-CO">
            <a:latin typeface="Century Schoolbook" panose="02040604050505020304" pitchFamily="18" charset="0"/>
            <a:ea typeface="Verdana" panose="020B0604030504040204" pitchFamily="34" charset="0"/>
            <a:cs typeface="Verdana" panose="020B0604030504040204" pitchFamily="34" charset="0"/>
          </a:endParaRPr>
        </a:p>
      </dgm:t>
    </dgm:pt>
    <dgm:pt modelId="{ED71AEDA-43B7-42A2-8139-2A74633E4827}" type="sibTrans" cxnId="{5CFDDE2B-098C-474A-93DF-419C8CC87308}">
      <dgm:prSet/>
      <dgm:spPr/>
      <dgm:t>
        <a:bodyPr/>
        <a:lstStyle/>
        <a:p>
          <a:endParaRPr lang="es-CO">
            <a:latin typeface="Century Schoolbook" panose="02040604050505020304" pitchFamily="18" charset="0"/>
            <a:ea typeface="Verdana" panose="020B0604030504040204" pitchFamily="34" charset="0"/>
            <a:cs typeface="Verdana" panose="020B0604030504040204" pitchFamily="34" charset="0"/>
          </a:endParaRPr>
        </a:p>
      </dgm:t>
    </dgm:pt>
    <dgm:pt modelId="{503E654E-1F83-4B5D-A181-0B704C2D8130}">
      <dgm:prSet custT="1"/>
      <dgm:spPr/>
      <dgm:t>
        <a:bodyPr/>
        <a:lstStyle/>
        <a:p>
          <a:pPr rtl="0"/>
          <a:r>
            <a:rPr lang="es-MX" sz="1600" dirty="0">
              <a:solidFill>
                <a:schemeClr val="tx1"/>
              </a:solidFill>
              <a:latin typeface="Verdana" panose="020B0604030504040204" pitchFamily="34" charset="0"/>
              <a:ea typeface="Verdana" panose="020B0604030504040204" pitchFamily="34" charset="0"/>
            </a:rPr>
            <a:t>Monitorear el gasto público que se realiza por parte de los EE</a:t>
          </a:r>
          <a:endParaRPr lang="es-CO"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E0CEC230-A90B-4420-B2F6-6CB5A8079E9F}" type="parTrans" cxnId="{E4EE5176-953C-4F1A-9475-845E5D42355C}">
      <dgm:prSet/>
      <dgm:spPr/>
      <dgm:t>
        <a:bodyPr/>
        <a:lstStyle/>
        <a:p>
          <a:endParaRPr lang="es-CO">
            <a:latin typeface="Century Schoolbook" panose="02040604050505020304" pitchFamily="18" charset="0"/>
            <a:ea typeface="Verdana" panose="020B0604030504040204" pitchFamily="34" charset="0"/>
            <a:cs typeface="Verdana" panose="020B0604030504040204" pitchFamily="34" charset="0"/>
          </a:endParaRPr>
        </a:p>
      </dgm:t>
    </dgm:pt>
    <dgm:pt modelId="{70BA5E2A-0356-4C00-91E3-CD7BE8B98348}" type="sibTrans" cxnId="{E4EE5176-953C-4F1A-9475-845E5D42355C}">
      <dgm:prSet/>
      <dgm:spPr/>
      <dgm:t>
        <a:bodyPr/>
        <a:lstStyle/>
        <a:p>
          <a:endParaRPr lang="es-CO">
            <a:latin typeface="Century Schoolbook" panose="02040604050505020304" pitchFamily="18" charset="0"/>
            <a:ea typeface="Verdana" panose="020B0604030504040204" pitchFamily="34" charset="0"/>
            <a:cs typeface="Verdana" panose="020B0604030504040204" pitchFamily="34" charset="0"/>
          </a:endParaRPr>
        </a:p>
      </dgm:t>
    </dgm:pt>
    <dgm:pt modelId="{EBF6E0CC-F8B6-420E-B6A7-38346493EDEB}">
      <dgm:prSet custT="1"/>
      <dgm:spPr/>
      <dgm:t>
        <a:bodyPr/>
        <a:lstStyle/>
        <a:p>
          <a:pPr rtl="0"/>
          <a:r>
            <a:rPr lang="es-ES" sz="1600" dirty="0">
              <a:solidFill>
                <a:schemeClr val="tx1"/>
              </a:solidFill>
              <a:latin typeface="Verdana" panose="020B0604030504040204" pitchFamily="34" charset="0"/>
              <a:ea typeface="Verdana" panose="020B0604030504040204" pitchFamily="34" charset="0"/>
              <a:cs typeface="Verdana" panose="020B0604030504040204" pitchFamily="34" charset="0"/>
            </a:rPr>
            <a:t>Realizar procesos de revisión, verificación de la información registrada en el Sistema. </a:t>
          </a:r>
          <a:endParaRPr lang="es-CO"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1B2EC1A8-67B7-4ED1-8F73-EC6B4864F766}" type="parTrans" cxnId="{5ECCFEA9-6CBE-4B7D-8D52-CB37E0512036}">
      <dgm:prSet/>
      <dgm:spPr/>
      <dgm:t>
        <a:bodyPr/>
        <a:lstStyle/>
        <a:p>
          <a:endParaRPr lang="es-CO">
            <a:latin typeface="Century Schoolbook" panose="02040604050505020304" pitchFamily="18" charset="0"/>
            <a:ea typeface="Verdana" panose="020B0604030504040204" pitchFamily="34" charset="0"/>
            <a:cs typeface="Verdana" panose="020B0604030504040204" pitchFamily="34" charset="0"/>
          </a:endParaRPr>
        </a:p>
      </dgm:t>
    </dgm:pt>
    <dgm:pt modelId="{6B73FC7E-F4B2-445B-AB12-6B4E7954D538}" type="sibTrans" cxnId="{5ECCFEA9-6CBE-4B7D-8D52-CB37E0512036}">
      <dgm:prSet/>
      <dgm:spPr/>
      <dgm:t>
        <a:bodyPr/>
        <a:lstStyle/>
        <a:p>
          <a:endParaRPr lang="es-CO">
            <a:latin typeface="Century Schoolbook" panose="02040604050505020304" pitchFamily="18" charset="0"/>
            <a:ea typeface="Verdana" panose="020B0604030504040204" pitchFamily="34" charset="0"/>
            <a:cs typeface="Verdana" panose="020B0604030504040204" pitchFamily="34" charset="0"/>
          </a:endParaRPr>
        </a:p>
      </dgm:t>
    </dgm:pt>
    <dgm:pt modelId="{D48421C0-983F-4DE0-9320-8EE3529266A8}">
      <dgm:prSet custT="1"/>
      <dgm:spPr/>
      <dgm:t>
        <a:bodyPr/>
        <a:lstStyle/>
        <a:p>
          <a:pPr rtl="0"/>
          <a:r>
            <a:rPr lang="es-ES" sz="1600" dirty="0">
              <a:solidFill>
                <a:schemeClr val="tx1"/>
              </a:solidFill>
              <a:latin typeface="Verdana" panose="020B0604030504040204" pitchFamily="34" charset="0"/>
              <a:ea typeface="Verdana" panose="020B0604030504040204" pitchFamily="34" charset="0"/>
              <a:cs typeface="Verdana" panose="020B0604030504040204" pitchFamily="34" charset="0"/>
            </a:rPr>
            <a:t>Prestar asistencia técnica a las secretarías de educación en el uso del Sistema</a:t>
          </a:r>
          <a:r>
            <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s-CO"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5E04106A-75B6-4446-A45F-185C9C4E3415}" type="parTrans" cxnId="{9AF5A89C-0535-4B9E-A280-B3FA3D3D25B0}">
      <dgm:prSet/>
      <dgm:spPr/>
      <dgm:t>
        <a:bodyPr/>
        <a:lstStyle/>
        <a:p>
          <a:endParaRPr lang="es-CO">
            <a:latin typeface="Century Schoolbook" panose="02040604050505020304" pitchFamily="18" charset="0"/>
            <a:ea typeface="Verdana" panose="020B0604030504040204" pitchFamily="34" charset="0"/>
            <a:cs typeface="Verdana" panose="020B0604030504040204" pitchFamily="34" charset="0"/>
          </a:endParaRPr>
        </a:p>
      </dgm:t>
    </dgm:pt>
    <dgm:pt modelId="{C3C6294A-5401-4062-BB36-CD7A311D1987}" type="sibTrans" cxnId="{9AF5A89C-0535-4B9E-A280-B3FA3D3D25B0}">
      <dgm:prSet/>
      <dgm:spPr/>
      <dgm:t>
        <a:bodyPr/>
        <a:lstStyle/>
        <a:p>
          <a:endParaRPr lang="es-CO">
            <a:latin typeface="Century Schoolbook" panose="02040604050505020304" pitchFamily="18" charset="0"/>
            <a:ea typeface="Verdana" panose="020B0604030504040204" pitchFamily="34" charset="0"/>
            <a:cs typeface="Verdana" panose="020B0604030504040204" pitchFamily="34" charset="0"/>
          </a:endParaRPr>
        </a:p>
      </dgm:t>
    </dgm:pt>
    <dgm:pt modelId="{1CCEB81F-4504-43B6-A723-93E4C184D1BB}">
      <dgm:prSet custT="1"/>
      <dgm:spPr/>
      <dgm:t>
        <a:bodyPr/>
        <a:lstStyle/>
        <a:p>
          <a:pPr rtl="0"/>
          <a:r>
            <a:rPr lang="es-ES" sz="1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Actualizar información del Inventario de Sus fondos y sus asociados, además de la          información bancaria de los mismos (certificación y convenio de la cuenta maestra).</a:t>
          </a:r>
          <a:endParaRPr lang="es-CO" sz="16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3CAA27B9-D863-40A6-ADF2-5BD076D700E6}" type="parTrans" cxnId="{028AC878-3333-4476-9225-5AA4AB77E097}">
      <dgm:prSet/>
      <dgm:spPr/>
      <dgm:t>
        <a:bodyPr/>
        <a:lstStyle/>
        <a:p>
          <a:endParaRPr lang="es-CO">
            <a:latin typeface="Century Schoolbook" panose="02040604050505020304" pitchFamily="18" charset="0"/>
            <a:ea typeface="Verdana" panose="020B0604030504040204" pitchFamily="34" charset="0"/>
            <a:cs typeface="Verdana" panose="020B0604030504040204" pitchFamily="34" charset="0"/>
          </a:endParaRPr>
        </a:p>
      </dgm:t>
    </dgm:pt>
    <dgm:pt modelId="{E20F2C56-3C76-4C19-9B07-08EBA4C05AD9}" type="sibTrans" cxnId="{028AC878-3333-4476-9225-5AA4AB77E097}">
      <dgm:prSet/>
      <dgm:spPr/>
      <dgm:t>
        <a:bodyPr/>
        <a:lstStyle/>
        <a:p>
          <a:endParaRPr lang="es-CO">
            <a:latin typeface="Century Schoolbook" panose="02040604050505020304" pitchFamily="18" charset="0"/>
            <a:ea typeface="Verdana" panose="020B0604030504040204" pitchFamily="34" charset="0"/>
            <a:cs typeface="Verdana" panose="020B0604030504040204" pitchFamily="34" charset="0"/>
          </a:endParaRPr>
        </a:p>
      </dgm:t>
    </dgm:pt>
    <dgm:pt modelId="{74E49D58-EFCA-4758-93FB-5ED02F56F085}">
      <dgm:prSet/>
      <dgm:spPr>
        <a:solidFill>
          <a:schemeClr val="bg1">
            <a:lumMod val="95000"/>
          </a:schemeClr>
        </a:solidFill>
      </dgm:spPr>
      <dgm:t>
        <a:bodyPr/>
        <a:lstStyle/>
        <a:p>
          <a:pPr rtl="0"/>
          <a:r>
            <a:rPr lang="es-CO" dirty="0">
              <a:solidFill>
                <a:srgbClr val="FF3366"/>
              </a:solidFill>
              <a:latin typeface="Verdana" panose="020B0604030504040204" pitchFamily="34" charset="0"/>
              <a:ea typeface="Verdana" panose="020B0604030504040204" pitchFamily="34" charset="0"/>
              <a:cs typeface="Verdana" panose="020B0604030504040204" pitchFamily="34" charset="0"/>
            </a:rPr>
            <a:t>Usuario Fondo / Colegio</a:t>
          </a:r>
        </a:p>
      </dgm:t>
    </dgm:pt>
    <dgm:pt modelId="{46A9579A-96B2-4AAC-9630-610A7B037800}" type="parTrans" cxnId="{84147101-0025-48DE-9094-9A9C512F8DA5}">
      <dgm:prSet/>
      <dgm:spPr/>
      <dgm:t>
        <a:bodyPr/>
        <a:lstStyle/>
        <a:p>
          <a:endParaRPr lang="es-CO">
            <a:latin typeface="Century Schoolbook" panose="02040604050505020304" pitchFamily="18" charset="0"/>
            <a:ea typeface="Verdana" panose="020B0604030504040204" pitchFamily="34" charset="0"/>
            <a:cs typeface="Verdana" panose="020B0604030504040204" pitchFamily="34" charset="0"/>
          </a:endParaRPr>
        </a:p>
      </dgm:t>
    </dgm:pt>
    <dgm:pt modelId="{77262F93-4D73-460C-942D-2AE1BC6DD163}" type="sibTrans" cxnId="{84147101-0025-48DE-9094-9A9C512F8DA5}">
      <dgm:prSet/>
      <dgm:spPr/>
      <dgm:t>
        <a:bodyPr/>
        <a:lstStyle/>
        <a:p>
          <a:endParaRPr lang="es-CO">
            <a:latin typeface="Century Schoolbook" panose="02040604050505020304" pitchFamily="18" charset="0"/>
            <a:ea typeface="Verdana" panose="020B0604030504040204" pitchFamily="34" charset="0"/>
            <a:cs typeface="Verdana" panose="020B0604030504040204" pitchFamily="34" charset="0"/>
          </a:endParaRPr>
        </a:p>
      </dgm:t>
    </dgm:pt>
    <dgm:pt modelId="{311987C1-28AE-4AF4-ACFD-79BBAC11AE6C}">
      <dgm:prSet custT="1"/>
      <dgm:spPr/>
      <dgm:t>
        <a:bodyPr/>
        <a:lstStyle/>
        <a:p>
          <a:r>
            <a:rPr lang="es-ES" sz="1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Prestar asistencia técnica a los Fondos/colegios en el uso del Sistema.</a:t>
          </a:r>
          <a:endParaRPr lang="es-CO" sz="16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CD235D52-444A-4912-AB82-41B8E71BC021}" type="parTrans" cxnId="{8E58554F-4B06-4D10-9F16-4A7845422B29}">
      <dgm:prSet/>
      <dgm:spPr/>
      <dgm:t>
        <a:bodyPr/>
        <a:lstStyle/>
        <a:p>
          <a:endParaRPr lang="es-ES">
            <a:latin typeface="Century Schoolbook" panose="02040604050505020304" pitchFamily="18" charset="0"/>
            <a:ea typeface="Verdana" panose="020B0604030504040204" pitchFamily="34" charset="0"/>
            <a:cs typeface="Verdana" panose="020B0604030504040204" pitchFamily="34" charset="0"/>
          </a:endParaRPr>
        </a:p>
      </dgm:t>
    </dgm:pt>
    <dgm:pt modelId="{7D716A63-9CDB-40B9-9451-D555DBDD5B02}" type="sibTrans" cxnId="{8E58554F-4B06-4D10-9F16-4A7845422B29}">
      <dgm:prSet/>
      <dgm:spPr/>
      <dgm:t>
        <a:bodyPr/>
        <a:lstStyle/>
        <a:p>
          <a:endParaRPr lang="es-ES">
            <a:latin typeface="Century Schoolbook" panose="02040604050505020304" pitchFamily="18" charset="0"/>
            <a:ea typeface="Verdana" panose="020B0604030504040204" pitchFamily="34" charset="0"/>
            <a:cs typeface="Verdana" panose="020B0604030504040204" pitchFamily="34" charset="0"/>
          </a:endParaRPr>
        </a:p>
      </dgm:t>
    </dgm:pt>
    <dgm:pt modelId="{302D2D55-729F-4668-8A8D-4189034A755B}">
      <dgm:prSet custT="1"/>
      <dgm:spPr/>
      <dgm:t>
        <a:bodyPr/>
        <a:lstStyle/>
        <a:p>
          <a:pPr rtl="0"/>
          <a:r>
            <a:rPr lang="es-CO" sz="1600" dirty="0">
              <a:solidFill>
                <a:schemeClr val="tx1"/>
              </a:solidFill>
              <a:latin typeface="Verdana" panose="020B0604030504040204" pitchFamily="34" charset="0"/>
              <a:ea typeface="Verdana" panose="020B0604030504040204" pitchFamily="34" charset="0"/>
              <a:cs typeface="Verdana" panose="020B0604030504040204" pitchFamily="34" charset="0"/>
            </a:rPr>
            <a:t>Realizar cargue de información de ejecución presupuestal trimestralmente </a:t>
          </a:r>
          <a:r>
            <a:rPr lang="es-MX" sz="1600" dirty="0">
              <a:solidFill>
                <a:schemeClr val="tx1"/>
              </a:solidFill>
              <a:latin typeface="Verdana" panose="020B0604030504040204" pitchFamily="34" charset="0"/>
              <a:ea typeface="Verdana" panose="020B0604030504040204" pitchFamily="34" charset="0"/>
            </a:rPr>
            <a:t>de los  recursos de calidad gratuidad que les otorgan. </a:t>
          </a:r>
          <a:endParaRPr lang="es-CO"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1481244E-CBD6-43A4-98C7-6F2CBFF12053}" type="parTrans" cxnId="{F199ABE1-3522-4FFA-A250-CAE8C2D77724}">
      <dgm:prSet/>
      <dgm:spPr/>
      <dgm:t>
        <a:bodyPr/>
        <a:lstStyle/>
        <a:p>
          <a:endParaRPr lang="es-CO">
            <a:latin typeface="Century Schoolbook" panose="02040604050505020304" pitchFamily="18" charset="0"/>
          </a:endParaRPr>
        </a:p>
      </dgm:t>
    </dgm:pt>
    <dgm:pt modelId="{B3FC80F4-2713-4D8A-81EB-4A9FE9568536}" type="sibTrans" cxnId="{F199ABE1-3522-4FFA-A250-CAE8C2D77724}">
      <dgm:prSet/>
      <dgm:spPr/>
      <dgm:t>
        <a:bodyPr/>
        <a:lstStyle/>
        <a:p>
          <a:endParaRPr lang="es-CO">
            <a:latin typeface="Century Schoolbook" panose="02040604050505020304" pitchFamily="18" charset="0"/>
          </a:endParaRPr>
        </a:p>
      </dgm:t>
    </dgm:pt>
    <dgm:pt modelId="{469469F2-CA12-4BD9-8FAA-BE5813354B54}">
      <dgm:prSet custT="1"/>
      <dgm:spPr/>
      <dgm:t>
        <a:bodyPr/>
        <a:lstStyle/>
        <a:p>
          <a:pPr rtl="0"/>
          <a:r>
            <a:rPr lang="es-ES" sz="1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Control y Seguimiento a los Cargues de los fondos de sus entidades trimestralmente.</a:t>
          </a:r>
          <a:endParaRPr lang="es-CO" sz="16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555E2178-3E53-4F0E-B824-CA6070F5ED47}" type="parTrans" cxnId="{673D760D-89EB-4F07-9F53-FDC453BC7C90}">
      <dgm:prSet/>
      <dgm:spPr/>
      <dgm:t>
        <a:bodyPr/>
        <a:lstStyle/>
        <a:p>
          <a:endParaRPr lang="es-CO">
            <a:latin typeface="Century Schoolbook" panose="02040604050505020304" pitchFamily="18" charset="0"/>
          </a:endParaRPr>
        </a:p>
      </dgm:t>
    </dgm:pt>
    <dgm:pt modelId="{E7B381D0-3861-418B-BF7F-C0D2EC5022AE}" type="sibTrans" cxnId="{673D760D-89EB-4F07-9F53-FDC453BC7C90}">
      <dgm:prSet/>
      <dgm:spPr/>
      <dgm:t>
        <a:bodyPr/>
        <a:lstStyle/>
        <a:p>
          <a:endParaRPr lang="es-CO">
            <a:latin typeface="Century Schoolbook" panose="02040604050505020304" pitchFamily="18" charset="0"/>
          </a:endParaRPr>
        </a:p>
      </dgm:t>
    </dgm:pt>
    <dgm:pt modelId="{C7CCB1C6-99F3-4CF3-BC0E-5AA4950D33F5}">
      <dgm:prSet custT="1"/>
      <dgm:spPr/>
      <dgm:t>
        <a:bodyPr/>
        <a:lstStyle/>
        <a:p>
          <a:pPr>
            <a:buClr>
              <a:srgbClr val="C00000"/>
            </a:buClr>
            <a:buSzPct val="100000"/>
          </a:pPr>
          <a:r>
            <a:rPr lang="es-ES" sz="1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Definir establecimientos que deben contar con Fondos de Servicios  Educativos.</a:t>
          </a:r>
          <a:endParaRPr lang="es-CO" sz="16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3BD98A49-07AC-4354-A82D-2B49BDDBE92D}" type="parTrans" cxnId="{CE6D9FB1-3D0A-488F-9723-53A98A6628F6}">
      <dgm:prSet/>
      <dgm:spPr/>
      <dgm:t>
        <a:bodyPr/>
        <a:lstStyle/>
        <a:p>
          <a:endParaRPr lang="es-CO">
            <a:latin typeface="Century Schoolbook" panose="02040604050505020304" pitchFamily="18" charset="0"/>
          </a:endParaRPr>
        </a:p>
      </dgm:t>
    </dgm:pt>
    <dgm:pt modelId="{50C84A13-AE84-4B98-BD99-5032641C51E8}" type="sibTrans" cxnId="{CE6D9FB1-3D0A-488F-9723-53A98A6628F6}">
      <dgm:prSet/>
      <dgm:spPr/>
      <dgm:t>
        <a:bodyPr/>
        <a:lstStyle/>
        <a:p>
          <a:endParaRPr lang="es-CO">
            <a:latin typeface="Century Schoolbook" panose="02040604050505020304" pitchFamily="18" charset="0"/>
          </a:endParaRPr>
        </a:p>
      </dgm:t>
    </dgm:pt>
    <dgm:pt modelId="{245E4346-A948-4F49-AB8E-EB42136D7856}">
      <dgm:prSet custT="1"/>
      <dgm:spPr/>
      <dgm:t>
        <a:bodyPr/>
        <a:lstStyle/>
        <a:p>
          <a:r>
            <a:rPr lang="es-MX" sz="1600" kern="1200" dirty="0">
              <a:solidFill>
                <a:schemeClr val="tx1"/>
              </a:solidFill>
              <a:latin typeface="Verdana" panose="020B0604030504040204" pitchFamily="34" charset="0"/>
              <a:ea typeface="Verdana" panose="020B0604030504040204" pitchFamily="34" charset="0"/>
            </a:rPr>
            <a:t>Conocer y vigilar los ingresos y gastos que se ejecutan en los establecimientos educativos de su jurisdicción</a:t>
          </a:r>
          <a:endParaRPr lang="es-CO" sz="16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54F5633D-D289-4E80-B3B4-A913CCEB406A}" type="parTrans" cxnId="{8B51B59E-D6B8-4AFA-9D2A-A617C42D3FD2}">
      <dgm:prSet/>
      <dgm:spPr/>
      <dgm:t>
        <a:bodyPr/>
        <a:lstStyle/>
        <a:p>
          <a:endParaRPr lang="es-CO">
            <a:latin typeface="Century Schoolbook" panose="02040604050505020304" pitchFamily="18" charset="0"/>
          </a:endParaRPr>
        </a:p>
      </dgm:t>
    </dgm:pt>
    <dgm:pt modelId="{3AB0939A-73A5-4D2A-83B8-409423386B7B}" type="sibTrans" cxnId="{8B51B59E-D6B8-4AFA-9D2A-A617C42D3FD2}">
      <dgm:prSet/>
      <dgm:spPr/>
      <dgm:t>
        <a:bodyPr/>
        <a:lstStyle/>
        <a:p>
          <a:endParaRPr lang="es-CO">
            <a:latin typeface="Century Schoolbook" panose="02040604050505020304" pitchFamily="18" charset="0"/>
          </a:endParaRPr>
        </a:p>
      </dgm:t>
    </dgm:pt>
    <dgm:pt modelId="{3A027CB8-EAAC-4B33-B563-565D80094A77}">
      <dgm:prSet/>
      <dgm:spPr>
        <a:solidFill>
          <a:schemeClr val="bg1">
            <a:lumMod val="95000"/>
          </a:schemeClr>
        </a:solidFill>
      </dgm:spPr>
      <dgm:t>
        <a:bodyPr/>
        <a:lstStyle/>
        <a:p>
          <a:pPr rtl="0"/>
          <a:r>
            <a:rPr lang="es-ES" dirty="0">
              <a:solidFill>
                <a:srgbClr val="FF3366"/>
              </a:solidFill>
              <a:latin typeface="Verdana" panose="020B0604030504040204" pitchFamily="34" charset="0"/>
              <a:ea typeface="Verdana" panose="020B0604030504040204" pitchFamily="34" charset="0"/>
              <a:cs typeface="Verdana" panose="020B0604030504040204" pitchFamily="34" charset="0"/>
            </a:rPr>
            <a:t>Usuario Secretarias de Educación:</a:t>
          </a:r>
          <a:endParaRPr lang="es-CO" dirty="0">
            <a:solidFill>
              <a:srgbClr val="FF3366"/>
            </a:solidFill>
            <a:latin typeface="Verdana" panose="020B0604030504040204" pitchFamily="34" charset="0"/>
            <a:ea typeface="Verdana" panose="020B0604030504040204" pitchFamily="34" charset="0"/>
            <a:cs typeface="Verdana" panose="020B0604030504040204" pitchFamily="34" charset="0"/>
          </a:endParaRPr>
        </a:p>
      </dgm:t>
    </dgm:pt>
    <dgm:pt modelId="{A4A96A70-7BB8-4B52-9F15-3E07E29522FF}" type="sibTrans" cxnId="{1683C26F-2904-4D2D-B85C-6A6451E5C129}">
      <dgm:prSet/>
      <dgm:spPr/>
      <dgm:t>
        <a:bodyPr/>
        <a:lstStyle/>
        <a:p>
          <a:endParaRPr lang="es-CO">
            <a:latin typeface="Century Schoolbook" panose="02040604050505020304" pitchFamily="18" charset="0"/>
            <a:ea typeface="Verdana" panose="020B0604030504040204" pitchFamily="34" charset="0"/>
            <a:cs typeface="Verdana" panose="020B0604030504040204" pitchFamily="34" charset="0"/>
          </a:endParaRPr>
        </a:p>
      </dgm:t>
    </dgm:pt>
    <dgm:pt modelId="{6135B34F-0042-4D6C-9841-79F712B154B6}" type="parTrans" cxnId="{1683C26F-2904-4D2D-B85C-6A6451E5C129}">
      <dgm:prSet/>
      <dgm:spPr/>
      <dgm:t>
        <a:bodyPr/>
        <a:lstStyle/>
        <a:p>
          <a:endParaRPr lang="es-CO">
            <a:latin typeface="Century Schoolbook" panose="02040604050505020304" pitchFamily="18" charset="0"/>
            <a:ea typeface="Verdana" panose="020B0604030504040204" pitchFamily="34" charset="0"/>
            <a:cs typeface="Verdana" panose="020B0604030504040204" pitchFamily="34" charset="0"/>
          </a:endParaRPr>
        </a:p>
      </dgm:t>
    </dgm:pt>
    <dgm:pt modelId="{1722F9D5-BED7-46E3-8E82-8923A111588F}" type="pres">
      <dgm:prSet presAssocID="{11304CED-130D-46FC-9364-4490386E128F}" presName="linear" presStyleCnt="0">
        <dgm:presLayoutVars>
          <dgm:animLvl val="lvl"/>
          <dgm:resizeHandles val="exact"/>
        </dgm:presLayoutVars>
      </dgm:prSet>
      <dgm:spPr/>
    </dgm:pt>
    <dgm:pt modelId="{44A85499-C4EB-49D0-80F4-3179DB4D9EEF}" type="pres">
      <dgm:prSet presAssocID="{5AD8674A-7E02-481F-B834-2F09A900D876}" presName="parentText" presStyleLbl="node1" presStyleIdx="0" presStyleCnt="3">
        <dgm:presLayoutVars>
          <dgm:chMax val="0"/>
          <dgm:bulletEnabled val="1"/>
        </dgm:presLayoutVars>
      </dgm:prSet>
      <dgm:spPr/>
    </dgm:pt>
    <dgm:pt modelId="{8357F8E6-EE0D-4204-A5BF-D3459179DA50}" type="pres">
      <dgm:prSet presAssocID="{5AD8674A-7E02-481F-B834-2F09A900D876}" presName="childText" presStyleLbl="revTx" presStyleIdx="0" presStyleCnt="3">
        <dgm:presLayoutVars>
          <dgm:bulletEnabled val="1"/>
        </dgm:presLayoutVars>
      </dgm:prSet>
      <dgm:spPr/>
    </dgm:pt>
    <dgm:pt modelId="{2FC97F25-D1A7-4768-B661-42A69C121D55}" type="pres">
      <dgm:prSet presAssocID="{3A027CB8-EAAC-4B33-B563-565D80094A77}" presName="parentText" presStyleLbl="node1" presStyleIdx="1" presStyleCnt="3">
        <dgm:presLayoutVars>
          <dgm:chMax val="0"/>
          <dgm:bulletEnabled val="1"/>
        </dgm:presLayoutVars>
      </dgm:prSet>
      <dgm:spPr/>
    </dgm:pt>
    <dgm:pt modelId="{5541D2C1-397C-4298-B4CF-B04E2AEB24B4}" type="pres">
      <dgm:prSet presAssocID="{3A027CB8-EAAC-4B33-B563-565D80094A77}" presName="childText" presStyleLbl="revTx" presStyleIdx="1" presStyleCnt="3">
        <dgm:presLayoutVars>
          <dgm:bulletEnabled val="1"/>
        </dgm:presLayoutVars>
      </dgm:prSet>
      <dgm:spPr/>
    </dgm:pt>
    <dgm:pt modelId="{20408A8C-B380-4652-8E30-1D0E8C410DBE}" type="pres">
      <dgm:prSet presAssocID="{74E49D58-EFCA-4758-93FB-5ED02F56F085}" presName="parentText" presStyleLbl="node1" presStyleIdx="2" presStyleCnt="3" custScaleY="82651">
        <dgm:presLayoutVars>
          <dgm:chMax val="0"/>
          <dgm:bulletEnabled val="1"/>
        </dgm:presLayoutVars>
      </dgm:prSet>
      <dgm:spPr/>
    </dgm:pt>
    <dgm:pt modelId="{FCECCB43-BBB6-47BF-A640-848D2177AECF}" type="pres">
      <dgm:prSet presAssocID="{74E49D58-EFCA-4758-93FB-5ED02F56F085}" presName="childText" presStyleLbl="revTx" presStyleIdx="2" presStyleCnt="3">
        <dgm:presLayoutVars>
          <dgm:bulletEnabled val="1"/>
        </dgm:presLayoutVars>
      </dgm:prSet>
      <dgm:spPr/>
    </dgm:pt>
  </dgm:ptLst>
  <dgm:cxnLst>
    <dgm:cxn modelId="{84147101-0025-48DE-9094-9A9C512F8DA5}" srcId="{11304CED-130D-46FC-9364-4490386E128F}" destId="{74E49D58-EFCA-4758-93FB-5ED02F56F085}" srcOrd="2" destOrd="0" parTransId="{46A9579A-96B2-4AAC-9630-610A7B037800}" sibTransId="{77262F93-4D73-460C-942D-2AE1BC6DD163}"/>
    <dgm:cxn modelId="{673D760D-89EB-4F07-9F53-FDC453BC7C90}" srcId="{3A027CB8-EAAC-4B33-B563-565D80094A77}" destId="{469469F2-CA12-4BD9-8FAA-BE5813354B54}" srcOrd="1" destOrd="0" parTransId="{555E2178-3E53-4F0E-B824-CA6070F5ED47}" sibTransId="{E7B381D0-3861-418B-BF7F-C0D2EC5022AE}"/>
    <dgm:cxn modelId="{A50EFC26-AA59-4B48-873C-3086B0983CDC}" type="presOf" srcId="{469469F2-CA12-4BD9-8FAA-BE5813354B54}" destId="{5541D2C1-397C-4298-B4CF-B04E2AEB24B4}" srcOrd="0" destOrd="1" presId="urn:microsoft.com/office/officeart/2005/8/layout/vList2"/>
    <dgm:cxn modelId="{62F6C928-7F98-464C-8A8A-A8FEA28B8FA7}" type="presOf" srcId="{3A027CB8-EAAC-4B33-B563-565D80094A77}" destId="{2FC97F25-D1A7-4768-B661-42A69C121D55}" srcOrd="0" destOrd="0" presId="urn:microsoft.com/office/officeart/2005/8/layout/vList2"/>
    <dgm:cxn modelId="{5CFDDE2B-098C-474A-93DF-419C8CC87308}" srcId="{11304CED-130D-46FC-9364-4490386E128F}" destId="{5AD8674A-7E02-481F-B834-2F09A900D876}" srcOrd="0" destOrd="0" parTransId="{30ECC419-E996-4DF9-969D-4611D8FAE648}" sibTransId="{ED71AEDA-43B7-42A2-8139-2A74633E4827}"/>
    <dgm:cxn modelId="{5A792442-BB33-422A-B2DD-8F2666801E4B}" type="presOf" srcId="{503E654E-1F83-4B5D-A181-0B704C2D8130}" destId="{8357F8E6-EE0D-4204-A5BF-D3459179DA50}" srcOrd="0" destOrd="0" presId="urn:microsoft.com/office/officeart/2005/8/layout/vList2"/>
    <dgm:cxn modelId="{0F36AB46-7886-4582-A27F-6DFB24187100}" type="presOf" srcId="{EBF6E0CC-F8B6-420E-B6A7-38346493EDEB}" destId="{8357F8E6-EE0D-4204-A5BF-D3459179DA50}" srcOrd="0" destOrd="1" presId="urn:microsoft.com/office/officeart/2005/8/layout/vList2"/>
    <dgm:cxn modelId="{8E58554F-4B06-4D10-9F16-4A7845422B29}" srcId="{3A027CB8-EAAC-4B33-B563-565D80094A77}" destId="{311987C1-28AE-4AF4-ACFD-79BBAC11AE6C}" srcOrd="3" destOrd="0" parTransId="{CD235D52-444A-4912-AB82-41B8E71BC021}" sibTransId="{7D716A63-9CDB-40B9-9451-D555DBDD5B02}"/>
    <dgm:cxn modelId="{1683C26F-2904-4D2D-B85C-6A6451E5C129}" srcId="{11304CED-130D-46FC-9364-4490386E128F}" destId="{3A027CB8-EAAC-4B33-B563-565D80094A77}" srcOrd="1" destOrd="0" parTransId="{6135B34F-0042-4D6C-9841-79F712B154B6}" sibTransId="{A4A96A70-7BB8-4B52-9F15-3E07E29522FF}"/>
    <dgm:cxn modelId="{96450652-5331-4A72-AE61-272D33AAB8F3}" type="presOf" srcId="{1CCEB81F-4504-43B6-A723-93E4C184D1BB}" destId="{5541D2C1-397C-4298-B4CF-B04E2AEB24B4}" srcOrd="0" destOrd="0" presId="urn:microsoft.com/office/officeart/2005/8/layout/vList2"/>
    <dgm:cxn modelId="{BC5CE473-58FF-42D9-BE57-28DF78AF2CCE}" type="presOf" srcId="{5AD8674A-7E02-481F-B834-2F09A900D876}" destId="{44A85499-C4EB-49D0-80F4-3179DB4D9EEF}" srcOrd="0" destOrd="0" presId="urn:microsoft.com/office/officeart/2005/8/layout/vList2"/>
    <dgm:cxn modelId="{E4EE5176-953C-4F1A-9475-845E5D42355C}" srcId="{5AD8674A-7E02-481F-B834-2F09A900D876}" destId="{503E654E-1F83-4B5D-A181-0B704C2D8130}" srcOrd="0" destOrd="0" parTransId="{E0CEC230-A90B-4420-B2F6-6CB5A8079E9F}" sibTransId="{70BA5E2A-0356-4C00-91E3-CD7BE8B98348}"/>
    <dgm:cxn modelId="{028AC878-3333-4476-9225-5AA4AB77E097}" srcId="{3A027CB8-EAAC-4B33-B563-565D80094A77}" destId="{1CCEB81F-4504-43B6-A723-93E4C184D1BB}" srcOrd="0" destOrd="0" parTransId="{3CAA27B9-D863-40A6-ADF2-5BD076D700E6}" sibTransId="{E20F2C56-3C76-4C19-9B07-08EBA4C05AD9}"/>
    <dgm:cxn modelId="{9AF5A89C-0535-4B9E-A280-B3FA3D3D25B0}" srcId="{5AD8674A-7E02-481F-B834-2F09A900D876}" destId="{D48421C0-983F-4DE0-9320-8EE3529266A8}" srcOrd="2" destOrd="0" parTransId="{5E04106A-75B6-4446-A45F-185C9C4E3415}" sibTransId="{C3C6294A-5401-4062-BB36-CD7A311D1987}"/>
    <dgm:cxn modelId="{8B51B59E-D6B8-4AFA-9D2A-A617C42D3FD2}" srcId="{3A027CB8-EAAC-4B33-B563-565D80094A77}" destId="{245E4346-A948-4F49-AB8E-EB42136D7856}" srcOrd="2" destOrd="0" parTransId="{54F5633D-D289-4E80-B3B4-A913CCEB406A}" sibTransId="{3AB0939A-73A5-4D2A-83B8-409423386B7B}"/>
    <dgm:cxn modelId="{FE2604A3-3553-4A16-9629-40A296F7E70E}" type="presOf" srcId="{11304CED-130D-46FC-9364-4490386E128F}" destId="{1722F9D5-BED7-46E3-8E82-8923A111588F}" srcOrd="0" destOrd="0" presId="urn:microsoft.com/office/officeart/2005/8/layout/vList2"/>
    <dgm:cxn modelId="{1A8737A8-4F23-48B0-A485-A0705F83F05F}" type="presOf" srcId="{D48421C0-983F-4DE0-9320-8EE3529266A8}" destId="{8357F8E6-EE0D-4204-A5BF-D3459179DA50}" srcOrd="0" destOrd="2" presId="urn:microsoft.com/office/officeart/2005/8/layout/vList2"/>
    <dgm:cxn modelId="{5ECCFEA9-6CBE-4B7D-8D52-CB37E0512036}" srcId="{5AD8674A-7E02-481F-B834-2F09A900D876}" destId="{EBF6E0CC-F8B6-420E-B6A7-38346493EDEB}" srcOrd="1" destOrd="0" parTransId="{1B2EC1A8-67B7-4ED1-8F73-EC6B4864F766}" sibTransId="{6B73FC7E-F4B2-445B-AB12-6B4E7954D538}"/>
    <dgm:cxn modelId="{F36AB3AD-5960-4D9B-A1A5-93330DFF9340}" type="presOf" srcId="{245E4346-A948-4F49-AB8E-EB42136D7856}" destId="{5541D2C1-397C-4298-B4CF-B04E2AEB24B4}" srcOrd="0" destOrd="2" presId="urn:microsoft.com/office/officeart/2005/8/layout/vList2"/>
    <dgm:cxn modelId="{CE6D9FB1-3D0A-488F-9723-53A98A6628F6}" srcId="{3A027CB8-EAAC-4B33-B563-565D80094A77}" destId="{C7CCB1C6-99F3-4CF3-BC0E-5AA4950D33F5}" srcOrd="4" destOrd="0" parTransId="{3BD98A49-07AC-4354-A82D-2B49BDDBE92D}" sibTransId="{50C84A13-AE84-4B98-BD99-5032641C51E8}"/>
    <dgm:cxn modelId="{839D9ABA-AD5E-4932-8CA0-27E634943868}" type="presOf" srcId="{74E49D58-EFCA-4758-93FB-5ED02F56F085}" destId="{20408A8C-B380-4652-8E30-1D0E8C410DBE}" srcOrd="0" destOrd="0" presId="urn:microsoft.com/office/officeart/2005/8/layout/vList2"/>
    <dgm:cxn modelId="{B3C1A7D6-80F3-4A73-A880-DDBED5BE2879}" type="presOf" srcId="{C7CCB1C6-99F3-4CF3-BC0E-5AA4950D33F5}" destId="{5541D2C1-397C-4298-B4CF-B04E2AEB24B4}" srcOrd="0" destOrd="4" presId="urn:microsoft.com/office/officeart/2005/8/layout/vList2"/>
    <dgm:cxn modelId="{2183EDDC-FD08-451C-BEB1-61286457ED5C}" type="presOf" srcId="{311987C1-28AE-4AF4-ACFD-79BBAC11AE6C}" destId="{5541D2C1-397C-4298-B4CF-B04E2AEB24B4}" srcOrd="0" destOrd="3" presId="urn:microsoft.com/office/officeart/2005/8/layout/vList2"/>
    <dgm:cxn modelId="{F199ABE1-3522-4FFA-A250-CAE8C2D77724}" srcId="{74E49D58-EFCA-4758-93FB-5ED02F56F085}" destId="{302D2D55-729F-4668-8A8D-4189034A755B}" srcOrd="0" destOrd="0" parTransId="{1481244E-CBD6-43A4-98C7-6F2CBFF12053}" sibTransId="{B3FC80F4-2713-4D8A-81EB-4A9FE9568536}"/>
    <dgm:cxn modelId="{95AD8AF9-5ADF-430F-BCFF-623BF7589EB0}" type="presOf" srcId="{302D2D55-729F-4668-8A8D-4189034A755B}" destId="{FCECCB43-BBB6-47BF-A640-848D2177AECF}" srcOrd="0" destOrd="0" presId="urn:microsoft.com/office/officeart/2005/8/layout/vList2"/>
    <dgm:cxn modelId="{441D91B5-B729-41EF-9074-7D4AAE5A6E88}" type="presParOf" srcId="{1722F9D5-BED7-46E3-8E82-8923A111588F}" destId="{44A85499-C4EB-49D0-80F4-3179DB4D9EEF}" srcOrd="0" destOrd="0" presId="urn:microsoft.com/office/officeart/2005/8/layout/vList2"/>
    <dgm:cxn modelId="{409A408D-F1C5-4638-9A29-1B5761A2C047}" type="presParOf" srcId="{1722F9D5-BED7-46E3-8E82-8923A111588F}" destId="{8357F8E6-EE0D-4204-A5BF-D3459179DA50}" srcOrd="1" destOrd="0" presId="urn:microsoft.com/office/officeart/2005/8/layout/vList2"/>
    <dgm:cxn modelId="{2CB74146-74CA-40DE-998C-EF64D4DA09AC}" type="presParOf" srcId="{1722F9D5-BED7-46E3-8E82-8923A111588F}" destId="{2FC97F25-D1A7-4768-B661-42A69C121D55}" srcOrd="2" destOrd="0" presId="urn:microsoft.com/office/officeart/2005/8/layout/vList2"/>
    <dgm:cxn modelId="{876FFCFA-4D8F-4DDE-8B87-3281C06C14C2}" type="presParOf" srcId="{1722F9D5-BED7-46E3-8E82-8923A111588F}" destId="{5541D2C1-397C-4298-B4CF-B04E2AEB24B4}" srcOrd="3" destOrd="0" presId="urn:microsoft.com/office/officeart/2005/8/layout/vList2"/>
    <dgm:cxn modelId="{89AB2D1C-1474-4616-9B26-303B49C81857}" type="presParOf" srcId="{1722F9D5-BED7-46E3-8E82-8923A111588F}" destId="{20408A8C-B380-4652-8E30-1D0E8C410DBE}" srcOrd="4" destOrd="0" presId="urn:microsoft.com/office/officeart/2005/8/layout/vList2"/>
    <dgm:cxn modelId="{DC8E4F23-B7CC-4D79-952F-035F9E85D554}" type="presParOf" srcId="{1722F9D5-BED7-46E3-8E82-8923A111588F}" destId="{FCECCB43-BBB6-47BF-A640-848D2177AECF}"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2829EB1-838D-460D-84DD-8C192A867D10}"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9E087A76-BDA7-4D3F-A6A4-01EA2ABFB5E8}">
      <dgm:prSet/>
      <dgm:spPr>
        <a:solidFill>
          <a:srgbClr val="B951A0"/>
        </a:solidFill>
      </dgm:spPr>
      <dgm:t>
        <a:bodyPr/>
        <a:lstStyle/>
        <a:p>
          <a:pPr algn="ctr"/>
          <a:r>
            <a:rPr lang="es-CO" dirty="0">
              <a:latin typeface="Verdana" panose="020B0604030504040204" pitchFamily="34" charset="0"/>
              <a:ea typeface="Verdana" panose="020B0604030504040204" pitchFamily="34" charset="0"/>
            </a:rPr>
            <a:t>Para tener en cuenta…</a:t>
          </a:r>
          <a:endParaRPr lang="en-US" dirty="0">
            <a:latin typeface="Verdana" panose="020B0604030504040204" pitchFamily="34" charset="0"/>
            <a:ea typeface="Verdana" panose="020B0604030504040204" pitchFamily="34" charset="0"/>
          </a:endParaRPr>
        </a:p>
      </dgm:t>
    </dgm:pt>
    <dgm:pt modelId="{743607B9-6CE4-4D18-AC90-58DD2C3862B7}" type="parTrans" cxnId="{DF643D54-BFA9-405C-A292-C0564595C26C}">
      <dgm:prSet/>
      <dgm:spPr/>
      <dgm:t>
        <a:bodyPr/>
        <a:lstStyle/>
        <a:p>
          <a:endParaRPr lang="en-US"/>
        </a:p>
      </dgm:t>
    </dgm:pt>
    <dgm:pt modelId="{89B38A41-4B4B-4B9A-8A97-53888E42A5FE}" type="sibTrans" cxnId="{DF643D54-BFA9-405C-A292-C0564595C26C}">
      <dgm:prSet/>
      <dgm:spPr/>
      <dgm:t>
        <a:bodyPr/>
        <a:lstStyle/>
        <a:p>
          <a:endParaRPr lang="en-US"/>
        </a:p>
      </dgm:t>
    </dgm:pt>
    <dgm:pt modelId="{8DD6FC26-2B8B-4007-A32E-D7D4A2FA5FD7}">
      <dgm:prSet/>
      <dgm:spPr>
        <a:solidFill>
          <a:srgbClr val="B951A0"/>
        </a:solidFill>
      </dgm:spPr>
      <dgm:t>
        <a:bodyPr/>
        <a:lstStyle/>
        <a:p>
          <a:pPr algn="l"/>
          <a:r>
            <a:rPr lang="es-CO" dirty="0">
              <a:latin typeface="Verdana" panose="020B0604030504040204" pitchFamily="34" charset="0"/>
              <a:ea typeface="Verdana" panose="020B0604030504040204" pitchFamily="34" charset="0"/>
            </a:rPr>
            <a:t>No es necesario relacionar en la plantilla de Excel todas las fuentes de ingreso y gasto, únicamente la que tengan información que registrar.</a:t>
          </a:r>
          <a:endParaRPr lang="en-US" dirty="0">
            <a:latin typeface="Verdana" panose="020B0604030504040204" pitchFamily="34" charset="0"/>
            <a:ea typeface="Verdana" panose="020B0604030504040204" pitchFamily="34" charset="0"/>
          </a:endParaRPr>
        </a:p>
      </dgm:t>
    </dgm:pt>
    <dgm:pt modelId="{30104466-9323-4D57-9ACD-CAD267ADBD0B}" type="parTrans" cxnId="{06F3CAAF-8D4E-49E1-A1DC-E3EC129B6501}">
      <dgm:prSet/>
      <dgm:spPr/>
      <dgm:t>
        <a:bodyPr/>
        <a:lstStyle/>
        <a:p>
          <a:endParaRPr lang="en-US"/>
        </a:p>
      </dgm:t>
    </dgm:pt>
    <dgm:pt modelId="{F877E7ED-30DF-4E30-873F-8C209BBC441F}" type="sibTrans" cxnId="{06F3CAAF-8D4E-49E1-A1DC-E3EC129B6501}">
      <dgm:prSet/>
      <dgm:spPr/>
      <dgm:t>
        <a:bodyPr/>
        <a:lstStyle/>
        <a:p>
          <a:endParaRPr lang="en-US"/>
        </a:p>
      </dgm:t>
    </dgm:pt>
    <dgm:pt modelId="{A8776162-4AAF-4BF3-A723-8E85D2E0CEA4}">
      <dgm:prSet/>
      <dgm:spPr>
        <a:solidFill>
          <a:srgbClr val="B951A0"/>
        </a:solidFill>
      </dgm:spPr>
      <dgm:t>
        <a:bodyPr/>
        <a:lstStyle/>
        <a:p>
          <a:pPr algn="l"/>
          <a:r>
            <a:rPr lang="es-CO" dirty="0">
              <a:latin typeface="Verdana" panose="020B0604030504040204" pitchFamily="34" charset="0"/>
              <a:ea typeface="Verdana" panose="020B0604030504040204" pitchFamily="34" charset="0"/>
            </a:rPr>
            <a:t>Siempre usar la fuente 2 de GRATUIDAD tanto en ingreso como en gasto, para el fondo y sus asociados, es requisito o de lo contrario el sistema genera error, así sea en valor cero 0.</a:t>
          </a:r>
          <a:endParaRPr lang="en-US" dirty="0">
            <a:latin typeface="Verdana" panose="020B0604030504040204" pitchFamily="34" charset="0"/>
            <a:ea typeface="Verdana" panose="020B0604030504040204" pitchFamily="34" charset="0"/>
          </a:endParaRPr>
        </a:p>
      </dgm:t>
    </dgm:pt>
    <dgm:pt modelId="{1F898E02-FD96-41B3-8AB5-089108DEE3A7}" type="parTrans" cxnId="{4148A49E-2762-4068-83DD-36AB0F45A71F}">
      <dgm:prSet/>
      <dgm:spPr/>
      <dgm:t>
        <a:bodyPr/>
        <a:lstStyle/>
        <a:p>
          <a:endParaRPr lang="en-US"/>
        </a:p>
      </dgm:t>
    </dgm:pt>
    <dgm:pt modelId="{C5F89D65-99F4-4E9F-9718-0749B59C9D14}" type="sibTrans" cxnId="{4148A49E-2762-4068-83DD-36AB0F45A71F}">
      <dgm:prSet/>
      <dgm:spPr/>
      <dgm:t>
        <a:bodyPr/>
        <a:lstStyle/>
        <a:p>
          <a:endParaRPr lang="en-US"/>
        </a:p>
      </dgm:t>
    </dgm:pt>
    <dgm:pt modelId="{8F4C4139-0DFB-4786-9377-D2F4CDDDE26B}">
      <dgm:prSet/>
      <dgm:spPr>
        <a:solidFill>
          <a:srgbClr val="B951A0"/>
        </a:solidFill>
      </dgm:spPr>
      <dgm:t>
        <a:bodyPr/>
        <a:lstStyle/>
        <a:p>
          <a:pPr algn="l"/>
          <a:r>
            <a:rPr lang="es-CO" dirty="0">
              <a:latin typeface="Verdana" panose="020B0604030504040204" pitchFamily="34" charset="0"/>
              <a:ea typeface="Verdana" panose="020B0604030504040204" pitchFamily="34" charset="0"/>
            </a:rPr>
            <a:t>La asistencia técnica para el fondo la brinda la entidad territorial</a:t>
          </a:r>
          <a:endParaRPr lang="en-US" dirty="0">
            <a:latin typeface="Verdana" panose="020B0604030504040204" pitchFamily="34" charset="0"/>
            <a:ea typeface="Verdana" panose="020B0604030504040204" pitchFamily="34" charset="0"/>
          </a:endParaRPr>
        </a:p>
      </dgm:t>
    </dgm:pt>
    <dgm:pt modelId="{35607261-E7A1-432F-9A3F-6E2A56916FB1}" type="parTrans" cxnId="{E2570002-5FAE-43E5-90E1-F612F544B123}">
      <dgm:prSet/>
      <dgm:spPr/>
      <dgm:t>
        <a:bodyPr/>
        <a:lstStyle/>
        <a:p>
          <a:endParaRPr lang="en-US"/>
        </a:p>
      </dgm:t>
    </dgm:pt>
    <dgm:pt modelId="{323D84DE-D707-482A-A4DD-10A6F6C82575}" type="sibTrans" cxnId="{E2570002-5FAE-43E5-90E1-F612F544B123}">
      <dgm:prSet/>
      <dgm:spPr/>
      <dgm:t>
        <a:bodyPr/>
        <a:lstStyle/>
        <a:p>
          <a:endParaRPr lang="en-US"/>
        </a:p>
      </dgm:t>
    </dgm:pt>
    <dgm:pt modelId="{706C5E11-6B54-49AB-8414-F8CD3E08C85E}">
      <dgm:prSet/>
      <dgm:spPr>
        <a:solidFill>
          <a:srgbClr val="B951A0"/>
        </a:solidFill>
      </dgm:spPr>
      <dgm:t>
        <a:bodyPr/>
        <a:lstStyle/>
        <a:p>
          <a:pPr algn="l"/>
          <a:r>
            <a:rPr lang="es-CO" dirty="0">
              <a:latin typeface="Verdana" panose="020B0604030504040204" pitchFamily="34" charset="0"/>
              <a:ea typeface="Verdana" panose="020B0604030504040204" pitchFamily="34" charset="0"/>
            </a:rPr>
            <a:t>Aveces cuando el rector se registra y va a ingresar sale un mensaje y dice “usuario o clave incorrecto” esto no es más que error de digitación, se sugiere recuperar nuevamente contraseña o resetear.</a:t>
          </a:r>
          <a:endParaRPr lang="en-US" dirty="0">
            <a:latin typeface="Verdana" panose="020B0604030504040204" pitchFamily="34" charset="0"/>
            <a:ea typeface="Verdana" panose="020B0604030504040204" pitchFamily="34" charset="0"/>
          </a:endParaRPr>
        </a:p>
      </dgm:t>
    </dgm:pt>
    <dgm:pt modelId="{1C3B894C-53B0-4275-8A25-C4D75843F1EA}" type="parTrans" cxnId="{C4F10297-C330-4541-BA49-3347C14A6140}">
      <dgm:prSet/>
      <dgm:spPr/>
      <dgm:t>
        <a:bodyPr/>
        <a:lstStyle/>
        <a:p>
          <a:endParaRPr lang="en-US"/>
        </a:p>
      </dgm:t>
    </dgm:pt>
    <dgm:pt modelId="{29E07AE4-958D-444C-9E29-F9F89B857CFE}" type="sibTrans" cxnId="{C4F10297-C330-4541-BA49-3347C14A6140}">
      <dgm:prSet/>
      <dgm:spPr/>
      <dgm:t>
        <a:bodyPr/>
        <a:lstStyle/>
        <a:p>
          <a:endParaRPr lang="en-US"/>
        </a:p>
      </dgm:t>
    </dgm:pt>
    <dgm:pt modelId="{1A4B316E-78B6-4843-8C52-0B2E6829AFB1}" type="pres">
      <dgm:prSet presAssocID="{52829EB1-838D-460D-84DD-8C192A867D10}" presName="Name0" presStyleCnt="0">
        <dgm:presLayoutVars>
          <dgm:dir/>
          <dgm:resizeHandles val="exact"/>
        </dgm:presLayoutVars>
      </dgm:prSet>
      <dgm:spPr/>
    </dgm:pt>
    <dgm:pt modelId="{FA62F160-6793-4D19-907B-885427D639FE}" type="pres">
      <dgm:prSet presAssocID="{9E087A76-BDA7-4D3F-A6A4-01EA2ABFB5E8}" presName="node" presStyleLbl="node1" presStyleIdx="0" presStyleCnt="1" custScaleY="153900">
        <dgm:presLayoutVars>
          <dgm:bulletEnabled val="1"/>
        </dgm:presLayoutVars>
      </dgm:prSet>
      <dgm:spPr/>
    </dgm:pt>
  </dgm:ptLst>
  <dgm:cxnLst>
    <dgm:cxn modelId="{E2570002-5FAE-43E5-90E1-F612F544B123}" srcId="{9E087A76-BDA7-4D3F-A6A4-01EA2ABFB5E8}" destId="{8F4C4139-0DFB-4786-9377-D2F4CDDDE26B}" srcOrd="2" destOrd="0" parTransId="{35607261-E7A1-432F-9A3F-6E2A56916FB1}" sibTransId="{323D84DE-D707-482A-A4DD-10A6F6C82575}"/>
    <dgm:cxn modelId="{FF229E21-E904-491F-B91B-DDCEA87276AA}" type="presOf" srcId="{52829EB1-838D-460D-84DD-8C192A867D10}" destId="{1A4B316E-78B6-4843-8C52-0B2E6829AFB1}" srcOrd="0" destOrd="0" presId="urn:microsoft.com/office/officeart/2016/7/layout/RepeatingBendingProcessNew"/>
    <dgm:cxn modelId="{89013A2A-4A00-4618-ACC0-4D4C720BA97E}" type="presOf" srcId="{706C5E11-6B54-49AB-8414-F8CD3E08C85E}" destId="{FA62F160-6793-4D19-907B-885427D639FE}" srcOrd="0" destOrd="4" presId="urn:microsoft.com/office/officeart/2016/7/layout/RepeatingBendingProcessNew"/>
    <dgm:cxn modelId="{4E1D9334-63A0-4C9B-AE52-5E6FAEF749C3}" type="presOf" srcId="{8F4C4139-0DFB-4786-9377-D2F4CDDDE26B}" destId="{FA62F160-6793-4D19-907B-885427D639FE}" srcOrd="0" destOrd="3" presId="urn:microsoft.com/office/officeart/2016/7/layout/RepeatingBendingProcessNew"/>
    <dgm:cxn modelId="{AC2D4464-9261-4464-985B-DB9A5D8E4ED0}" type="presOf" srcId="{9E087A76-BDA7-4D3F-A6A4-01EA2ABFB5E8}" destId="{FA62F160-6793-4D19-907B-885427D639FE}" srcOrd="0" destOrd="0" presId="urn:microsoft.com/office/officeart/2016/7/layout/RepeatingBendingProcessNew"/>
    <dgm:cxn modelId="{DF643D54-BFA9-405C-A292-C0564595C26C}" srcId="{52829EB1-838D-460D-84DD-8C192A867D10}" destId="{9E087A76-BDA7-4D3F-A6A4-01EA2ABFB5E8}" srcOrd="0" destOrd="0" parTransId="{743607B9-6CE4-4D18-AC90-58DD2C3862B7}" sibTransId="{89B38A41-4B4B-4B9A-8A97-53888E42A5FE}"/>
    <dgm:cxn modelId="{9939BF58-F3F7-4414-B28C-D413EB4EDEAE}" type="presOf" srcId="{8DD6FC26-2B8B-4007-A32E-D7D4A2FA5FD7}" destId="{FA62F160-6793-4D19-907B-885427D639FE}" srcOrd="0" destOrd="1" presId="urn:microsoft.com/office/officeart/2016/7/layout/RepeatingBendingProcessNew"/>
    <dgm:cxn modelId="{C4F10297-C330-4541-BA49-3347C14A6140}" srcId="{9E087A76-BDA7-4D3F-A6A4-01EA2ABFB5E8}" destId="{706C5E11-6B54-49AB-8414-F8CD3E08C85E}" srcOrd="3" destOrd="0" parTransId="{1C3B894C-53B0-4275-8A25-C4D75843F1EA}" sibTransId="{29E07AE4-958D-444C-9E29-F9F89B857CFE}"/>
    <dgm:cxn modelId="{4148A49E-2762-4068-83DD-36AB0F45A71F}" srcId="{9E087A76-BDA7-4D3F-A6A4-01EA2ABFB5E8}" destId="{A8776162-4AAF-4BF3-A723-8E85D2E0CEA4}" srcOrd="1" destOrd="0" parTransId="{1F898E02-FD96-41B3-8AB5-089108DEE3A7}" sibTransId="{C5F89D65-99F4-4E9F-9718-0749B59C9D14}"/>
    <dgm:cxn modelId="{06F3CAAF-8D4E-49E1-A1DC-E3EC129B6501}" srcId="{9E087A76-BDA7-4D3F-A6A4-01EA2ABFB5E8}" destId="{8DD6FC26-2B8B-4007-A32E-D7D4A2FA5FD7}" srcOrd="0" destOrd="0" parTransId="{30104466-9323-4D57-9ACD-CAD267ADBD0B}" sibTransId="{F877E7ED-30DF-4E30-873F-8C209BBC441F}"/>
    <dgm:cxn modelId="{944072F8-4FF1-4828-991C-60C29796003C}" type="presOf" srcId="{A8776162-4AAF-4BF3-A723-8E85D2E0CEA4}" destId="{FA62F160-6793-4D19-907B-885427D639FE}" srcOrd="0" destOrd="2" presId="urn:microsoft.com/office/officeart/2016/7/layout/RepeatingBendingProcessNew"/>
    <dgm:cxn modelId="{4990F3AA-6778-4434-87DF-D986038C31DF}" type="presParOf" srcId="{1A4B316E-78B6-4843-8C52-0B2E6829AFB1}" destId="{FA62F160-6793-4D19-907B-885427D639FE}" srcOrd="0"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A55FA0-D58A-41C7-9F42-0F131C73F2B2}" type="doc">
      <dgm:prSet loTypeId="urn:microsoft.com/office/officeart/2005/8/layout/hierarchy6" loCatId="hierarchy" qsTypeId="urn:microsoft.com/office/officeart/2005/8/quickstyle/simple3" qsCatId="simple" csTypeId="urn:microsoft.com/office/officeart/2005/8/colors/colorful1" csCatId="colorful" phldr="1"/>
      <dgm:spPr/>
      <dgm:t>
        <a:bodyPr/>
        <a:lstStyle/>
        <a:p>
          <a:endParaRPr lang="es-ES"/>
        </a:p>
      </dgm:t>
    </dgm:pt>
    <dgm:pt modelId="{A59A573F-FFFB-4486-AE48-9245C6D53A3B}">
      <dgm:prSet phldrT="[Texto]" custT="1">
        <dgm:style>
          <a:lnRef idx="2">
            <a:schemeClr val="accent1"/>
          </a:lnRef>
          <a:fillRef idx="1">
            <a:schemeClr val="lt1"/>
          </a:fillRef>
          <a:effectRef idx="0">
            <a:schemeClr val="accent1"/>
          </a:effectRef>
          <a:fontRef idx="minor">
            <a:schemeClr val="dk1"/>
          </a:fontRef>
        </dgm:style>
      </dgm:prSet>
      <dgm:spPr>
        <a:solidFill>
          <a:srgbClr val="FF3366"/>
        </a:solidFill>
        <a:ln>
          <a:solidFill>
            <a:schemeClr val="bg1"/>
          </a:solidFill>
        </a:ln>
      </dgm:spPr>
      <dgm:t>
        <a:bodyPr/>
        <a:lstStyle/>
        <a:p>
          <a:pPr algn="ctr"/>
          <a:r>
            <a:rPr lang="es-CO" sz="2400" b="1" dirty="0">
              <a:solidFill>
                <a:schemeClr val="bg1"/>
              </a:solidFill>
              <a:latin typeface="Verdana" panose="020B0604030504040204" pitchFamily="34" charset="0"/>
              <a:ea typeface="Verdana" panose="020B0604030504040204" pitchFamily="34" charset="0"/>
              <a:cs typeface="Arial" panose="020B0604020202020204" pitchFamily="34" charset="0"/>
            </a:rPr>
            <a:t>Consejo Directivo</a:t>
          </a:r>
          <a:endParaRPr lang="es-ES" sz="2400" b="1" dirty="0">
            <a:solidFill>
              <a:schemeClr val="bg1"/>
            </a:solidFill>
            <a:latin typeface="Verdana" panose="020B0604030504040204" pitchFamily="34" charset="0"/>
            <a:ea typeface="Verdana" panose="020B0604030504040204" pitchFamily="34" charset="0"/>
            <a:cs typeface="Arial" panose="020B0604020202020204" pitchFamily="34" charset="0"/>
          </a:endParaRPr>
        </a:p>
      </dgm:t>
    </dgm:pt>
    <dgm:pt modelId="{64E9CBCE-A15E-42A0-991D-3B6F15E7181C}" type="parTrans" cxnId="{1CD7C6E5-020E-4DF2-A710-153B461BBD32}">
      <dgm:prSet/>
      <dgm:spPr/>
      <dgm:t>
        <a:bodyPr/>
        <a:lstStyle/>
        <a:p>
          <a:endParaRPr lang="es-ES" sz="1400">
            <a:solidFill>
              <a:schemeClr val="accent1"/>
            </a:solidFill>
            <a:latin typeface="Arial" panose="020B0604020202020204" pitchFamily="34" charset="0"/>
            <a:cs typeface="Arial" panose="020B0604020202020204" pitchFamily="34" charset="0"/>
          </a:endParaRPr>
        </a:p>
      </dgm:t>
    </dgm:pt>
    <dgm:pt modelId="{81FD9D1B-C79F-4C2C-8BFB-568839B1769A}" type="sibTrans" cxnId="{1CD7C6E5-020E-4DF2-A710-153B461BBD32}">
      <dgm:prSet/>
      <dgm:spPr/>
      <dgm:t>
        <a:bodyPr/>
        <a:lstStyle/>
        <a:p>
          <a:endParaRPr lang="es-ES" sz="1400">
            <a:solidFill>
              <a:schemeClr val="accent1"/>
            </a:solidFill>
            <a:latin typeface="Arial" panose="020B0604020202020204" pitchFamily="34" charset="0"/>
            <a:cs typeface="Arial" panose="020B0604020202020204" pitchFamily="34" charset="0"/>
          </a:endParaRPr>
        </a:p>
      </dgm:t>
    </dgm:pt>
    <dgm:pt modelId="{AF77D873-2EE5-4F77-B155-44904AD77E01}">
      <dgm:prSet custT="1"/>
      <dgm:spPr>
        <a:solidFill>
          <a:srgbClr val="FF3366"/>
        </a:solidFill>
      </dgm:spPr>
      <dgm:t>
        <a:bodyPr/>
        <a:lstStyle/>
        <a:p>
          <a:r>
            <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rPr>
            <a:t>Contador</a:t>
          </a:r>
          <a:endParaRPr lang="es-ES"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dgm:t>
    </dgm:pt>
    <dgm:pt modelId="{0E54105F-FE22-41FB-96D5-22012DE209A4}" type="parTrans" cxnId="{EED8633D-BC07-4EE5-AC48-49C33129034E}">
      <dgm:prSet/>
      <dgm:spPr>
        <a:ln>
          <a:solidFill>
            <a:srgbClr val="A50021"/>
          </a:solidFill>
          <a:prstDash val="dashDot"/>
        </a:ln>
      </dgm:spPr>
      <dgm:t>
        <a:bodyPr/>
        <a:lstStyle/>
        <a:p>
          <a:endParaRPr lang="es-ES" sz="2400">
            <a:solidFill>
              <a:schemeClr val="accent1"/>
            </a:solidFill>
          </a:endParaRPr>
        </a:p>
      </dgm:t>
    </dgm:pt>
    <dgm:pt modelId="{9408E141-FFE7-4A2E-9FBC-EDAB2F22B56A}" type="sibTrans" cxnId="{EED8633D-BC07-4EE5-AC48-49C33129034E}">
      <dgm:prSet/>
      <dgm:spPr/>
      <dgm:t>
        <a:bodyPr/>
        <a:lstStyle/>
        <a:p>
          <a:endParaRPr lang="es-ES" sz="2400">
            <a:solidFill>
              <a:schemeClr val="accent1"/>
            </a:solidFill>
          </a:endParaRPr>
        </a:p>
      </dgm:t>
    </dgm:pt>
    <dgm:pt modelId="{883688CB-C1FF-4F6A-86EC-46BA76260F5C}">
      <dgm:prSet custT="1"/>
      <dgm:spPr>
        <a:solidFill>
          <a:srgbClr val="9933FF"/>
        </a:solidFill>
      </dgm:spPr>
      <dgm:t>
        <a:bodyPr/>
        <a:lstStyle/>
        <a:p>
          <a:r>
            <a:rPr lang="es-CO" sz="2000" b="1" dirty="0">
              <a:solidFill>
                <a:schemeClr val="bg1"/>
              </a:solidFill>
              <a:latin typeface="Verdana" panose="020B0604030504040204" pitchFamily="34" charset="0"/>
              <a:ea typeface="Verdana" panose="020B0604030504040204" pitchFamily="34" charset="0"/>
            </a:rPr>
            <a:t>Auxiliar Administrativo </a:t>
          </a:r>
          <a:r>
            <a:rPr lang="es-CO" sz="2000" dirty="0">
              <a:solidFill>
                <a:schemeClr val="bg1"/>
              </a:solidFill>
              <a:latin typeface="Verdana" panose="020B0604030504040204" pitchFamily="34" charset="0"/>
              <a:ea typeface="Verdana" panose="020B0604030504040204" pitchFamily="34" charset="0"/>
            </a:rPr>
            <a:t>– con funciones financieras (pagador)</a:t>
          </a:r>
          <a:endParaRPr lang="es-ES" sz="2000" dirty="0">
            <a:solidFill>
              <a:schemeClr val="bg1"/>
            </a:solidFill>
            <a:latin typeface="Verdana" panose="020B0604030504040204" pitchFamily="34" charset="0"/>
            <a:ea typeface="Verdana" panose="020B0604030504040204" pitchFamily="34" charset="0"/>
          </a:endParaRPr>
        </a:p>
      </dgm:t>
    </dgm:pt>
    <dgm:pt modelId="{DE9753BA-69B7-412C-9845-1C2E81D1762F}" type="parTrans" cxnId="{4950B8C3-24A2-4FEE-9F12-0093EDDD6F56}">
      <dgm:prSet/>
      <dgm:spPr>
        <a:ln>
          <a:solidFill>
            <a:srgbClr val="A50021"/>
          </a:solidFill>
        </a:ln>
      </dgm:spPr>
      <dgm:t>
        <a:bodyPr/>
        <a:lstStyle/>
        <a:p>
          <a:endParaRPr lang="es-ES" sz="2400">
            <a:solidFill>
              <a:schemeClr val="accent1"/>
            </a:solidFill>
          </a:endParaRPr>
        </a:p>
      </dgm:t>
    </dgm:pt>
    <dgm:pt modelId="{6CDA487E-96C8-4EC8-B7E3-DF758C2D1D4D}" type="sibTrans" cxnId="{4950B8C3-24A2-4FEE-9F12-0093EDDD6F56}">
      <dgm:prSet/>
      <dgm:spPr/>
      <dgm:t>
        <a:bodyPr/>
        <a:lstStyle/>
        <a:p>
          <a:endParaRPr lang="es-ES" sz="2400">
            <a:solidFill>
              <a:schemeClr val="accent1"/>
            </a:solidFill>
          </a:endParaRPr>
        </a:p>
      </dgm:t>
    </dgm:pt>
    <dgm:pt modelId="{37C525F2-F950-44D2-ACD8-2C9556A5583C}">
      <dgm:prSet phldrT="[Texto]" custT="1"/>
      <dgm:spPr>
        <a:solidFill>
          <a:srgbClr val="9933FF"/>
        </a:solidFill>
      </dgm:spPr>
      <dgm:t>
        <a:bodyPr/>
        <a:lstStyle/>
        <a:p>
          <a:r>
            <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rPr>
            <a:t>Rector o Director Rural</a:t>
          </a:r>
        </a:p>
        <a:p>
          <a:r>
            <a:rPr lang="es-CO" sz="2000" dirty="0">
              <a:solidFill>
                <a:schemeClr val="bg1"/>
              </a:solidFill>
              <a:latin typeface="Verdana" panose="020B0604030504040204" pitchFamily="34" charset="0"/>
              <a:ea typeface="Verdana" panose="020B0604030504040204" pitchFamily="34" charset="0"/>
              <a:cs typeface="Arial" panose="020B0604020202020204" pitchFamily="34" charset="0"/>
            </a:rPr>
            <a:t>Administrador del FSE</a:t>
          </a:r>
          <a:endParaRPr lang="es-ES" sz="2000" dirty="0">
            <a:solidFill>
              <a:schemeClr val="bg1"/>
            </a:solidFill>
            <a:latin typeface="Verdana" panose="020B0604030504040204" pitchFamily="34" charset="0"/>
            <a:ea typeface="Verdana" panose="020B0604030504040204" pitchFamily="34" charset="0"/>
            <a:cs typeface="Arial" panose="020B0604020202020204" pitchFamily="34" charset="0"/>
          </a:endParaRPr>
        </a:p>
      </dgm:t>
    </dgm:pt>
    <dgm:pt modelId="{7EA5F29F-1F0C-42ED-AA7C-28C1ECCCE8E2}" type="sibTrans" cxnId="{1705B293-5C3C-4E57-9055-15B4C91FEB42}">
      <dgm:prSet/>
      <dgm:spPr/>
      <dgm:t>
        <a:bodyPr/>
        <a:lstStyle/>
        <a:p>
          <a:endParaRPr lang="es-ES" sz="1400">
            <a:solidFill>
              <a:schemeClr val="accent1"/>
            </a:solidFill>
            <a:latin typeface="Arial" panose="020B0604020202020204" pitchFamily="34" charset="0"/>
            <a:cs typeface="Arial" panose="020B0604020202020204" pitchFamily="34" charset="0"/>
          </a:endParaRPr>
        </a:p>
      </dgm:t>
    </dgm:pt>
    <dgm:pt modelId="{1564A6EC-4689-4BD6-BA7A-AAEAC918514E}" type="parTrans" cxnId="{1705B293-5C3C-4E57-9055-15B4C91FEB42}">
      <dgm:prSet custT="1"/>
      <dgm:spPr>
        <a:ln>
          <a:solidFill>
            <a:srgbClr val="A50021"/>
          </a:solidFill>
        </a:ln>
      </dgm:spPr>
      <dgm:t>
        <a:bodyPr/>
        <a:lstStyle/>
        <a:p>
          <a:endParaRPr lang="es-ES" sz="400">
            <a:solidFill>
              <a:schemeClr val="accent1"/>
            </a:solidFill>
            <a:latin typeface="Arial" panose="020B0604020202020204" pitchFamily="34" charset="0"/>
            <a:cs typeface="Arial" panose="020B0604020202020204" pitchFamily="34" charset="0"/>
          </a:endParaRPr>
        </a:p>
      </dgm:t>
    </dgm:pt>
    <dgm:pt modelId="{AABC2873-E334-41B5-BD4A-7966EDB542BC}" type="pres">
      <dgm:prSet presAssocID="{ADA55FA0-D58A-41C7-9F42-0F131C73F2B2}" presName="mainComposite" presStyleCnt="0">
        <dgm:presLayoutVars>
          <dgm:chPref val="1"/>
          <dgm:dir/>
          <dgm:animOne val="branch"/>
          <dgm:animLvl val="lvl"/>
          <dgm:resizeHandles val="exact"/>
        </dgm:presLayoutVars>
      </dgm:prSet>
      <dgm:spPr/>
    </dgm:pt>
    <dgm:pt modelId="{14EB4B8B-2D76-44E8-95BE-15F219AADF9B}" type="pres">
      <dgm:prSet presAssocID="{ADA55FA0-D58A-41C7-9F42-0F131C73F2B2}" presName="hierFlow" presStyleCnt="0"/>
      <dgm:spPr/>
    </dgm:pt>
    <dgm:pt modelId="{31F7E045-2632-47AE-AAC2-22BB5B617FB3}" type="pres">
      <dgm:prSet presAssocID="{ADA55FA0-D58A-41C7-9F42-0F131C73F2B2}" presName="hierChild1" presStyleCnt="0">
        <dgm:presLayoutVars>
          <dgm:chPref val="1"/>
          <dgm:animOne val="branch"/>
          <dgm:animLvl val="lvl"/>
        </dgm:presLayoutVars>
      </dgm:prSet>
      <dgm:spPr/>
    </dgm:pt>
    <dgm:pt modelId="{9BC96592-99FC-4411-82B2-29A2E6BBA804}" type="pres">
      <dgm:prSet presAssocID="{A59A573F-FFFB-4486-AE48-9245C6D53A3B}" presName="Name14" presStyleCnt="0"/>
      <dgm:spPr/>
    </dgm:pt>
    <dgm:pt modelId="{0C8DF5C7-81E2-4E7C-8A39-5CAD798ACC9D}" type="pres">
      <dgm:prSet presAssocID="{A59A573F-FFFB-4486-AE48-9245C6D53A3B}" presName="level1Shape" presStyleLbl="node0" presStyleIdx="0" presStyleCnt="1" custScaleX="171868" custScaleY="48929" custLinFactNeighborX="4551" custLinFactNeighborY="4260">
        <dgm:presLayoutVars>
          <dgm:chPref val="3"/>
        </dgm:presLayoutVars>
      </dgm:prSet>
      <dgm:spPr/>
    </dgm:pt>
    <dgm:pt modelId="{11F3AC53-5E26-4A0D-BF2D-618C062C8FB5}" type="pres">
      <dgm:prSet presAssocID="{A59A573F-FFFB-4486-AE48-9245C6D53A3B}" presName="hierChild2" presStyleCnt="0"/>
      <dgm:spPr/>
    </dgm:pt>
    <dgm:pt modelId="{5F8CB9C2-6855-4797-B70A-77DA28D3B818}" type="pres">
      <dgm:prSet presAssocID="{1564A6EC-4689-4BD6-BA7A-AAEAC918514E}" presName="Name19" presStyleLbl="parChTrans1D2" presStyleIdx="0" presStyleCnt="1"/>
      <dgm:spPr/>
    </dgm:pt>
    <dgm:pt modelId="{9B36A03E-463E-443D-AE4F-6337AE0799F6}" type="pres">
      <dgm:prSet presAssocID="{37C525F2-F950-44D2-ACD8-2C9556A5583C}" presName="Name21" presStyleCnt="0"/>
      <dgm:spPr/>
    </dgm:pt>
    <dgm:pt modelId="{C957AB0B-5986-4063-8DB7-B195E2D523B5}" type="pres">
      <dgm:prSet presAssocID="{37C525F2-F950-44D2-ACD8-2C9556A5583C}" presName="level2Shape" presStyleLbl="node2" presStyleIdx="0" presStyleCnt="1" custScaleX="171868" custScaleY="58312" custLinFactNeighborX="-2634" custLinFactNeighborY="-8439"/>
      <dgm:spPr/>
    </dgm:pt>
    <dgm:pt modelId="{1F4A24BD-50E6-4A96-878D-52CD3844592B}" type="pres">
      <dgm:prSet presAssocID="{37C525F2-F950-44D2-ACD8-2C9556A5583C}" presName="hierChild3" presStyleCnt="0"/>
      <dgm:spPr/>
    </dgm:pt>
    <dgm:pt modelId="{65E44226-1CF4-4FD3-9587-086DF422379C}" type="pres">
      <dgm:prSet presAssocID="{DE9753BA-69B7-412C-9845-1C2E81D1762F}" presName="Name19" presStyleLbl="parChTrans1D3" presStyleIdx="0" presStyleCnt="2"/>
      <dgm:spPr/>
    </dgm:pt>
    <dgm:pt modelId="{D714C56D-5BF9-4A81-BBF9-6785982319A7}" type="pres">
      <dgm:prSet presAssocID="{883688CB-C1FF-4F6A-86EC-46BA76260F5C}" presName="Name21" presStyleCnt="0"/>
      <dgm:spPr/>
    </dgm:pt>
    <dgm:pt modelId="{41EA4973-E0A1-45C3-9D33-41C4BB75F448}" type="pres">
      <dgm:prSet presAssocID="{883688CB-C1FF-4F6A-86EC-46BA76260F5C}" presName="level2Shape" presStyleLbl="node3" presStyleIdx="0" presStyleCnt="2" custScaleX="157373" custScaleY="83858"/>
      <dgm:spPr/>
    </dgm:pt>
    <dgm:pt modelId="{A366CB94-1CA8-4D98-A449-A0F6844BC6FF}" type="pres">
      <dgm:prSet presAssocID="{883688CB-C1FF-4F6A-86EC-46BA76260F5C}" presName="hierChild3" presStyleCnt="0"/>
      <dgm:spPr/>
    </dgm:pt>
    <dgm:pt modelId="{118A6A60-849C-4BE1-8A68-2D9281C98E18}" type="pres">
      <dgm:prSet presAssocID="{0E54105F-FE22-41FB-96D5-22012DE209A4}" presName="Name19" presStyleLbl="parChTrans1D3" presStyleIdx="1" presStyleCnt="2"/>
      <dgm:spPr/>
    </dgm:pt>
    <dgm:pt modelId="{38BD9A87-19CC-4143-BA22-7A125EC7E5E8}" type="pres">
      <dgm:prSet presAssocID="{AF77D873-2EE5-4F77-B155-44904AD77E01}" presName="Name21" presStyleCnt="0"/>
      <dgm:spPr/>
    </dgm:pt>
    <dgm:pt modelId="{CE4DCF69-B288-4E71-BBA3-A9D1BC6C2AA2}" type="pres">
      <dgm:prSet presAssocID="{AF77D873-2EE5-4F77-B155-44904AD77E01}" presName="level2Shape" presStyleLbl="node3" presStyleIdx="1" presStyleCnt="2" custScaleY="47067" custLinFactNeighborX="31218" custLinFactNeighborY="-18364"/>
      <dgm:spPr/>
    </dgm:pt>
    <dgm:pt modelId="{31008E5D-81B8-4090-9A00-07469F69CEF2}" type="pres">
      <dgm:prSet presAssocID="{AF77D873-2EE5-4F77-B155-44904AD77E01}" presName="hierChild3" presStyleCnt="0"/>
      <dgm:spPr/>
    </dgm:pt>
    <dgm:pt modelId="{78F947C3-7D14-4B41-84DF-4EFA8BFCA701}" type="pres">
      <dgm:prSet presAssocID="{ADA55FA0-D58A-41C7-9F42-0F131C73F2B2}" presName="bgShapesFlow" presStyleCnt="0"/>
      <dgm:spPr/>
    </dgm:pt>
  </dgm:ptLst>
  <dgm:cxnLst>
    <dgm:cxn modelId="{BF73680D-FAE0-43BE-87E6-0F0E4103F020}" type="presOf" srcId="{883688CB-C1FF-4F6A-86EC-46BA76260F5C}" destId="{41EA4973-E0A1-45C3-9D33-41C4BB75F448}" srcOrd="0" destOrd="0" presId="urn:microsoft.com/office/officeart/2005/8/layout/hierarchy6"/>
    <dgm:cxn modelId="{C5F1CD34-1667-4C8A-8B19-0FA9B9391055}" type="presOf" srcId="{DE9753BA-69B7-412C-9845-1C2E81D1762F}" destId="{65E44226-1CF4-4FD3-9587-086DF422379C}" srcOrd="0" destOrd="0" presId="urn:microsoft.com/office/officeart/2005/8/layout/hierarchy6"/>
    <dgm:cxn modelId="{EED8633D-BC07-4EE5-AC48-49C33129034E}" srcId="{37C525F2-F950-44D2-ACD8-2C9556A5583C}" destId="{AF77D873-2EE5-4F77-B155-44904AD77E01}" srcOrd="1" destOrd="0" parTransId="{0E54105F-FE22-41FB-96D5-22012DE209A4}" sibTransId="{9408E141-FFE7-4A2E-9FBC-EDAB2F22B56A}"/>
    <dgm:cxn modelId="{A67F026F-BF8A-4A83-93DF-9967B32B6003}" type="presOf" srcId="{A59A573F-FFFB-4486-AE48-9245C6D53A3B}" destId="{0C8DF5C7-81E2-4E7C-8A39-5CAD798ACC9D}" srcOrd="0" destOrd="0" presId="urn:microsoft.com/office/officeart/2005/8/layout/hierarchy6"/>
    <dgm:cxn modelId="{1705B293-5C3C-4E57-9055-15B4C91FEB42}" srcId="{A59A573F-FFFB-4486-AE48-9245C6D53A3B}" destId="{37C525F2-F950-44D2-ACD8-2C9556A5583C}" srcOrd="0" destOrd="0" parTransId="{1564A6EC-4689-4BD6-BA7A-AAEAC918514E}" sibTransId="{7EA5F29F-1F0C-42ED-AA7C-28C1ECCCE8E2}"/>
    <dgm:cxn modelId="{C814A29C-F804-4563-A415-B3F6BC134D55}" type="presOf" srcId="{AF77D873-2EE5-4F77-B155-44904AD77E01}" destId="{CE4DCF69-B288-4E71-BBA3-A9D1BC6C2AA2}" srcOrd="0" destOrd="0" presId="urn:microsoft.com/office/officeart/2005/8/layout/hierarchy6"/>
    <dgm:cxn modelId="{F68772A2-BAF6-4697-A3AC-BBABD365243E}" type="presOf" srcId="{ADA55FA0-D58A-41C7-9F42-0F131C73F2B2}" destId="{AABC2873-E334-41B5-BD4A-7966EDB542BC}" srcOrd="0" destOrd="0" presId="urn:microsoft.com/office/officeart/2005/8/layout/hierarchy6"/>
    <dgm:cxn modelId="{4950B8C3-24A2-4FEE-9F12-0093EDDD6F56}" srcId="{37C525F2-F950-44D2-ACD8-2C9556A5583C}" destId="{883688CB-C1FF-4F6A-86EC-46BA76260F5C}" srcOrd="0" destOrd="0" parTransId="{DE9753BA-69B7-412C-9845-1C2E81D1762F}" sibTransId="{6CDA487E-96C8-4EC8-B7E3-DF758C2D1D4D}"/>
    <dgm:cxn modelId="{1CD7C6E5-020E-4DF2-A710-153B461BBD32}" srcId="{ADA55FA0-D58A-41C7-9F42-0F131C73F2B2}" destId="{A59A573F-FFFB-4486-AE48-9245C6D53A3B}" srcOrd="0" destOrd="0" parTransId="{64E9CBCE-A15E-42A0-991D-3B6F15E7181C}" sibTransId="{81FD9D1B-C79F-4C2C-8BFB-568839B1769A}"/>
    <dgm:cxn modelId="{441D39EF-81FC-4610-8541-B16AFC3A59FC}" type="presOf" srcId="{37C525F2-F950-44D2-ACD8-2C9556A5583C}" destId="{C957AB0B-5986-4063-8DB7-B195E2D523B5}" srcOrd="0" destOrd="0" presId="urn:microsoft.com/office/officeart/2005/8/layout/hierarchy6"/>
    <dgm:cxn modelId="{4BD682F5-D877-4558-9D22-27F9758DD792}" type="presOf" srcId="{1564A6EC-4689-4BD6-BA7A-AAEAC918514E}" destId="{5F8CB9C2-6855-4797-B70A-77DA28D3B818}" srcOrd="0" destOrd="0" presId="urn:microsoft.com/office/officeart/2005/8/layout/hierarchy6"/>
    <dgm:cxn modelId="{275DD3FC-25AE-4E54-8D43-92AD0D87AC78}" type="presOf" srcId="{0E54105F-FE22-41FB-96D5-22012DE209A4}" destId="{118A6A60-849C-4BE1-8A68-2D9281C98E18}" srcOrd="0" destOrd="0" presId="urn:microsoft.com/office/officeart/2005/8/layout/hierarchy6"/>
    <dgm:cxn modelId="{16507725-7D3D-4566-8E43-6FBDBA68D744}" type="presParOf" srcId="{AABC2873-E334-41B5-BD4A-7966EDB542BC}" destId="{14EB4B8B-2D76-44E8-95BE-15F219AADF9B}" srcOrd="0" destOrd="0" presId="urn:microsoft.com/office/officeart/2005/8/layout/hierarchy6"/>
    <dgm:cxn modelId="{D2173D14-A046-4300-8E15-6FBB1B1C987C}" type="presParOf" srcId="{14EB4B8B-2D76-44E8-95BE-15F219AADF9B}" destId="{31F7E045-2632-47AE-AAC2-22BB5B617FB3}" srcOrd="0" destOrd="0" presId="urn:microsoft.com/office/officeart/2005/8/layout/hierarchy6"/>
    <dgm:cxn modelId="{B4E9C0EE-E1DB-4E39-BF07-32D658732015}" type="presParOf" srcId="{31F7E045-2632-47AE-AAC2-22BB5B617FB3}" destId="{9BC96592-99FC-4411-82B2-29A2E6BBA804}" srcOrd="0" destOrd="0" presId="urn:microsoft.com/office/officeart/2005/8/layout/hierarchy6"/>
    <dgm:cxn modelId="{BE0E0E24-32A3-49B7-B21B-AB1CB167018F}" type="presParOf" srcId="{9BC96592-99FC-4411-82B2-29A2E6BBA804}" destId="{0C8DF5C7-81E2-4E7C-8A39-5CAD798ACC9D}" srcOrd="0" destOrd="0" presId="urn:microsoft.com/office/officeart/2005/8/layout/hierarchy6"/>
    <dgm:cxn modelId="{E71DC2B4-A76C-419D-8F1E-C5597A96F4E1}" type="presParOf" srcId="{9BC96592-99FC-4411-82B2-29A2E6BBA804}" destId="{11F3AC53-5E26-4A0D-BF2D-618C062C8FB5}" srcOrd="1" destOrd="0" presId="urn:microsoft.com/office/officeart/2005/8/layout/hierarchy6"/>
    <dgm:cxn modelId="{BD1AC6E9-2247-44D0-AA12-21D9F9C2CC03}" type="presParOf" srcId="{11F3AC53-5E26-4A0D-BF2D-618C062C8FB5}" destId="{5F8CB9C2-6855-4797-B70A-77DA28D3B818}" srcOrd="0" destOrd="0" presId="urn:microsoft.com/office/officeart/2005/8/layout/hierarchy6"/>
    <dgm:cxn modelId="{FCA69B63-E821-4094-8724-82F847B6087E}" type="presParOf" srcId="{11F3AC53-5E26-4A0D-BF2D-618C062C8FB5}" destId="{9B36A03E-463E-443D-AE4F-6337AE0799F6}" srcOrd="1" destOrd="0" presId="urn:microsoft.com/office/officeart/2005/8/layout/hierarchy6"/>
    <dgm:cxn modelId="{F016F69C-2199-4FDC-B966-0B2776CD0779}" type="presParOf" srcId="{9B36A03E-463E-443D-AE4F-6337AE0799F6}" destId="{C957AB0B-5986-4063-8DB7-B195E2D523B5}" srcOrd="0" destOrd="0" presId="urn:microsoft.com/office/officeart/2005/8/layout/hierarchy6"/>
    <dgm:cxn modelId="{30590069-7C56-4B24-AEE1-97EDD9703ECA}" type="presParOf" srcId="{9B36A03E-463E-443D-AE4F-6337AE0799F6}" destId="{1F4A24BD-50E6-4A96-878D-52CD3844592B}" srcOrd="1" destOrd="0" presId="urn:microsoft.com/office/officeart/2005/8/layout/hierarchy6"/>
    <dgm:cxn modelId="{51DDE590-2521-4149-A759-4E89DDC53503}" type="presParOf" srcId="{1F4A24BD-50E6-4A96-878D-52CD3844592B}" destId="{65E44226-1CF4-4FD3-9587-086DF422379C}" srcOrd="0" destOrd="0" presId="urn:microsoft.com/office/officeart/2005/8/layout/hierarchy6"/>
    <dgm:cxn modelId="{22BFB2F4-D96F-4C47-8DA1-5F56B105564C}" type="presParOf" srcId="{1F4A24BD-50E6-4A96-878D-52CD3844592B}" destId="{D714C56D-5BF9-4A81-BBF9-6785982319A7}" srcOrd="1" destOrd="0" presId="urn:microsoft.com/office/officeart/2005/8/layout/hierarchy6"/>
    <dgm:cxn modelId="{2FB2437B-87A5-410F-AB3D-B664F94428C6}" type="presParOf" srcId="{D714C56D-5BF9-4A81-BBF9-6785982319A7}" destId="{41EA4973-E0A1-45C3-9D33-41C4BB75F448}" srcOrd="0" destOrd="0" presId="urn:microsoft.com/office/officeart/2005/8/layout/hierarchy6"/>
    <dgm:cxn modelId="{4B9221FC-44FA-4569-9AA8-70FA2ABDAB40}" type="presParOf" srcId="{D714C56D-5BF9-4A81-BBF9-6785982319A7}" destId="{A366CB94-1CA8-4D98-A449-A0F6844BC6FF}" srcOrd="1" destOrd="0" presId="urn:microsoft.com/office/officeart/2005/8/layout/hierarchy6"/>
    <dgm:cxn modelId="{4780EC9B-09E9-4998-93CF-47325AA4066C}" type="presParOf" srcId="{1F4A24BD-50E6-4A96-878D-52CD3844592B}" destId="{118A6A60-849C-4BE1-8A68-2D9281C98E18}" srcOrd="2" destOrd="0" presId="urn:microsoft.com/office/officeart/2005/8/layout/hierarchy6"/>
    <dgm:cxn modelId="{7B6E854D-AC7C-4DA2-AA3E-767A80CCD7B6}" type="presParOf" srcId="{1F4A24BD-50E6-4A96-878D-52CD3844592B}" destId="{38BD9A87-19CC-4143-BA22-7A125EC7E5E8}" srcOrd="3" destOrd="0" presId="urn:microsoft.com/office/officeart/2005/8/layout/hierarchy6"/>
    <dgm:cxn modelId="{1712017E-D388-4D96-8CCE-B6E9BD9EEC74}" type="presParOf" srcId="{38BD9A87-19CC-4143-BA22-7A125EC7E5E8}" destId="{CE4DCF69-B288-4E71-BBA3-A9D1BC6C2AA2}" srcOrd="0" destOrd="0" presId="urn:microsoft.com/office/officeart/2005/8/layout/hierarchy6"/>
    <dgm:cxn modelId="{195B430D-C48D-4188-A8E9-D50579DE7E38}" type="presParOf" srcId="{38BD9A87-19CC-4143-BA22-7A125EC7E5E8}" destId="{31008E5D-81B8-4090-9A00-07469F69CEF2}" srcOrd="1" destOrd="0" presId="urn:microsoft.com/office/officeart/2005/8/layout/hierarchy6"/>
    <dgm:cxn modelId="{C2656EFA-8FA7-4036-8529-F10B80883E75}" type="presParOf" srcId="{AABC2873-E334-41B5-BD4A-7966EDB542BC}" destId="{78F947C3-7D14-4B41-84DF-4EFA8BFCA701}"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2F36CD-7A94-46FC-BBA9-A7CFF83BEC46}" type="doc">
      <dgm:prSet loTypeId="urn:microsoft.com/office/officeart/2005/8/layout/radial5" loCatId="relationship" qsTypeId="urn:microsoft.com/office/officeart/2005/8/quickstyle/simple1" qsCatId="simple" csTypeId="urn:microsoft.com/office/officeart/2005/8/colors/accent3_1" csCatId="accent3" phldr="1"/>
      <dgm:spPr/>
      <dgm:t>
        <a:bodyPr/>
        <a:lstStyle/>
        <a:p>
          <a:endParaRPr lang="es-ES"/>
        </a:p>
      </dgm:t>
    </dgm:pt>
    <dgm:pt modelId="{A80E2CBF-075B-49C5-84E0-3EE29DDC7A79}">
      <dgm:prSet phldrT="[Texto]" custT="1"/>
      <dgm:spPr/>
      <dgm:t>
        <a:bodyPr/>
        <a:lstStyle/>
        <a:p>
          <a:r>
            <a:rPr lang="es-CO" sz="3200" b="1" dirty="0">
              <a:solidFill>
                <a:srgbClr val="FF3366"/>
              </a:solidFill>
              <a:latin typeface="Verdana" panose="020B0604030504040204" pitchFamily="34" charset="0"/>
              <a:ea typeface="Verdana" panose="020B0604030504040204" pitchFamily="34" charset="0"/>
              <a:cs typeface="Arial" panose="020B0604020202020204" pitchFamily="34" charset="0"/>
            </a:rPr>
            <a:t>FSE</a:t>
          </a:r>
          <a:endParaRPr lang="es-ES" sz="3600" b="1" dirty="0">
            <a:solidFill>
              <a:srgbClr val="FF3366"/>
            </a:solidFill>
            <a:latin typeface="Verdana" panose="020B0604030504040204" pitchFamily="34" charset="0"/>
            <a:ea typeface="Verdana" panose="020B0604030504040204" pitchFamily="34" charset="0"/>
            <a:cs typeface="Arial" panose="020B0604020202020204" pitchFamily="34" charset="0"/>
          </a:endParaRPr>
        </a:p>
      </dgm:t>
    </dgm:pt>
    <dgm:pt modelId="{EDF463C9-D6C6-4D80-B115-50479034DE7C}" type="parTrans" cxnId="{922092C6-45A0-43BB-B4A9-576C54BF334A}">
      <dgm:prSet/>
      <dgm:spPr/>
      <dgm:t>
        <a:bodyPr/>
        <a:lstStyle/>
        <a:p>
          <a:endParaRPr lang="es-ES" sz="2800">
            <a:solidFill>
              <a:schemeClr val="tx1"/>
            </a:solidFill>
          </a:endParaRPr>
        </a:p>
      </dgm:t>
    </dgm:pt>
    <dgm:pt modelId="{2EAEDBA4-FB59-4249-BFC1-8318E4E25BE3}" type="sibTrans" cxnId="{922092C6-45A0-43BB-B4A9-576C54BF334A}">
      <dgm:prSet/>
      <dgm:spPr/>
      <dgm:t>
        <a:bodyPr/>
        <a:lstStyle/>
        <a:p>
          <a:endParaRPr lang="es-ES" sz="2800">
            <a:solidFill>
              <a:schemeClr val="tx1"/>
            </a:solidFill>
          </a:endParaRPr>
        </a:p>
      </dgm:t>
    </dgm:pt>
    <dgm:pt modelId="{DC151CC8-4C60-416D-AB7E-151A51CA52F5}">
      <dgm:prSet phldrT="[Texto]" custT="1"/>
      <dgm:spPr>
        <a:ln>
          <a:solidFill>
            <a:srgbClr val="53206D"/>
          </a:solidFill>
        </a:ln>
      </dgm:spPr>
      <dgm:t>
        <a:bodyPr/>
        <a:lstStyle/>
        <a:p>
          <a:r>
            <a:rPr lang="es-ES" sz="1600" b="1" dirty="0">
              <a:solidFill>
                <a:srgbClr val="FF3366"/>
              </a:solidFill>
              <a:latin typeface="Verdana" panose="020B0604030504040204" pitchFamily="34" charset="0"/>
              <a:ea typeface="Verdana" panose="020B0604030504040204" pitchFamily="34" charset="0"/>
              <a:cs typeface="Arial" pitchFamily="34" charset="0"/>
            </a:rPr>
            <a:t>Tesorería</a:t>
          </a:r>
          <a:r>
            <a:rPr lang="es-ES" sz="1600" b="1" dirty="0">
              <a:solidFill>
                <a:schemeClr val="tx1"/>
              </a:solidFill>
              <a:latin typeface="Verdana" panose="020B0604030504040204" pitchFamily="34" charset="0"/>
              <a:ea typeface="Verdana" panose="020B0604030504040204" pitchFamily="34" charset="0"/>
              <a:cs typeface="Arial" pitchFamily="34" charset="0"/>
            </a:rPr>
            <a:t>:</a:t>
          </a:r>
          <a:r>
            <a:rPr lang="es-ES" sz="1600" dirty="0">
              <a:solidFill>
                <a:schemeClr val="tx1"/>
              </a:solidFill>
              <a:latin typeface="Verdana" panose="020B0604030504040204" pitchFamily="34" charset="0"/>
              <a:ea typeface="Verdana" panose="020B0604030504040204" pitchFamily="34" charset="0"/>
              <a:cs typeface="Arial" pitchFamily="34" charset="0"/>
            </a:rPr>
            <a:t> Recaudo y pago</a:t>
          </a:r>
          <a:endParaRPr lang="es-ES" sz="1600" dirty="0">
            <a:solidFill>
              <a:schemeClr val="tx1"/>
            </a:solidFill>
            <a:latin typeface="Verdana" panose="020B0604030504040204" pitchFamily="34" charset="0"/>
            <a:ea typeface="Verdana" panose="020B0604030504040204" pitchFamily="34" charset="0"/>
          </a:endParaRPr>
        </a:p>
      </dgm:t>
    </dgm:pt>
    <dgm:pt modelId="{D1C7C2FD-EECD-498F-8A9D-4D270DFC0E88}" type="parTrans" cxnId="{AA7B9E13-0BF2-46FA-A49C-D92DC7FFD493}">
      <dgm:prSet custT="1"/>
      <dgm:spPr>
        <a:solidFill>
          <a:srgbClr val="B951A0"/>
        </a:solidFill>
      </dgm:spPr>
      <dgm:t>
        <a:bodyPr/>
        <a:lstStyle/>
        <a:p>
          <a:endParaRPr lang="es-ES" sz="2800">
            <a:solidFill>
              <a:schemeClr val="tx1"/>
            </a:solidFill>
          </a:endParaRPr>
        </a:p>
      </dgm:t>
    </dgm:pt>
    <dgm:pt modelId="{0925ABC8-A776-400F-B45B-55D5DBADDBA1}" type="sibTrans" cxnId="{AA7B9E13-0BF2-46FA-A49C-D92DC7FFD493}">
      <dgm:prSet/>
      <dgm:spPr/>
      <dgm:t>
        <a:bodyPr/>
        <a:lstStyle/>
        <a:p>
          <a:endParaRPr lang="es-ES" sz="2800">
            <a:solidFill>
              <a:schemeClr val="tx1"/>
            </a:solidFill>
          </a:endParaRPr>
        </a:p>
      </dgm:t>
    </dgm:pt>
    <dgm:pt modelId="{EBD5E14E-71CD-49FA-9FDB-90DB95F6F11A}">
      <dgm:prSet phldrT="[Texto]" custT="1"/>
      <dgm:spPr>
        <a:ln>
          <a:solidFill>
            <a:srgbClr val="53206D"/>
          </a:solidFill>
        </a:ln>
      </dgm:spPr>
      <dgm:t>
        <a:bodyPr/>
        <a:lstStyle/>
        <a:p>
          <a:r>
            <a:rPr lang="es-ES" sz="1400" b="1" dirty="0">
              <a:solidFill>
                <a:srgbClr val="FF3366"/>
              </a:solidFill>
              <a:latin typeface="Verdana" panose="020B0604030504040204" pitchFamily="34" charset="0"/>
              <a:ea typeface="Verdana" panose="020B0604030504040204" pitchFamily="34" charset="0"/>
              <a:cs typeface="Arial" pitchFamily="34" charset="0"/>
            </a:rPr>
            <a:t>Presupuestal</a:t>
          </a:r>
          <a:r>
            <a:rPr lang="es-ES" sz="1400" dirty="0">
              <a:solidFill>
                <a:schemeClr val="tx1"/>
              </a:solidFill>
              <a:latin typeface="Verdana" panose="020B0604030504040204" pitchFamily="34" charset="0"/>
              <a:ea typeface="Verdana" panose="020B0604030504040204" pitchFamily="34" charset="0"/>
              <a:cs typeface="Arial" pitchFamily="34" charset="0"/>
            </a:rPr>
            <a:t>Elaboración y ejecución del presupuesto de ingresos y gastos</a:t>
          </a:r>
          <a:endParaRPr lang="es-ES" sz="1400" dirty="0">
            <a:solidFill>
              <a:schemeClr val="tx1"/>
            </a:solidFill>
            <a:latin typeface="Verdana" panose="020B0604030504040204" pitchFamily="34" charset="0"/>
            <a:ea typeface="Verdana" panose="020B0604030504040204" pitchFamily="34" charset="0"/>
          </a:endParaRPr>
        </a:p>
      </dgm:t>
    </dgm:pt>
    <dgm:pt modelId="{76097FA5-0B02-44DF-A0EF-78DAAE05CE02}" type="parTrans" cxnId="{EF546F0B-14B2-47CC-8CB5-4E19E5CC516B}">
      <dgm:prSet custT="1"/>
      <dgm:spPr>
        <a:solidFill>
          <a:srgbClr val="B951A0"/>
        </a:solidFill>
      </dgm:spPr>
      <dgm:t>
        <a:bodyPr/>
        <a:lstStyle/>
        <a:p>
          <a:endParaRPr lang="es-ES" sz="2800">
            <a:solidFill>
              <a:schemeClr val="tx1"/>
            </a:solidFill>
          </a:endParaRPr>
        </a:p>
      </dgm:t>
    </dgm:pt>
    <dgm:pt modelId="{BF48B071-E1FE-484D-A96E-A7E8145B4372}" type="sibTrans" cxnId="{EF546F0B-14B2-47CC-8CB5-4E19E5CC516B}">
      <dgm:prSet/>
      <dgm:spPr/>
      <dgm:t>
        <a:bodyPr/>
        <a:lstStyle/>
        <a:p>
          <a:endParaRPr lang="es-ES" sz="2800">
            <a:solidFill>
              <a:schemeClr val="tx1"/>
            </a:solidFill>
          </a:endParaRPr>
        </a:p>
      </dgm:t>
    </dgm:pt>
    <dgm:pt modelId="{342A6338-37CF-45DD-BF76-8D4BC504F615}">
      <dgm:prSet custT="1"/>
      <dgm:spPr>
        <a:ln>
          <a:solidFill>
            <a:srgbClr val="53206D"/>
          </a:solidFill>
        </a:ln>
      </dgm:spPr>
      <dgm:t>
        <a:bodyPr/>
        <a:lstStyle/>
        <a:p>
          <a:r>
            <a:rPr lang="es-ES" sz="1600" b="1" dirty="0">
              <a:solidFill>
                <a:srgbClr val="FF3366"/>
              </a:solidFill>
              <a:latin typeface="Verdana" panose="020B0604030504040204" pitchFamily="34" charset="0"/>
              <a:ea typeface="Verdana" panose="020B0604030504040204" pitchFamily="34" charset="0"/>
              <a:cs typeface="Arial" pitchFamily="34" charset="0"/>
            </a:rPr>
            <a:t>Contable</a:t>
          </a:r>
          <a:r>
            <a:rPr lang="es-ES" sz="1600" b="1" dirty="0">
              <a:solidFill>
                <a:schemeClr val="tx1"/>
              </a:solidFill>
              <a:latin typeface="Verdana" panose="020B0604030504040204" pitchFamily="34" charset="0"/>
              <a:ea typeface="Verdana" panose="020B0604030504040204" pitchFamily="34" charset="0"/>
              <a:cs typeface="Arial" pitchFamily="34" charset="0"/>
            </a:rPr>
            <a:t>:</a:t>
          </a:r>
          <a:r>
            <a:rPr lang="es-ES" sz="1600" dirty="0">
              <a:solidFill>
                <a:schemeClr val="tx1"/>
              </a:solidFill>
              <a:latin typeface="Verdana" panose="020B0604030504040204" pitchFamily="34" charset="0"/>
              <a:ea typeface="Verdana" panose="020B0604030504040204" pitchFamily="34" charset="0"/>
              <a:cs typeface="Arial" pitchFamily="34" charset="0"/>
            </a:rPr>
            <a:t> Registro e informe de las operaciones.</a:t>
          </a:r>
        </a:p>
      </dgm:t>
    </dgm:pt>
    <dgm:pt modelId="{8DBE7FBB-8C17-49FA-81AC-E3403B108559}" type="parTrans" cxnId="{0C90DD4F-E01B-45CE-AC53-5B0A74B03A0F}">
      <dgm:prSet custT="1"/>
      <dgm:spPr>
        <a:solidFill>
          <a:srgbClr val="B951A0"/>
        </a:solidFill>
      </dgm:spPr>
      <dgm:t>
        <a:bodyPr/>
        <a:lstStyle/>
        <a:p>
          <a:endParaRPr lang="es-ES" sz="2800">
            <a:solidFill>
              <a:schemeClr val="tx1"/>
            </a:solidFill>
          </a:endParaRPr>
        </a:p>
      </dgm:t>
    </dgm:pt>
    <dgm:pt modelId="{EE201DE2-7D80-4C4E-955E-7B2CD9DB0A1B}" type="sibTrans" cxnId="{0C90DD4F-E01B-45CE-AC53-5B0A74B03A0F}">
      <dgm:prSet/>
      <dgm:spPr/>
      <dgm:t>
        <a:bodyPr/>
        <a:lstStyle/>
        <a:p>
          <a:endParaRPr lang="es-ES" sz="2800">
            <a:solidFill>
              <a:schemeClr val="tx1"/>
            </a:solidFill>
          </a:endParaRPr>
        </a:p>
      </dgm:t>
    </dgm:pt>
    <dgm:pt modelId="{092D2F29-98C9-410B-9571-8BFE059A490F}">
      <dgm:prSet custT="1"/>
      <dgm:spPr>
        <a:ln>
          <a:solidFill>
            <a:srgbClr val="53206D"/>
          </a:solidFill>
        </a:ln>
      </dgm:spPr>
      <dgm:t>
        <a:bodyPr/>
        <a:lstStyle/>
        <a:p>
          <a:r>
            <a:rPr lang="es-ES" sz="1400" b="1" dirty="0">
              <a:solidFill>
                <a:srgbClr val="FF3366"/>
              </a:solidFill>
              <a:latin typeface="Verdana" panose="020B0604030504040204" pitchFamily="34" charset="0"/>
              <a:ea typeface="Verdana" panose="020B0604030504040204" pitchFamily="34" charset="0"/>
              <a:cs typeface="Arial" pitchFamily="34" charset="0"/>
            </a:rPr>
            <a:t>Contratación</a:t>
          </a:r>
          <a:r>
            <a:rPr lang="es-ES" sz="1400" dirty="0">
              <a:solidFill>
                <a:schemeClr val="tx1"/>
              </a:solidFill>
              <a:latin typeface="Verdana" panose="020B0604030504040204" pitchFamily="34" charset="0"/>
              <a:ea typeface="Verdana" panose="020B0604030504040204" pitchFamily="34" charset="0"/>
              <a:cs typeface="Arial" pitchFamily="34" charset="0"/>
            </a:rPr>
            <a:t> Aplicación normas procesos contractuales</a:t>
          </a:r>
          <a:r>
            <a:rPr lang="es-ES" sz="1600" dirty="0">
              <a:solidFill>
                <a:schemeClr val="tx1"/>
              </a:solidFill>
              <a:latin typeface="Verdana" panose="020B0604030504040204" pitchFamily="34" charset="0"/>
              <a:ea typeface="Verdana" panose="020B0604030504040204" pitchFamily="34" charset="0"/>
              <a:cs typeface="Arial" pitchFamily="34" charset="0"/>
            </a:rPr>
            <a:t>.</a:t>
          </a:r>
        </a:p>
      </dgm:t>
    </dgm:pt>
    <dgm:pt modelId="{55E045BC-2D6E-401D-837B-49B161718663}" type="sibTrans" cxnId="{4278EB27-1834-4D2E-8467-7E172A95C397}">
      <dgm:prSet/>
      <dgm:spPr/>
      <dgm:t>
        <a:bodyPr/>
        <a:lstStyle/>
        <a:p>
          <a:endParaRPr lang="es-ES" sz="2800">
            <a:solidFill>
              <a:schemeClr val="tx1"/>
            </a:solidFill>
          </a:endParaRPr>
        </a:p>
      </dgm:t>
    </dgm:pt>
    <dgm:pt modelId="{AD3C368B-C245-46FA-8230-80E29F96DD36}" type="parTrans" cxnId="{4278EB27-1834-4D2E-8467-7E172A95C397}">
      <dgm:prSet custT="1"/>
      <dgm:spPr>
        <a:solidFill>
          <a:srgbClr val="B951A0"/>
        </a:solidFill>
      </dgm:spPr>
      <dgm:t>
        <a:bodyPr/>
        <a:lstStyle/>
        <a:p>
          <a:endParaRPr lang="es-ES" sz="2800">
            <a:solidFill>
              <a:schemeClr val="tx1"/>
            </a:solidFill>
          </a:endParaRPr>
        </a:p>
      </dgm:t>
    </dgm:pt>
    <dgm:pt modelId="{07F154C3-C689-4B24-B48D-CA54DBCA1138}">
      <dgm:prSet/>
      <dgm:spPr/>
      <dgm:t>
        <a:bodyPr/>
        <a:lstStyle/>
        <a:p>
          <a:endParaRPr lang="es-ES" sz="2000">
            <a:solidFill>
              <a:schemeClr val="accent1"/>
            </a:solidFill>
          </a:endParaRPr>
        </a:p>
      </dgm:t>
    </dgm:pt>
    <dgm:pt modelId="{DACE4369-90BA-4801-B0C8-289A02DC3A59}" type="parTrans" cxnId="{5B41D42D-B2BC-4807-8FCF-1CDD8B6EB383}">
      <dgm:prSet/>
      <dgm:spPr/>
      <dgm:t>
        <a:bodyPr/>
        <a:lstStyle/>
        <a:p>
          <a:endParaRPr lang="es-ES" sz="2800">
            <a:solidFill>
              <a:schemeClr val="tx1"/>
            </a:solidFill>
          </a:endParaRPr>
        </a:p>
      </dgm:t>
    </dgm:pt>
    <dgm:pt modelId="{EF82E866-DF86-46FE-8BE6-C2FCF175CD3B}" type="sibTrans" cxnId="{5B41D42D-B2BC-4807-8FCF-1CDD8B6EB383}">
      <dgm:prSet/>
      <dgm:spPr/>
      <dgm:t>
        <a:bodyPr/>
        <a:lstStyle/>
        <a:p>
          <a:endParaRPr lang="es-ES" sz="2800">
            <a:solidFill>
              <a:schemeClr val="tx1"/>
            </a:solidFill>
          </a:endParaRPr>
        </a:p>
      </dgm:t>
    </dgm:pt>
    <dgm:pt modelId="{5B16EC29-127B-4A79-9A84-D5948864B0A1}">
      <dgm:prSet custT="1"/>
      <dgm:spPr>
        <a:ln>
          <a:solidFill>
            <a:srgbClr val="53206D"/>
          </a:solidFill>
        </a:ln>
      </dgm:spPr>
      <dgm:t>
        <a:bodyPr/>
        <a:lstStyle/>
        <a:p>
          <a:r>
            <a:rPr lang="es-ES" sz="1400" b="1" dirty="0">
              <a:solidFill>
                <a:srgbClr val="FF3366"/>
              </a:solidFill>
              <a:latin typeface="Verdana" panose="020B0604030504040204" pitchFamily="34" charset="0"/>
              <a:ea typeface="Verdana" panose="020B0604030504040204" pitchFamily="34" charset="0"/>
              <a:cs typeface="Arial" pitchFamily="34" charset="0"/>
            </a:rPr>
            <a:t>Rendición</a:t>
          </a:r>
          <a:r>
            <a:rPr lang="es-ES" sz="1400" b="1" dirty="0">
              <a:solidFill>
                <a:srgbClr val="A50021"/>
              </a:solidFill>
              <a:latin typeface="Verdana" panose="020B0604030504040204" pitchFamily="34" charset="0"/>
              <a:ea typeface="Verdana" panose="020B0604030504040204" pitchFamily="34" charset="0"/>
              <a:cs typeface="Arial" pitchFamily="34" charset="0"/>
            </a:rPr>
            <a:t> </a:t>
          </a:r>
          <a:r>
            <a:rPr lang="es-ES" sz="1400" b="1" dirty="0">
              <a:solidFill>
                <a:srgbClr val="FF3366"/>
              </a:solidFill>
              <a:latin typeface="Verdana" panose="020B0604030504040204" pitchFamily="34" charset="0"/>
              <a:ea typeface="Verdana" panose="020B0604030504040204" pitchFamily="34" charset="0"/>
              <a:cs typeface="Arial" pitchFamily="34" charset="0"/>
            </a:rPr>
            <a:t>de cuentas:</a:t>
          </a:r>
          <a:r>
            <a:rPr lang="es-ES" sz="1400" dirty="0">
              <a:solidFill>
                <a:srgbClr val="FF3366"/>
              </a:solidFill>
              <a:latin typeface="Verdana" panose="020B0604030504040204" pitchFamily="34" charset="0"/>
              <a:ea typeface="Verdana" panose="020B0604030504040204" pitchFamily="34" charset="0"/>
              <a:cs typeface="Arial" pitchFamily="34" charset="0"/>
            </a:rPr>
            <a:t> </a:t>
          </a:r>
          <a:r>
            <a:rPr lang="es-ES" sz="1400" dirty="0">
              <a:solidFill>
                <a:schemeClr val="tx1"/>
              </a:solidFill>
              <a:latin typeface="Verdana" panose="020B0604030504040204" pitchFamily="34" charset="0"/>
              <a:ea typeface="Verdana" panose="020B0604030504040204" pitchFamily="34" charset="0"/>
              <a:cs typeface="Arial" pitchFamily="34" charset="0"/>
            </a:rPr>
            <a:t>Control e informes sobre la gestión realizada</a:t>
          </a:r>
        </a:p>
      </dgm:t>
    </dgm:pt>
    <dgm:pt modelId="{0F7B204F-C4E6-405B-980B-44DBED2E6923}" type="parTrans" cxnId="{FC39C72C-F55A-44D0-AD3A-EE9D8B669B92}">
      <dgm:prSet custT="1"/>
      <dgm:spPr>
        <a:solidFill>
          <a:srgbClr val="B951A0"/>
        </a:solidFill>
      </dgm:spPr>
      <dgm:t>
        <a:bodyPr/>
        <a:lstStyle/>
        <a:p>
          <a:endParaRPr lang="es-ES" sz="2800">
            <a:solidFill>
              <a:schemeClr val="tx1"/>
            </a:solidFill>
          </a:endParaRPr>
        </a:p>
      </dgm:t>
    </dgm:pt>
    <dgm:pt modelId="{DE7B7D5B-5510-445A-A492-FB515FC58079}" type="sibTrans" cxnId="{FC39C72C-F55A-44D0-AD3A-EE9D8B669B92}">
      <dgm:prSet/>
      <dgm:spPr/>
      <dgm:t>
        <a:bodyPr/>
        <a:lstStyle/>
        <a:p>
          <a:endParaRPr lang="es-ES" sz="2800">
            <a:solidFill>
              <a:schemeClr val="tx1"/>
            </a:solidFill>
          </a:endParaRPr>
        </a:p>
      </dgm:t>
    </dgm:pt>
    <dgm:pt modelId="{6D5B207A-9012-4070-93D2-69AC410580E0}">
      <dgm:prSet/>
      <dgm:spPr/>
      <dgm:t>
        <a:bodyPr/>
        <a:lstStyle/>
        <a:p>
          <a:endParaRPr lang="es-ES" sz="2000" dirty="0">
            <a:solidFill>
              <a:schemeClr val="tx1"/>
            </a:solidFill>
          </a:endParaRPr>
        </a:p>
      </dgm:t>
    </dgm:pt>
    <dgm:pt modelId="{84235A78-C3E9-48CE-BAE2-F6D1191BE3DA}" type="parTrans" cxnId="{1773938D-00CA-4D1C-ADD8-161DBC1D7922}">
      <dgm:prSet/>
      <dgm:spPr/>
      <dgm:t>
        <a:bodyPr/>
        <a:lstStyle/>
        <a:p>
          <a:endParaRPr lang="es-ES" sz="2800">
            <a:solidFill>
              <a:schemeClr val="tx1"/>
            </a:solidFill>
          </a:endParaRPr>
        </a:p>
      </dgm:t>
    </dgm:pt>
    <dgm:pt modelId="{95043549-9FC2-4029-8C5E-F858FFF8B106}" type="sibTrans" cxnId="{1773938D-00CA-4D1C-ADD8-161DBC1D7922}">
      <dgm:prSet/>
      <dgm:spPr/>
      <dgm:t>
        <a:bodyPr/>
        <a:lstStyle/>
        <a:p>
          <a:endParaRPr lang="es-ES" sz="2800">
            <a:solidFill>
              <a:schemeClr val="tx1"/>
            </a:solidFill>
          </a:endParaRPr>
        </a:p>
      </dgm:t>
    </dgm:pt>
    <dgm:pt modelId="{88F344A7-31A1-4306-AC42-00A8AAC9FAE5}">
      <dgm:prSet phldrT="[Texto]" custT="1"/>
      <dgm:spPr>
        <a:ln>
          <a:solidFill>
            <a:srgbClr val="53206D"/>
          </a:solidFill>
        </a:ln>
      </dgm:spPr>
      <dgm:t>
        <a:bodyPr/>
        <a:lstStyle/>
        <a:p>
          <a:r>
            <a:rPr lang="es-MX" sz="1400" b="1" dirty="0">
              <a:solidFill>
                <a:srgbClr val="FF3366"/>
              </a:solidFill>
              <a:latin typeface="Verdana" panose="020B0604030504040204" pitchFamily="34" charset="0"/>
              <a:ea typeface="Verdana" panose="020B0604030504040204" pitchFamily="34" charset="0"/>
              <a:cs typeface="Arial" pitchFamily="34" charset="0"/>
            </a:rPr>
            <a:t>Publicidad</a:t>
          </a:r>
          <a:r>
            <a:rPr lang="es-MX" sz="1400" b="1" dirty="0">
              <a:solidFill>
                <a:schemeClr val="tx1"/>
              </a:solidFill>
              <a:latin typeface="Verdana" panose="020B0604030504040204" pitchFamily="34" charset="0"/>
              <a:ea typeface="Verdana" panose="020B0604030504040204" pitchFamily="34" charset="0"/>
              <a:cs typeface="Arial" pitchFamily="34" charset="0"/>
            </a:rPr>
            <a:t>: </a:t>
          </a:r>
          <a:r>
            <a:rPr lang="es-MX" sz="1400" dirty="0">
              <a:solidFill>
                <a:schemeClr val="tx1"/>
              </a:solidFill>
              <a:latin typeface="Verdana" panose="020B0604030504040204" pitchFamily="34" charset="0"/>
              <a:ea typeface="Verdana" panose="020B0604030504040204" pitchFamily="34" charset="0"/>
              <a:cs typeface="Arial" pitchFamily="34" charset="0"/>
            </a:rPr>
            <a:t>Publicar los informes de ejecución, estados contables y rendición de cuentas. </a:t>
          </a:r>
          <a:endParaRPr lang="es-ES" sz="1400" dirty="0">
            <a:solidFill>
              <a:schemeClr val="tx1"/>
            </a:solidFill>
            <a:latin typeface="Verdana" panose="020B0604030504040204" pitchFamily="34" charset="0"/>
            <a:ea typeface="Verdana" panose="020B0604030504040204" pitchFamily="34" charset="0"/>
          </a:endParaRPr>
        </a:p>
      </dgm:t>
    </dgm:pt>
    <dgm:pt modelId="{AD18BACF-09F2-4CA6-AD8D-D933CD24133B}" type="parTrans" cxnId="{BF1FA15C-5518-4E88-A076-B9C7429D4D06}">
      <dgm:prSet custT="1"/>
      <dgm:spPr>
        <a:solidFill>
          <a:srgbClr val="B951A0"/>
        </a:solidFill>
      </dgm:spPr>
      <dgm:t>
        <a:bodyPr/>
        <a:lstStyle/>
        <a:p>
          <a:endParaRPr lang="es-ES" sz="2800">
            <a:solidFill>
              <a:schemeClr val="tx1"/>
            </a:solidFill>
          </a:endParaRPr>
        </a:p>
      </dgm:t>
    </dgm:pt>
    <dgm:pt modelId="{6EFB4B02-02CA-4215-A172-06355AD6458F}" type="sibTrans" cxnId="{BF1FA15C-5518-4E88-A076-B9C7429D4D06}">
      <dgm:prSet/>
      <dgm:spPr/>
      <dgm:t>
        <a:bodyPr/>
        <a:lstStyle/>
        <a:p>
          <a:endParaRPr lang="es-ES" sz="2800">
            <a:solidFill>
              <a:schemeClr val="tx1"/>
            </a:solidFill>
          </a:endParaRPr>
        </a:p>
      </dgm:t>
    </dgm:pt>
    <dgm:pt modelId="{89679C32-0259-4F47-889A-A5C919689A02}" type="pres">
      <dgm:prSet presAssocID="{912F36CD-7A94-46FC-BBA9-A7CFF83BEC46}" presName="Name0" presStyleCnt="0">
        <dgm:presLayoutVars>
          <dgm:chMax val="1"/>
          <dgm:dir/>
          <dgm:animLvl val="ctr"/>
          <dgm:resizeHandles val="exact"/>
        </dgm:presLayoutVars>
      </dgm:prSet>
      <dgm:spPr/>
    </dgm:pt>
    <dgm:pt modelId="{EC97B66C-5146-49AE-B289-15D607B679B1}" type="pres">
      <dgm:prSet presAssocID="{A80E2CBF-075B-49C5-84E0-3EE29DDC7A79}" presName="centerShape" presStyleLbl="node0" presStyleIdx="0" presStyleCnt="1" custLinFactNeighborX="1994"/>
      <dgm:spPr/>
    </dgm:pt>
    <dgm:pt modelId="{7671E6E3-7DEE-4237-B222-A8DFA6D3881D}" type="pres">
      <dgm:prSet presAssocID="{D1C7C2FD-EECD-498F-8A9D-4D270DFC0E88}" presName="parTrans" presStyleLbl="sibTrans2D1" presStyleIdx="0" presStyleCnt="6"/>
      <dgm:spPr/>
    </dgm:pt>
    <dgm:pt modelId="{6D742182-FBDA-4598-BD1F-7D273BF1FD1E}" type="pres">
      <dgm:prSet presAssocID="{D1C7C2FD-EECD-498F-8A9D-4D270DFC0E88}" presName="connectorText" presStyleLbl="sibTrans2D1" presStyleIdx="0" presStyleCnt="6"/>
      <dgm:spPr/>
    </dgm:pt>
    <dgm:pt modelId="{D85368D2-EA6D-4A13-B11C-F99F5FA5E917}" type="pres">
      <dgm:prSet presAssocID="{DC151CC8-4C60-416D-AB7E-151A51CA52F5}" presName="node" presStyleLbl="node1" presStyleIdx="0" presStyleCnt="6" custScaleX="109048" custRadScaleRad="100007" custRadScaleInc="2284">
        <dgm:presLayoutVars>
          <dgm:bulletEnabled val="1"/>
        </dgm:presLayoutVars>
      </dgm:prSet>
      <dgm:spPr/>
    </dgm:pt>
    <dgm:pt modelId="{504A8C26-BBBE-4102-A527-533E332CD26F}" type="pres">
      <dgm:prSet presAssocID="{8DBE7FBB-8C17-49FA-81AC-E3403B108559}" presName="parTrans" presStyleLbl="sibTrans2D1" presStyleIdx="1" presStyleCnt="6"/>
      <dgm:spPr/>
    </dgm:pt>
    <dgm:pt modelId="{F0FFA702-E975-467E-B1C9-055B492C35BD}" type="pres">
      <dgm:prSet presAssocID="{8DBE7FBB-8C17-49FA-81AC-E3403B108559}" presName="connectorText" presStyleLbl="sibTrans2D1" presStyleIdx="1" presStyleCnt="6"/>
      <dgm:spPr/>
    </dgm:pt>
    <dgm:pt modelId="{264AB798-69E0-4621-A3EB-FE26DE450608}" type="pres">
      <dgm:prSet presAssocID="{342A6338-37CF-45DD-BF76-8D4BC504F615}" presName="node" presStyleLbl="node1" presStyleIdx="1" presStyleCnt="6" custScaleX="134089" custRadScaleRad="101632" custRadScaleInc="-5192">
        <dgm:presLayoutVars>
          <dgm:bulletEnabled val="1"/>
        </dgm:presLayoutVars>
      </dgm:prSet>
      <dgm:spPr/>
    </dgm:pt>
    <dgm:pt modelId="{5FF9E6D2-DEB9-451E-944A-E2D729126906}" type="pres">
      <dgm:prSet presAssocID="{AD3C368B-C245-46FA-8230-80E29F96DD36}" presName="parTrans" presStyleLbl="sibTrans2D1" presStyleIdx="2" presStyleCnt="6"/>
      <dgm:spPr/>
    </dgm:pt>
    <dgm:pt modelId="{43228A92-D0D5-49F3-A3C5-CE5FF94B9C0E}" type="pres">
      <dgm:prSet presAssocID="{AD3C368B-C245-46FA-8230-80E29F96DD36}" presName="connectorText" presStyleLbl="sibTrans2D1" presStyleIdx="2" presStyleCnt="6"/>
      <dgm:spPr/>
    </dgm:pt>
    <dgm:pt modelId="{DACA5237-4BA3-4554-8E7A-59E8166F1864}" type="pres">
      <dgm:prSet presAssocID="{092D2F29-98C9-410B-9571-8BFE059A490F}" presName="node" presStyleLbl="node1" presStyleIdx="2" presStyleCnt="6" custScaleX="120964" custScaleY="108379">
        <dgm:presLayoutVars>
          <dgm:bulletEnabled val="1"/>
        </dgm:presLayoutVars>
      </dgm:prSet>
      <dgm:spPr/>
    </dgm:pt>
    <dgm:pt modelId="{6CA71CEB-CBD3-4778-8B22-56AAEFD00343}" type="pres">
      <dgm:prSet presAssocID="{0F7B204F-C4E6-405B-980B-44DBED2E6923}" presName="parTrans" presStyleLbl="sibTrans2D1" presStyleIdx="3" presStyleCnt="6"/>
      <dgm:spPr/>
    </dgm:pt>
    <dgm:pt modelId="{A3E82500-42B0-40E1-83BA-DD3CECC88BFC}" type="pres">
      <dgm:prSet presAssocID="{0F7B204F-C4E6-405B-980B-44DBED2E6923}" presName="connectorText" presStyleLbl="sibTrans2D1" presStyleIdx="3" presStyleCnt="6"/>
      <dgm:spPr/>
    </dgm:pt>
    <dgm:pt modelId="{31378C6C-FF56-44F6-A548-573A20E460A8}" type="pres">
      <dgm:prSet presAssocID="{5B16EC29-127B-4A79-9A84-D5948864B0A1}" presName="node" presStyleLbl="node1" presStyleIdx="3" presStyleCnt="6" custScaleX="111755">
        <dgm:presLayoutVars>
          <dgm:bulletEnabled val="1"/>
        </dgm:presLayoutVars>
      </dgm:prSet>
      <dgm:spPr/>
    </dgm:pt>
    <dgm:pt modelId="{0E625AB5-822F-48DE-9D8C-95C158FFC3F6}" type="pres">
      <dgm:prSet presAssocID="{76097FA5-0B02-44DF-A0EF-78DAAE05CE02}" presName="parTrans" presStyleLbl="sibTrans2D1" presStyleIdx="4" presStyleCnt="6"/>
      <dgm:spPr/>
    </dgm:pt>
    <dgm:pt modelId="{C69DA9B8-DA93-447C-ACC4-532C8C685915}" type="pres">
      <dgm:prSet presAssocID="{76097FA5-0B02-44DF-A0EF-78DAAE05CE02}" presName="connectorText" presStyleLbl="sibTrans2D1" presStyleIdx="4" presStyleCnt="6"/>
      <dgm:spPr/>
    </dgm:pt>
    <dgm:pt modelId="{8D7AC6E6-BDCA-44C6-8025-DB2FF572FB3A}" type="pres">
      <dgm:prSet presAssocID="{EBD5E14E-71CD-49FA-9FDB-90DB95F6F11A}" presName="node" presStyleLbl="node1" presStyleIdx="4" presStyleCnt="6" custScaleX="120689" custScaleY="118401">
        <dgm:presLayoutVars>
          <dgm:bulletEnabled val="1"/>
        </dgm:presLayoutVars>
      </dgm:prSet>
      <dgm:spPr/>
    </dgm:pt>
    <dgm:pt modelId="{5FF913E6-4D29-4873-8D21-31B50C9B366A}" type="pres">
      <dgm:prSet presAssocID="{AD18BACF-09F2-4CA6-AD8D-D933CD24133B}" presName="parTrans" presStyleLbl="sibTrans2D1" presStyleIdx="5" presStyleCnt="6"/>
      <dgm:spPr/>
    </dgm:pt>
    <dgm:pt modelId="{B09C9F1F-6E94-4521-AB91-778CF9766B97}" type="pres">
      <dgm:prSet presAssocID="{AD18BACF-09F2-4CA6-AD8D-D933CD24133B}" presName="connectorText" presStyleLbl="sibTrans2D1" presStyleIdx="5" presStyleCnt="6"/>
      <dgm:spPr/>
    </dgm:pt>
    <dgm:pt modelId="{C4E56E07-7E0A-49C0-B049-FC0DED8D9F5C}" type="pres">
      <dgm:prSet presAssocID="{88F344A7-31A1-4306-AC42-00A8AAC9FAE5}" presName="node" presStyleLbl="node1" presStyleIdx="5" presStyleCnt="6" custScaleX="123164" custScaleY="122647" custRadScaleRad="107113" custRadScaleInc="-8197">
        <dgm:presLayoutVars>
          <dgm:bulletEnabled val="1"/>
        </dgm:presLayoutVars>
      </dgm:prSet>
      <dgm:spPr/>
    </dgm:pt>
  </dgm:ptLst>
  <dgm:cxnLst>
    <dgm:cxn modelId="{AC236B05-F6C1-4DF8-A1DB-02C7F6DF6900}" type="presOf" srcId="{092D2F29-98C9-410B-9571-8BFE059A490F}" destId="{DACA5237-4BA3-4554-8E7A-59E8166F1864}" srcOrd="0" destOrd="0" presId="urn:microsoft.com/office/officeart/2005/8/layout/radial5"/>
    <dgm:cxn modelId="{68A52709-48E7-426E-BAFC-08C35307677E}" type="presOf" srcId="{8DBE7FBB-8C17-49FA-81AC-E3403B108559}" destId="{504A8C26-BBBE-4102-A527-533E332CD26F}" srcOrd="0" destOrd="0" presId="urn:microsoft.com/office/officeart/2005/8/layout/radial5"/>
    <dgm:cxn modelId="{10848A0A-CA50-4540-8974-ED7FD5C46F43}" type="presOf" srcId="{76097FA5-0B02-44DF-A0EF-78DAAE05CE02}" destId="{C69DA9B8-DA93-447C-ACC4-532C8C685915}" srcOrd="1" destOrd="0" presId="urn:microsoft.com/office/officeart/2005/8/layout/radial5"/>
    <dgm:cxn modelId="{EF546F0B-14B2-47CC-8CB5-4E19E5CC516B}" srcId="{A80E2CBF-075B-49C5-84E0-3EE29DDC7A79}" destId="{EBD5E14E-71CD-49FA-9FDB-90DB95F6F11A}" srcOrd="4" destOrd="0" parTransId="{76097FA5-0B02-44DF-A0EF-78DAAE05CE02}" sibTransId="{BF48B071-E1FE-484D-A96E-A7E8145B4372}"/>
    <dgm:cxn modelId="{BBB7960B-5124-46FD-BD7B-A98897FCF60F}" type="presOf" srcId="{D1C7C2FD-EECD-498F-8A9D-4D270DFC0E88}" destId="{6D742182-FBDA-4598-BD1F-7D273BF1FD1E}" srcOrd="1" destOrd="0" presId="urn:microsoft.com/office/officeart/2005/8/layout/radial5"/>
    <dgm:cxn modelId="{AA7B9E13-0BF2-46FA-A49C-D92DC7FFD493}" srcId="{A80E2CBF-075B-49C5-84E0-3EE29DDC7A79}" destId="{DC151CC8-4C60-416D-AB7E-151A51CA52F5}" srcOrd="0" destOrd="0" parTransId="{D1C7C2FD-EECD-498F-8A9D-4D270DFC0E88}" sibTransId="{0925ABC8-A776-400F-B45B-55D5DBADDBA1}"/>
    <dgm:cxn modelId="{EE79FF26-7583-467E-9401-0C568D16B5B4}" type="presOf" srcId="{88F344A7-31A1-4306-AC42-00A8AAC9FAE5}" destId="{C4E56E07-7E0A-49C0-B049-FC0DED8D9F5C}" srcOrd="0" destOrd="0" presId="urn:microsoft.com/office/officeart/2005/8/layout/radial5"/>
    <dgm:cxn modelId="{4278EB27-1834-4D2E-8467-7E172A95C397}" srcId="{A80E2CBF-075B-49C5-84E0-3EE29DDC7A79}" destId="{092D2F29-98C9-410B-9571-8BFE059A490F}" srcOrd="2" destOrd="0" parTransId="{AD3C368B-C245-46FA-8230-80E29F96DD36}" sibTransId="{55E045BC-2D6E-401D-837B-49B161718663}"/>
    <dgm:cxn modelId="{C3E81228-4FC8-4486-8A80-483D9EDFCC2E}" type="presOf" srcId="{A80E2CBF-075B-49C5-84E0-3EE29DDC7A79}" destId="{EC97B66C-5146-49AE-B289-15D607B679B1}" srcOrd="0" destOrd="0" presId="urn:microsoft.com/office/officeart/2005/8/layout/radial5"/>
    <dgm:cxn modelId="{FC39C72C-F55A-44D0-AD3A-EE9D8B669B92}" srcId="{A80E2CBF-075B-49C5-84E0-3EE29DDC7A79}" destId="{5B16EC29-127B-4A79-9A84-D5948864B0A1}" srcOrd="3" destOrd="0" parTransId="{0F7B204F-C4E6-405B-980B-44DBED2E6923}" sibTransId="{DE7B7D5B-5510-445A-A492-FB515FC58079}"/>
    <dgm:cxn modelId="{5B41D42D-B2BC-4807-8FCF-1CDD8B6EB383}" srcId="{912F36CD-7A94-46FC-BBA9-A7CFF83BEC46}" destId="{07F154C3-C689-4B24-B48D-CA54DBCA1138}" srcOrd="1" destOrd="0" parTransId="{DACE4369-90BA-4801-B0C8-289A02DC3A59}" sibTransId="{EF82E866-DF86-46FE-8BE6-C2FCF175CD3B}"/>
    <dgm:cxn modelId="{7BB97739-7952-4882-BE88-E8A3A2D8A8C2}" type="presOf" srcId="{EBD5E14E-71CD-49FA-9FDB-90DB95F6F11A}" destId="{8D7AC6E6-BDCA-44C6-8025-DB2FF572FB3A}" srcOrd="0" destOrd="0" presId="urn:microsoft.com/office/officeart/2005/8/layout/radial5"/>
    <dgm:cxn modelId="{C99EEA3A-01F5-4A3A-A34C-A1E0D1773F50}" type="presOf" srcId="{912F36CD-7A94-46FC-BBA9-A7CFF83BEC46}" destId="{89679C32-0259-4F47-889A-A5C919689A02}" srcOrd="0" destOrd="0" presId="urn:microsoft.com/office/officeart/2005/8/layout/radial5"/>
    <dgm:cxn modelId="{BF1FA15C-5518-4E88-A076-B9C7429D4D06}" srcId="{A80E2CBF-075B-49C5-84E0-3EE29DDC7A79}" destId="{88F344A7-31A1-4306-AC42-00A8AAC9FAE5}" srcOrd="5" destOrd="0" parTransId="{AD18BACF-09F2-4CA6-AD8D-D933CD24133B}" sibTransId="{6EFB4B02-02CA-4215-A172-06355AD6458F}"/>
    <dgm:cxn modelId="{DFC7DD5D-2D31-4526-B733-DC3377E41940}" type="presOf" srcId="{76097FA5-0B02-44DF-A0EF-78DAAE05CE02}" destId="{0E625AB5-822F-48DE-9D8C-95C158FFC3F6}" srcOrd="0" destOrd="0" presId="urn:microsoft.com/office/officeart/2005/8/layout/radial5"/>
    <dgm:cxn modelId="{AE641463-4426-4276-9852-D1896219231D}" type="presOf" srcId="{5B16EC29-127B-4A79-9A84-D5948864B0A1}" destId="{31378C6C-FF56-44F6-A548-573A20E460A8}" srcOrd="0" destOrd="0" presId="urn:microsoft.com/office/officeart/2005/8/layout/radial5"/>
    <dgm:cxn modelId="{E02EB64D-AA1A-49A2-94B6-86A9BA740F76}" type="presOf" srcId="{8DBE7FBB-8C17-49FA-81AC-E3403B108559}" destId="{F0FFA702-E975-467E-B1C9-055B492C35BD}" srcOrd="1" destOrd="0" presId="urn:microsoft.com/office/officeart/2005/8/layout/radial5"/>
    <dgm:cxn modelId="{FE45C06E-F235-4D55-B44D-BF91745EFB39}" type="presOf" srcId="{AD18BACF-09F2-4CA6-AD8D-D933CD24133B}" destId="{B09C9F1F-6E94-4521-AB91-778CF9766B97}" srcOrd="1" destOrd="0" presId="urn:microsoft.com/office/officeart/2005/8/layout/radial5"/>
    <dgm:cxn modelId="{0C90DD4F-E01B-45CE-AC53-5B0A74B03A0F}" srcId="{A80E2CBF-075B-49C5-84E0-3EE29DDC7A79}" destId="{342A6338-37CF-45DD-BF76-8D4BC504F615}" srcOrd="1" destOrd="0" parTransId="{8DBE7FBB-8C17-49FA-81AC-E3403B108559}" sibTransId="{EE201DE2-7D80-4C4E-955E-7B2CD9DB0A1B}"/>
    <dgm:cxn modelId="{E2BD7073-CA91-4B27-B21D-C2D38ED06603}" type="presOf" srcId="{0F7B204F-C4E6-405B-980B-44DBED2E6923}" destId="{6CA71CEB-CBD3-4778-8B22-56AAEFD00343}" srcOrd="0" destOrd="0" presId="urn:microsoft.com/office/officeart/2005/8/layout/radial5"/>
    <dgm:cxn modelId="{9B016D5A-2368-47AE-817D-91EF601CC953}" type="presOf" srcId="{AD18BACF-09F2-4CA6-AD8D-D933CD24133B}" destId="{5FF913E6-4D29-4873-8D21-31B50C9B366A}" srcOrd="0" destOrd="0" presId="urn:microsoft.com/office/officeart/2005/8/layout/radial5"/>
    <dgm:cxn modelId="{1773938D-00CA-4D1C-ADD8-161DBC1D7922}" srcId="{912F36CD-7A94-46FC-BBA9-A7CFF83BEC46}" destId="{6D5B207A-9012-4070-93D2-69AC410580E0}" srcOrd="2" destOrd="0" parTransId="{84235A78-C3E9-48CE-BAE2-F6D1191BE3DA}" sibTransId="{95043549-9FC2-4029-8C5E-F858FFF8B106}"/>
    <dgm:cxn modelId="{F95AC99F-B56E-4F32-8A0E-53B10C92B846}" type="presOf" srcId="{AD3C368B-C245-46FA-8230-80E29F96DD36}" destId="{43228A92-D0D5-49F3-A3C5-CE5FF94B9C0E}" srcOrd="1" destOrd="0" presId="urn:microsoft.com/office/officeart/2005/8/layout/radial5"/>
    <dgm:cxn modelId="{FBE945A6-A164-47C4-AFE8-6E4C565F9BDC}" type="presOf" srcId="{AD3C368B-C245-46FA-8230-80E29F96DD36}" destId="{5FF9E6D2-DEB9-451E-944A-E2D729126906}" srcOrd="0" destOrd="0" presId="urn:microsoft.com/office/officeart/2005/8/layout/radial5"/>
    <dgm:cxn modelId="{8DCA01AC-25B0-4F6C-8A99-E0E71BE9F89E}" type="presOf" srcId="{0F7B204F-C4E6-405B-980B-44DBED2E6923}" destId="{A3E82500-42B0-40E1-83BA-DD3CECC88BFC}" srcOrd="1" destOrd="0" presId="urn:microsoft.com/office/officeart/2005/8/layout/radial5"/>
    <dgm:cxn modelId="{8F0A53B0-1F7F-449D-9550-F3FA66F77180}" type="presOf" srcId="{DC151CC8-4C60-416D-AB7E-151A51CA52F5}" destId="{D85368D2-EA6D-4A13-B11C-F99F5FA5E917}" srcOrd="0" destOrd="0" presId="urn:microsoft.com/office/officeart/2005/8/layout/radial5"/>
    <dgm:cxn modelId="{922092C6-45A0-43BB-B4A9-576C54BF334A}" srcId="{912F36CD-7A94-46FC-BBA9-A7CFF83BEC46}" destId="{A80E2CBF-075B-49C5-84E0-3EE29DDC7A79}" srcOrd="0" destOrd="0" parTransId="{EDF463C9-D6C6-4D80-B115-50479034DE7C}" sibTransId="{2EAEDBA4-FB59-4249-BFC1-8318E4E25BE3}"/>
    <dgm:cxn modelId="{436F38EA-729E-43C4-BC16-79CB580A8B1E}" type="presOf" srcId="{342A6338-37CF-45DD-BF76-8D4BC504F615}" destId="{264AB798-69E0-4621-A3EB-FE26DE450608}" srcOrd="0" destOrd="0" presId="urn:microsoft.com/office/officeart/2005/8/layout/radial5"/>
    <dgm:cxn modelId="{93DEFAFF-9309-4902-9326-85039AE2E454}" type="presOf" srcId="{D1C7C2FD-EECD-498F-8A9D-4D270DFC0E88}" destId="{7671E6E3-7DEE-4237-B222-A8DFA6D3881D}" srcOrd="0" destOrd="0" presId="urn:microsoft.com/office/officeart/2005/8/layout/radial5"/>
    <dgm:cxn modelId="{B4DE7607-A651-4421-8A94-FE72237805AF}" type="presParOf" srcId="{89679C32-0259-4F47-889A-A5C919689A02}" destId="{EC97B66C-5146-49AE-B289-15D607B679B1}" srcOrd="0" destOrd="0" presId="urn:microsoft.com/office/officeart/2005/8/layout/radial5"/>
    <dgm:cxn modelId="{9A966CA3-6F17-454D-864D-B5B94258DEE4}" type="presParOf" srcId="{89679C32-0259-4F47-889A-A5C919689A02}" destId="{7671E6E3-7DEE-4237-B222-A8DFA6D3881D}" srcOrd="1" destOrd="0" presId="urn:microsoft.com/office/officeart/2005/8/layout/radial5"/>
    <dgm:cxn modelId="{059E2D39-BF95-4EF0-B526-D4DC797DBE32}" type="presParOf" srcId="{7671E6E3-7DEE-4237-B222-A8DFA6D3881D}" destId="{6D742182-FBDA-4598-BD1F-7D273BF1FD1E}" srcOrd="0" destOrd="0" presId="urn:microsoft.com/office/officeart/2005/8/layout/radial5"/>
    <dgm:cxn modelId="{6F94DFE9-15C4-4C0B-AAB3-AE0EBE8DCC2D}" type="presParOf" srcId="{89679C32-0259-4F47-889A-A5C919689A02}" destId="{D85368D2-EA6D-4A13-B11C-F99F5FA5E917}" srcOrd="2" destOrd="0" presId="urn:microsoft.com/office/officeart/2005/8/layout/radial5"/>
    <dgm:cxn modelId="{54394777-2528-4B4B-AC8E-893E820F4683}" type="presParOf" srcId="{89679C32-0259-4F47-889A-A5C919689A02}" destId="{504A8C26-BBBE-4102-A527-533E332CD26F}" srcOrd="3" destOrd="0" presId="urn:microsoft.com/office/officeart/2005/8/layout/radial5"/>
    <dgm:cxn modelId="{DDB9843A-B644-4311-9A7E-D9CE5D0303B1}" type="presParOf" srcId="{504A8C26-BBBE-4102-A527-533E332CD26F}" destId="{F0FFA702-E975-467E-B1C9-055B492C35BD}" srcOrd="0" destOrd="0" presId="urn:microsoft.com/office/officeart/2005/8/layout/radial5"/>
    <dgm:cxn modelId="{8F8E136D-F062-4738-9309-3CCC883715B5}" type="presParOf" srcId="{89679C32-0259-4F47-889A-A5C919689A02}" destId="{264AB798-69E0-4621-A3EB-FE26DE450608}" srcOrd="4" destOrd="0" presId="urn:microsoft.com/office/officeart/2005/8/layout/radial5"/>
    <dgm:cxn modelId="{F9F1F7C1-4FD5-4689-9D9C-326A0A28695C}" type="presParOf" srcId="{89679C32-0259-4F47-889A-A5C919689A02}" destId="{5FF9E6D2-DEB9-451E-944A-E2D729126906}" srcOrd="5" destOrd="0" presId="urn:microsoft.com/office/officeart/2005/8/layout/radial5"/>
    <dgm:cxn modelId="{4C2A8846-C175-468F-BD74-1D776F0B7D8B}" type="presParOf" srcId="{5FF9E6D2-DEB9-451E-944A-E2D729126906}" destId="{43228A92-D0D5-49F3-A3C5-CE5FF94B9C0E}" srcOrd="0" destOrd="0" presId="urn:microsoft.com/office/officeart/2005/8/layout/radial5"/>
    <dgm:cxn modelId="{1F404A9B-CD1A-46C5-9C64-D42CE12C74F9}" type="presParOf" srcId="{89679C32-0259-4F47-889A-A5C919689A02}" destId="{DACA5237-4BA3-4554-8E7A-59E8166F1864}" srcOrd="6" destOrd="0" presId="urn:microsoft.com/office/officeart/2005/8/layout/radial5"/>
    <dgm:cxn modelId="{E92925B6-F32E-41CB-A4F8-B7CB9B1C4A82}" type="presParOf" srcId="{89679C32-0259-4F47-889A-A5C919689A02}" destId="{6CA71CEB-CBD3-4778-8B22-56AAEFD00343}" srcOrd="7" destOrd="0" presId="urn:microsoft.com/office/officeart/2005/8/layout/radial5"/>
    <dgm:cxn modelId="{967CB897-16BF-4C34-93BA-FBC09C800370}" type="presParOf" srcId="{6CA71CEB-CBD3-4778-8B22-56AAEFD00343}" destId="{A3E82500-42B0-40E1-83BA-DD3CECC88BFC}" srcOrd="0" destOrd="0" presId="urn:microsoft.com/office/officeart/2005/8/layout/radial5"/>
    <dgm:cxn modelId="{96703506-1267-4437-96CF-0F10046901B8}" type="presParOf" srcId="{89679C32-0259-4F47-889A-A5C919689A02}" destId="{31378C6C-FF56-44F6-A548-573A20E460A8}" srcOrd="8" destOrd="0" presId="urn:microsoft.com/office/officeart/2005/8/layout/radial5"/>
    <dgm:cxn modelId="{842A2DBB-7D86-4C3D-BB3F-5A5BA1358FEB}" type="presParOf" srcId="{89679C32-0259-4F47-889A-A5C919689A02}" destId="{0E625AB5-822F-48DE-9D8C-95C158FFC3F6}" srcOrd="9" destOrd="0" presId="urn:microsoft.com/office/officeart/2005/8/layout/radial5"/>
    <dgm:cxn modelId="{B74A9148-D873-4959-8C4A-B7859B24C995}" type="presParOf" srcId="{0E625AB5-822F-48DE-9D8C-95C158FFC3F6}" destId="{C69DA9B8-DA93-447C-ACC4-532C8C685915}" srcOrd="0" destOrd="0" presId="urn:microsoft.com/office/officeart/2005/8/layout/radial5"/>
    <dgm:cxn modelId="{8AC35F92-C684-44E4-967A-F480F5B7D98B}" type="presParOf" srcId="{89679C32-0259-4F47-889A-A5C919689A02}" destId="{8D7AC6E6-BDCA-44C6-8025-DB2FF572FB3A}" srcOrd="10" destOrd="0" presId="urn:microsoft.com/office/officeart/2005/8/layout/radial5"/>
    <dgm:cxn modelId="{A1B7AA7C-F765-4D5E-8AD5-DA99D01FB333}" type="presParOf" srcId="{89679C32-0259-4F47-889A-A5C919689A02}" destId="{5FF913E6-4D29-4873-8D21-31B50C9B366A}" srcOrd="11" destOrd="0" presId="urn:microsoft.com/office/officeart/2005/8/layout/radial5"/>
    <dgm:cxn modelId="{7A9063FE-8B16-4E62-A26A-C7C6F0C59E2F}" type="presParOf" srcId="{5FF913E6-4D29-4873-8D21-31B50C9B366A}" destId="{B09C9F1F-6E94-4521-AB91-778CF9766B97}" srcOrd="0" destOrd="0" presId="urn:microsoft.com/office/officeart/2005/8/layout/radial5"/>
    <dgm:cxn modelId="{D73B8F08-FD6E-4542-AD16-0595E38DAD97}" type="presParOf" srcId="{89679C32-0259-4F47-889A-A5C919689A02}" destId="{C4E56E07-7E0A-49C0-B049-FC0DED8D9F5C}" srcOrd="12"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2F36CD-7A94-46FC-BBA9-A7CFF83BEC46}" type="doc">
      <dgm:prSet loTypeId="urn:microsoft.com/office/officeart/2005/8/layout/radial5" loCatId="relationship" qsTypeId="urn:microsoft.com/office/officeart/2005/8/quickstyle/simple1" qsCatId="simple" csTypeId="urn:microsoft.com/office/officeart/2005/8/colors/accent4_2" csCatId="accent4" phldr="1"/>
      <dgm:spPr/>
      <dgm:t>
        <a:bodyPr/>
        <a:lstStyle/>
        <a:p>
          <a:endParaRPr lang="es-ES"/>
        </a:p>
      </dgm:t>
    </dgm:pt>
    <dgm:pt modelId="{A80E2CBF-075B-49C5-84E0-3EE29DDC7A79}">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CO" sz="1600" b="1" dirty="0">
              <a:solidFill>
                <a:srgbClr val="FF3366"/>
              </a:solidFill>
              <a:latin typeface="Verdana" panose="020B0604030504040204" pitchFamily="34" charset="0"/>
              <a:ea typeface="Verdana" panose="020B0604030504040204" pitchFamily="34" charset="0"/>
              <a:cs typeface="Arial" panose="020B0604020202020204" pitchFamily="34" charset="0"/>
            </a:rPr>
            <a:t>Consejo Directivo</a:t>
          </a:r>
          <a:endParaRPr lang="es-ES" sz="1600" b="1" dirty="0">
            <a:solidFill>
              <a:srgbClr val="FF3366"/>
            </a:solidFill>
            <a:latin typeface="Verdana" panose="020B0604030504040204" pitchFamily="34" charset="0"/>
            <a:ea typeface="Verdana" panose="020B0604030504040204" pitchFamily="34" charset="0"/>
            <a:cs typeface="Arial" panose="020B0604020202020204" pitchFamily="34" charset="0"/>
          </a:endParaRPr>
        </a:p>
      </dgm:t>
    </dgm:pt>
    <dgm:pt modelId="{EDF463C9-D6C6-4D80-B115-50479034DE7C}" type="parTrans" cxnId="{922092C6-45A0-43BB-B4A9-576C54BF334A}">
      <dgm:prSet/>
      <dgm:spPr/>
      <dgm:t>
        <a:bodyPr/>
        <a:lstStyle/>
        <a:p>
          <a:endParaRPr lang="es-ES" sz="1400"/>
        </a:p>
      </dgm:t>
    </dgm:pt>
    <dgm:pt modelId="{2EAEDBA4-FB59-4249-BFC1-8318E4E25BE3}" type="sibTrans" cxnId="{922092C6-45A0-43BB-B4A9-576C54BF334A}">
      <dgm:prSet/>
      <dgm:spPr/>
      <dgm:t>
        <a:bodyPr/>
        <a:lstStyle/>
        <a:p>
          <a:endParaRPr lang="es-ES" sz="1400"/>
        </a:p>
      </dgm:t>
    </dgm:pt>
    <dgm:pt modelId="{DC151CC8-4C60-416D-AB7E-151A51CA52F5}">
      <dgm:prSet phldrT="[Texto]" custT="1">
        <dgm:style>
          <a:lnRef idx="2">
            <a:schemeClr val="accent1"/>
          </a:lnRef>
          <a:fillRef idx="1">
            <a:schemeClr val="lt1"/>
          </a:fillRef>
          <a:effectRef idx="0">
            <a:schemeClr val="accent1"/>
          </a:effectRef>
          <a:fontRef idx="minor">
            <a:schemeClr val="dk1"/>
          </a:fontRef>
        </dgm:style>
      </dgm:prSet>
      <dgm:spPr>
        <a:ln>
          <a:solidFill>
            <a:srgbClr val="53206D"/>
          </a:solidFill>
        </a:ln>
      </dgm:spPr>
      <dgm:t>
        <a:bodyPr/>
        <a:lstStyle/>
        <a:p>
          <a:r>
            <a:rPr lang="es-CO" sz="1100" dirty="0">
              <a:latin typeface="Verdana" panose="020B0604030504040204" pitchFamily="34" charset="0"/>
              <a:ea typeface="Verdana" panose="020B0604030504040204" pitchFamily="34" charset="0"/>
              <a:cs typeface="Arial" pitchFamily="34" charset="0"/>
            </a:rPr>
            <a:t>Adoptar reglamento manejo de tesorería</a:t>
          </a:r>
          <a:endParaRPr lang="es-ES" sz="1100" dirty="0">
            <a:latin typeface="Verdana" panose="020B0604030504040204" pitchFamily="34" charset="0"/>
            <a:ea typeface="Verdana" panose="020B0604030504040204" pitchFamily="34" charset="0"/>
          </a:endParaRPr>
        </a:p>
      </dgm:t>
    </dgm:pt>
    <dgm:pt modelId="{D1C7C2FD-EECD-498F-8A9D-4D270DFC0E88}" type="parTrans" cxnId="{AA7B9E13-0BF2-46FA-A49C-D92DC7FFD493}">
      <dgm:prSet custT="1"/>
      <dgm:spPr>
        <a:solidFill>
          <a:srgbClr val="B951A0"/>
        </a:solidFill>
      </dgm:spPr>
      <dgm:t>
        <a:bodyPr/>
        <a:lstStyle/>
        <a:p>
          <a:endParaRPr lang="es-ES" sz="1400"/>
        </a:p>
      </dgm:t>
    </dgm:pt>
    <dgm:pt modelId="{0925ABC8-A776-400F-B45B-55D5DBADDBA1}" type="sibTrans" cxnId="{AA7B9E13-0BF2-46FA-A49C-D92DC7FFD493}">
      <dgm:prSet/>
      <dgm:spPr/>
      <dgm:t>
        <a:bodyPr/>
        <a:lstStyle/>
        <a:p>
          <a:endParaRPr lang="es-ES" sz="1400"/>
        </a:p>
      </dgm:t>
    </dgm:pt>
    <dgm:pt modelId="{342A6338-37CF-45DD-BF76-8D4BC504F615}">
      <dgm:prSet custT="1">
        <dgm:style>
          <a:lnRef idx="2">
            <a:schemeClr val="accent1"/>
          </a:lnRef>
          <a:fillRef idx="1">
            <a:schemeClr val="lt1"/>
          </a:fillRef>
          <a:effectRef idx="0">
            <a:schemeClr val="accent1"/>
          </a:effectRef>
          <a:fontRef idx="minor">
            <a:schemeClr val="dk1"/>
          </a:fontRef>
        </dgm:style>
      </dgm:prSet>
      <dgm:spPr>
        <a:ln>
          <a:solidFill>
            <a:srgbClr val="53206D"/>
          </a:solidFill>
        </a:ln>
      </dgm:spPr>
      <dgm:t>
        <a:bodyPr/>
        <a:lstStyle/>
        <a:p>
          <a:r>
            <a:rPr lang="es-CO" sz="1100" dirty="0">
              <a:latin typeface="Century Schoolbook" panose="02040604050505020304" pitchFamily="18" charset="0"/>
              <a:cs typeface="Arial" pitchFamily="34" charset="0"/>
            </a:rPr>
            <a:t>Determinar la forma de recaudo y pagos</a:t>
          </a:r>
          <a:endParaRPr lang="es-ES" sz="1100" dirty="0">
            <a:latin typeface="Century Schoolbook" panose="02040604050505020304" pitchFamily="18" charset="0"/>
            <a:cs typeface="Arial" pitchFamily="34" charset="0"/>
          </a:endParaRPr>
        </a:p>
      </dgm:t>
    </dgm:pt>
    <dgm:pt modelId="{8DBE7FBB-8C17-49FA-81AC-E3403B108559}" type="parTrans" cxnId="{0C90DD4F-E01B-45CE-AC53-5B0A74B03A0F}">
      <dgm:prSet custT="1"/>
      <dgm:spPr>
        <a:solidFill>
          <a:srgbClr val="B951A0"/>
        </a:solidFill>
      </dgm:spPr>
      <dgm:t>
        <a:bodyPr/>
        <a:lstStyle/>
        <a:p>
          <a:endParaRPr lang="es-ES" sz="1400"/>
        </a:p>
      </dgm:t>
    </dgm:pt>
    <dgm:pt modelId="{EE201DE2-7D80-4C4E-955E-7B2CD9DB0A1B}" type="sibTrans" cxnId="{0C90DD4F-E01B-45CE-AC53-5B0A74B03A0F}">
      <dgm:prSet/>
      <dgm:spPr/>
      <dgm:t>
        <a:bodyPr/>
        <a:lstStyle/>
        <a:p>
          <a:endParaRPr lang="es-ES" sz="1400"/>
        </a:p>
      </dgm:t>
    </dgm:pt>
    <dgm:pt modelId="{092D2F29-98C9-410B-9571-8BFE059A490F}">
      <dgm:prSet custT="1">
        <dgm:style>
          <a:lnRef idx="2">
            <a:schemeClr val="accent1"/>
          </a:lnRef>
          <a:fillRef idx="1">
            <a:schemeClr val="lt1"/>
          </a:fillRef>
          <a:effectRef idx="0">
            <a:schemeClr val="accent1"/>
          </a:effectRef>
          <a:fontRef idx="minor">
            <a:schemeClr val="dk1"/>
          </a:fontRef>
        </dgm:style>
      </dgm:prSet>
      <dgm:spPr>
        <a:ln>
          <a:solidFill>
            <a:srgbClr val="53206D"/>
          </a:solidFill>
        </a:ln>
      </dgm:spPr>
      <dgm:t>
        <a:bodyPr/>
        <a:lstStyle/>
        <a:p>
          <a:r>
            <a:rPr lang="es-CO" sz="1100" dirty="0">
              <a:latin typeface="Verdana" panose="020B0604030504040204" pitchFamily="34" charset="0"/>
              <a:ea typeface="Verdana" panose="020B0604030504040204" pitchFamily="34" charset="0"/>
              <a:cs typeface="Arial" pitchFamily="34" charset="0"/>
            </a:rPr>
            <a:t>Aprobar adiciones, traslados y demás modificaciones al presupuesto</a:t>
          </a:r>
          <a:endParaRPr lang="es-ES" sz="1100" dirty="0">
            <a:latin typeface="Verdana" panose="020B0604030504040204" pitchFamily="34" charset="0"/>
            <a:ea typeface="Verdana" panose="020B0604030504040204" pitchFamily="34" charset="0"/>
            <a:cs typeface="Arial" pitchFamily="34" charset="0"/>
          </a:endParaRPr>
        </a:p>
      </dgm:t>
    </dgm:pt>
    <dgm:pt modelId="{55E045BC-2D6E-401D-837B-49B161718663}" type="sibTrans" cxnId="{4278EB27-1834-4D2E-8467-7E172A95C397}">
      <dgm:prSet/>
      <dgm:spPr/>
      <dgm:t>
        <a:bodyPr/>
        <a:lstStyle/>
        <a:p>
          <a:endParaRPr lang="es-ES" sz="1400"/>
        </a:p>
      </dgm:t>
    </dgm:pt>
    <dgm:pt modelId="{AD3C368B-C245-46FA-8230-80E29F96DD36}" type="parTrans" cxnId="{4278EB27-1834-4D2E-8467-7E172A95C397}">
      <dgm:prSet custT="1"/>
      <dgm:spPr>
        <a:solidFill>
          <a:srgbClr val="B951A0"/>
        </a:solidFill>
      </dgm:spPr>
      <dgm:t>
        <a:bodyPr/>
        <a:lstStyle/>
        <a:p>
          <a:endParaRPr lang="es-ES" sz="1400"/>
        </a:p>
      </dgm:t>
    </dgm:pt>
    <dgm:pt modelId="{07F154C3-C689-4B24-B48D-CA54DBCA1138}">
      <dgm:prSet/>
      <dgm:spPr/>
      <dgm:t>
        <a:bodyPr/>
        <a:lstStyle/>
        <a:p>
          <a:endParaRPr lang="es-ES" sz="2000"/>
        </a:p>
      </dgm:t>
    </dgm:pt>
    <dgm:pt modelId="{DACE4369-90BA-4801-B0C8-289A02DC3A59}" type="parTrans" cxnId="{5B41D42D-B2BC-4807-8FCF-1CDD8B6EB383}">
      <dgm:prSet/>
      <dgm:spPr/>
      <dgm:t>
        <a:bodyPr/>
        <a:lstStyle/>
        <a:p>
          <a:endParaRPr lang="es-ES" sz="1400"/>
        </a:p>
      </dgm:t>
    </dgm:pt>
    <dgm:pt modelId="{EF82E866-DF86-46FE-8BE6-C2FCF175CD3B}" type="sibTrans" cxnId="{5B41D42D-B2BC-4807-8FCF-1CDD8B6EB383}">
      <dgm:prSet/>
      <dgm:spPr/>
      <dgm:t>
        <a:bodyPr/>
        <a:lstStyle/>
        <a:p>
          <a:endParaRPr lang="es-ES" sz="1400"/>
        </a:p>
      </dgm:t>
    </dgm:pt>
    <dgm:pt modelId="{5B16EC29-127B-4A79-9A84-D5948864B0A1}">
      <dgm:prSet custT="1">
        <dgm:style>
          <a:lnRef idx="2">
            <a:schemeClr val="accent1"/>
          </a:lnRef>
          <a:fillRef idx="1">
            <a:schemeClr val="lt1"/>
          </a:fillRef>
          <a:effectRef idx="0">
            <a:schemeClr val="accent1"/>
          </a:effectRef>
          <a:fontRef idx="minor">
            <a:schemeClr val="dk1"/>
          </a:fontRef>
        </dgm:style>
      </dgm:prSet>
      <dgm:spPr>
        <a:ln>
          <a:solidFill>
            <a:srgbClr val="53206D"/>
          </a:solidFill>
        </a:ln>
      </dgm:spPr>
      <dgm:t>
        <a:bodyPr/>
        <a:lstStyle/>
        <a:p>
          <a:r>
            <a:rPr lang="es-CO" sz="1200" dirty="0">
              <a:latin typeface="Verdana" panose="020B0604030504040204" pitchFamily="34" charset="0"/>
              <a:ea typeface="Verdana" panose="020B0604030504040204" pitchFamily="34" charset="0"/>
              <a:cs typeface="Arial" pitchFamily="34" charset="0"/>
            </a:rPr>
            <a:t>Verificar existencia y presentación de estados contables</a:t>
          </a:r>
          <a:endParaRPr lang="es-ES" sz="1200" dirty="0">
            <a:latin typeface="Verdana" panose="020B0604030504040204" pitchFamily="34" charset="0"/>
            <a:ea typeface="Verdana" panose="020B0604030504040204" pitchFamily="34" charset="0"/>
            <a:cs typeface="Arial" pitchFamily="34" charset="0"/>
          </a:endParaRPr>
        </a:p>
      </dgm:t>
    </dgm:pt>
    <dgm:pt modelId="{0F7B204F-C4E6-405B-980B-44DBED2E6923}" type="parTrans" cxnId="{FC39C72C-F55A-44D0-AD3A-EE9D8B669B92}">
      <dgm:prSet custT="1"/>
      <dgm:spPr>
        <a:solidFill>
          <a:srgbClr val="B951A0"/>
        </a:solidFill>
      </dgm:spPr>
      <dgm:t>
        <a:bodyPr/>
        <a:lstStyle/>
        <a:p>
          <a:endParaRPr lang="es-ES" sz="1400"/>
        </a:p>
      </dgm:t>
    </dgm:pt>
    <dgm:pt modelId="{DE7B7D5B-5510-445A-A492-FB515FC58079}" type="sibTrans" cxnId="{FC39C72C-F55A-44D0-AD3A-EE9D8B669B92}">
      <dgm:prSet/>
      <dgm:spPr/>
      <dgm:t>
        <a:bodyPr/>
        <a:lstStyle/>
        <a:p>
          <a:endParaRPr lang="es-ES" sz="1400"/>
        </a:p>
      </dgm:t>
    </dgm:pt>
    <dgm:pt modelId="{6D5B207A-9012-4070-93D2-69AC410580E0}">
      <dgm:prSet/>
      <dgm:spPr/>
      <dgm:t>
        <a:bodyPr/>
        <a:lstStyle/>
        <a:p>
          <a:endParaRPr lang="es-ES" sz="2000"/>
        </a:p>
      </dgm:t>
    </dgm:pt>
    <dgm:pt modelId="{84235A78-C3E9-48CE-BAE2-F6D1191BE3DA}" type="parTrans" cxnId="{1773938D-00CA-4D1C-ADD8-161DBC1D7922}">
      <dgm:prSet/>
      <dgm:spPr/>
      <dgm:t>
        <a:bodyPr/>
        <a:lstStyle/>
        <a:p>
          <a:endParaRPr lang="es-ES" sz="1400"/>
        </a:p>
      </dgm:t>
    </dgm:pt>
    <dgm:pt modelId="{95043549-9FC2-4029-8C5E-F858FFF8B106}" type="sibTrans" cxnId="{1773938D-00CA-4D1C-ADD8-161DBC1D7922}">
      <dgm:prSet/>
      <dgm:spPr/>
      <dgm:t>
        <a:bodyPr/>
        <a:lstStyle/>
        <a:p>
          <a:endParaRPr lang="es-ES" sz="1400"/>
        </a:p>
      </dgm:t>
    </dgm:pt>
    <dgm:pt modelId="{88F344A7-31A1-4306-AC42-00A8AAC9FAE5}">
      <dgm:prSet phldrT="[Texto]" custT="1">
        <dgm:style>
          <a:lnRef idx="2">
            <a:schemeClr val="accent1"/>
          </a:lnRef>
          <a:fillRef idx="1">
            <a:schemeClr val="lt1"/>
          </a:fillRef>
          <a:effectRef idx="0">
            <a:schemeClr val="accent1"/>
          </a:effectRef>
          <a:fontRef idx="minor">
            <a:schemeClr val="dk1"/>
          </a:fontRef>
        </dgm:style>
      </dgm:prSet>
      <dgm:spPr>
        <a:ln>
          <a:solidFill>
            <a:srgbClr val="53206D"/>
          </a:solidFill>
        </a:ln>
      </dgm:spPr>
      <dgm:t>
        <a:bodyPr/>
        <a:lstStyle/>
        <a:p>
          <a:r>
            <a:rPr lang="es-CO" sz="1200" dirty="0">
              <a:latin typeface="Verdana" panose="020B0604030504040204" pitchFamily="34" charset="0"/>
              <a:ea typeface="Verdana" panose="020B0604030504040204" pitchFamily="34" charset="0"/>
              <a:cs typeface="Arial" pitchFamily="34" charset="0"/>
            </a:rPr>
            <a:t>Aprobar el presupuesto</a:t>
          </a:r>
          <a:endParaRPr lang="es-ES" sz="1200" dirty="0">
            <a:latin typeface="Verdana" panose="020B0604030504040204" pitchFamily="34" charset="0"/>
            <a:ea typeface="Verdana" panose="020B0604030504040204" pitchFamily="34" charset="0"/>
          </a:endParaRPr>
        </a:p>
      </dgm:t>
    </dgm:pt>
    <dgm:pt modelId="{AD18BACF-09F2-4CA6-AD8D-D933CD24133B}" type="parTrans" cxnId="{BF1FA15C-5518-4E88-A076-B9C7429D4D06}">
      <dgm:prSet custT="1"/>
      <dgm:spPr>
        <a:solidFill>
          <a:srgbClr val="B951A0"/>
        </a:solidFill>
      </dgm:spPr>
      <dgm:t>
        <a:bodyPr/>
        <a:lstStyle/>
        <a:p>
          <a:endParaRPr lang="es-ES" sz="1400"/>
        </a:p>
      </dgm:t>
    </dgm:pt>
    <dgm:pt modelId="{6EFB4B02-02CA-4215-A172-06355AD6458F}" type="sibTrans" cxnId="{BF1FA15C-5518-4E88-A076-B9C7429D4D06}">
      <dgm:prSet/>
      <dgm:spPr/>
      <dgm:t>
        <a:bodyPr/>
        <a:lstStyle/>
        <a:p>
          <a:endParaRPr lang="es-ES" sz="1400"/>
        </a:p>
      </dgm:t>
    </dgm:pt>
    <dgm:pt modelId="{78D69F11-6F75-428B-9AE5-6696DB124EE0}">
      <dgm:prSet custT="1">
        <dgm:style>
          <a:lnRef idx="2">
            <a:schemeClr val="accent1"/>
          </a:lnRef>
          <a:fillRef idx="1">
            <a:schemeClr val="lt1"/>
          </a:fillRef>
          <a:effectRef idx="0">
            <a:schemeClr val="accent1"/>
          </a:effectRef>
          <a:fontRef idx="minor">
            <a:schemeClr val="dk1"/>
          </a:fontRef>
        </dgm:style>
      </dgm:prSet>
      <dgm:spPr>
        <a:ln>
          <a:solidFill>
            <a:srgbClr val="53206D"/>
          </a:solidFill>
        </a:ln>
      </dgm:spPr>
      <dgm:t>
        <a:bodyPr/>
        <a:lstStyle/>
        <a:p>
          <a:r>
            <a:rPr lang="es-CO" sz="1100" dirty="0">
              <a:latin typeface="Verdana" panose="020B0604030504040204" pitchFamily="34" charset="0"/>
              <a:ea typeface="Verdana" panose="020B0604030504040204" pitchFamily="34" charset="0"/>
              <a:cs typeface="Arial" pitchFamily="34" charset="0"/>
            </a:rPr>
            <a:t>Reglamentar procedimientos, formalidades y garantías para contratación inferior a 20 SMLMV</a:t>
          </a:r>
        </a:p>
      </dgm:t>
    </dgm:pt>
    <dgm:pt modelId="{14A49E2E-3558-4B1C-B793-2BDE5FDC46A9}" type="parTrans" cxnId="{A9D17C1E-DB77-4F30-9E11-489667C3B9C6}">
      <dgm:prSet custT="1"/>
      <dgm:spPr>
        <a:solidFill>
          <a:srgbClr val="B951A0"/>
        </a:solidFill>
      </dgm:spPr>
      <dgm:t>
        <a:bodyPr/>
        <a:lstStyle/>
        <a:p>
          <a:endParaRPr lang="es-ES" sz="1400"/>
        </a:p>
      </dgm:t>
    </dgm:pt>
    <dgm:pt modelId="{5ADCB9A9-5A5C-4246-8FBE-5D8BC8DC58F1}" type="sibTrans" cxnId="{A9D17C1E-DB77-4F30-9E11-489667C3B9C6}">
      <dgm:prSet/>
      <dgm:spPr/>
      <dgm:t>
        <a:bodyPr/>
        <a:lstStyle/>
        <a:p>
          <a:endParaRPr lang="es-ES" sz="1400"/>
        </a:p>
      </dgm:t>
    </dgm:pt>
    <dgm:pt modelId="{7690A57B-E6BA-4012-B8B1-FF7CFA57DBE4}">
      <dgm:prSet custT="1">
        <dgm:style>
          <a:lnRef idx="2">
            <a:schemeClr val="accent1"/>
          </a:lnRef>
          <a:fillRef idx="1">
            <a:schemeClr val="lt1"/>
          </a:fillRef>
          <a:effectRef idx="0">
            <a:schemeClr val="accent1"/>
          </a:effectRef>
          <a:fontRef idx="minor">
            <a:schemeClr val="dk1"/>
          </a:fontRef>
        </dgm:style>
      </dgm:prSet>
      <dgm:spPr>
        <a:ln>
          <a:solidFill>
            <a:srgbClr val="53206D"/>
          </a:solidFill>
        </a:ln>
      </dgm:spPr>
      <dgm:t>
        <a:bodyPr/>
        <a:lstStyle/>
        <a:p>
          <a:r>
            <a:rPr lang="es-CO" sz="1100" dirty="0">
              <a:latin typeface="Verdana" panose="020B0604030504040204" pitchFamily="34" charset="0"/>
              <a:ea typeface="Verdana" panose="020B0604030504040204" pitchFamily="34" charset="0"/>
              <a:cs typeface="Arial" pitchFamily="34" charset="0"/>
            </a:rPr>
            <a:t>Aprobar contratación de servicios, uso por terceros de bienes o inmuebles y uso de recursos para eventos pedagógicos, científicos y culturales</a:t>
          </a:r>
        </a:p>
      </dgm:t>
    </dgm:pt>
    <dgm:pt modelId="{924A358D-8638-4F51-83FC-8B49664BEB9A}" type="parTrans" cxnId="{0E0055A4-EE17-474E-87F2-736A00EED85A}">
      <dgm:prSet custT="1"/>
      <dgm:spPr>
        <a:solidFill>
          <a:srgbClr val="B951A0"/>
        </a:solidFill>
      </dgm:spPr>
      <dgm:t>
        <a:bodyPr/>
        <a:lstStyle/>
        <a:p>
          <a:endParaRPr lang="es-ES" sz="1400"/>
        </a:p>
      </dgm:t>
    </dgm:pt>
    <dgm:pt modelId="{E20E4C98-D326-4C0F-8D3B-8BEE8D4D0372}" type="sibTrans" cxnId="{0E0055A4-EE17-474E-87F2-736A00EED85A}">
      <dgm:prSet/>
      <dgm:spPr/>
      <dgm:t>
        <a:bodyPr/>
        <a:lstStyle/>
        <a:p>
          <a:endParaRPr lang="es-ES" sz="1400"/>
        </a:p>
      </dgm:t>
    </dgm:pt>
    <dgm:pt modelId="{0D4B40A0-6159-4BC9-8EBE-A7CA2F96AAA7}">
      <dgm:prSet custT="1">
        <dgm:style>
          <a:lnRef idx="2">
            <a:schemeClr val="accent1"/>
          </a:lnRef>
          <a:fillRef idx="1">
            <a:schemeClr val="lt1"/>
          </a:fillRef>
          <a:effectRef idx="0">
            <a:schemeClr val="accent1"/>
          </a:effectRef>
          <a:fontRef idx="minor">
            <a:schemeClr val="dk1"/>
          </a:fontRef>
        </dgm:style>
      </dgm:prSet>
      <dgm:spPr>
        <a:ln>
          <a:solidFill>
            <a:srgbClr val="53206D"/>
          </a:solidFill>
        </a:ln>
      </dgm:spPr>
      <dgm:t>
        <a:bodyPr/>
        <a:lstStyle/>
        <a:p>
          <a:r>
            <a:rPr lang="es-CO" sz="1100" dirty="0">
              <a:latin typeface="Verdana" panose="020B0604030504040204" pitchFamily="34" charset="0"/>
              <a:ea typeface="Verdana" panose="020B0604030504040204" pitchFamily="34" charset="0"/>
              <a:cs typeface="Arial" pitchFamily="34" charset="0"/>
            </a:rPr>
            <a:t>Verificar cumplimiento del informe de ejecución de los recursos del FSE</a:t>
          </a:r>
          <a:endParaRPr lang="es-ES" sz="1100" dirty="0">
            <a:latin typeface="Verdana" panose="020B0604030504040204" pitchFamily="34" charset="0"/>
            <a:ea typeface="Verdana" panose="020B0604030504040204" pitchFamily="34" charset="0"/>
            <a:cs typeface="Arial" pitchFamily="34" charset="0"/>
          </a:endParaRPr>
        </a:p>
      </dgm:t>
    </dgm:pt>
    <dgm:pt modelId="{0227E329-B05C-46F6-9583-9D372D1C564D}" type="parTrans" cxnId="{3B2EE0D2-BF5F-42F5-83C5-9AEFE6C23A55}">
      <dgm:prSet custT="1"/>
      <dgm:spPr>
        <a:solidFill>
          <a:srgbClr val="B951A0"/>
        </a:solidFill>
      </dgm:spPr>
      <dgm:t>
        <a:bodyPr/>
        <a:lstStyle/>
        <a:p>
          <a:endParaRPr lang="es-ES" sz="1400"/>
        </a:p>
      </dgm:t>
    </dgm:pt>
    <dgm:pt modelId="{C5CBEE73-169E-4FDE-A51F-D734C500EF74}" type="sibTrans" cxnId="{3B2EE0D2-BF5F-42F5-83C5-9AEFE6C23A55}">
      <dgm:prSet/>
      <dgm:spPr/>
      <dgm:t>
        <a:bodyPr/>
        <a:lstStyle/>
        <a:p>
          <a:endParaRPr lang="es-ES" sz="1400"/>
        </a:p>
      </dgm:t>
    </dgm:pt>
    <dgm:pt modelId="{D8C77F2A-6D1F-40A8-A312-73450EB6C62A}">
      <dgm:prSet custT="1">
        <dgm:style>
          <a:lnRef idx="2">
            <a:schemeClr val="accent1"/>
          </a:lnRef>
          <a:fillRef idx="1">
            <a:schemeClr val="lt1"/>
          </a:fillRef>
          <a:effectRef idx="0">
            <a:schemeClr val="accent1"/>
          </a:effectRef>
          <a:fontRef idx="minor">
            <a:schemeClr val="dk1"/>
          </a:fontRef>
        </dgm:style>
      </dgm:prSet>
      <dgm:spPr>
        <a:ln>
          <a:solidFill>
            <a:srgbClr val="53206D"/>
          </a:solidFill>
        </a:ln>
      </dgm:spPr>
      <dgm:t>
        <a:bodyPr/>
        <a:lstStyle/>
        <a:p>
          <a:r>
            <a:rPr lang="es-CO" sz="1100" dirty="0">
              <a:latin typeface="Verdana" panose="020B0604030504040204" pitchFamily="34" charset="0"/>
              <a:ea typeface="Verdana" panose="020B0604030504040204" pitchFamily="34" charset="0"/>
              <a:cs typeface="Arial" pitchFamily="34" charset="0"/>
            </a:rPr>
            <a:t>Determinar actos o contratos que requieran su aprobación</a:t>
          </a:r>
          <a:endParaRPr lang="es-ES" sz="1100" dirty="0">
            <a:latin typeface="Verdana" panose="020B0604030504040204" pitchFamily="34" charset="0"/>
            <a:ea typeface="Verdana" panose="020B0604030504040204" pitchFamily="34" charset="0"/>
          </a:endParaRPr>
        </a:p>
      </dgm:t>
    </dgm:pt>
    <dgm:pt modelId="{6DAE0E1C-BFCB-4992-9BEC-F76A5867CB83}" type="parTrans" cxnId="{91C28A84-2659-486B-BDC1-1BE76C612F77}">
      <dgm:prSet custT="1"/>
      <dgm:spPr>
        <a:solidFill>
          <a:srgbClr val="B951A0"/>
        </a:solidFill>
      </dgm:spPr>
      <dgm:t>
        <a:bodyPr/>
        <a:lstStyle/>
        <a:p>
          <a:endParaRPr lang="es-ES" sz="1400"/>
        </a:p>
      </dgm:t>
    </dgm:pt>
    <dgm:pt modelId="{33D6F8FC-9C3C-402A-A1F2-AC4572DD56D2}" type="sibTrans" cxnId="{91C28A84-2659-486B-BDC1-1BE76C612F77}">
      <dgm:prSet/>
      <dgm:spPr/>
      <dgm:t>
        <a:bodyPr/>
        <a:lstStyle/>
        <a:p>
          <a:endParaRPr lang="es-ES" sz="2000"/>
        </a:p>
      </dgm:t>
    </dgm:pt>
    <dgm:pt modelId="{89679C32-0259-4F47-889A-A5C919689A02}" type="pres">
      <dgm:prSet presAssocID="{912F36CD-7A94-46FC-BBA9-A7CFF83BEC46}" presName="Name0" presStyleCnt="0">
        <dgm:presLayoutVars>
          <dgm:chMax val="1"/>
          <dgm:dir/>
          <dgm:animLvl val="ctr"/>
          <dgm:resizeHandles val="exact"/>
        </dgm:presLayoutVars>
      </dgm:prSet>
      <dgm:spPr/>
    </dgm:pt>
    <dgm:pt modelId="{EC97B66C-5146-49AE-B289-15D607B679B1}" type="pres">
      <dgm:prSet presAssocID="{A80E2CBF-075B-49C5-84E0-3EE29DDC7A79}" presName="centerShape" presStyleLbl="node0" presStyleIdx="0" presStyleCnt="1" custScaleX="138462" custScaleY="119479"/>
      <dgm:spPr/>
    </dgm:pt>
    <dgm:pt modelId="{7671E6E3-7DEE-4237-B222-A8DFA6D3881D}" type="pres">
      <dgm:prSet presAssocID="{D1C7C2FD-EECD-498F-8A9D-4D270DFC0E88}" presName="parTrans" presStyleLbl="sibTrans2D1" presStyleIdx="0" presStyleCnt="9"/>
      <dgm:spPr/>
    </dgm:pt>
    <dgm:pt modelId="{6D742182-FBDA-4598-BD1F-7D273BF1FD1E}" type="pres">
      <dgm:prSet presAssocID="{D1C7C2FD-EECD-498F-8A9D-4D270DFC0E88}" presName="connectorText" presStyleLbl="sibTrans2D1" presStyleIdx="0" presStyleCnt="9"/>
      <dgm:spPr/>
    </dgm:pt>
    <dgm:pt modelId="{D85368D2-EA6D-4A13-B11C-F99F5FA5E917}" type="pres">
      <dgm:prSet presAssocID="{DC151CC8-4C60-416D-AB7E-151A51CA52F5}" presName="node" presStyleLbl="node1" presStyleIdx="0" presStyleCnt="9" custRadScaleRad="100003" custRadScaleInc="-1594">
        <dgm:presLayoutVars>
          <dgm:bulletEnabled val="1"/>
        </dgm:presLayoutVars>
      </dgm:prSet>
      <dgm:spPr/>
    </dgm:pt>
    <dgm:pt modelId="{504A8C26-BBBE-4102-A527-533E332CD26F}" type="pres">
      <dgm:prSet presAssocID="{8DBE7FBB-8C17-49FA-81AC-E3403B108559}" presName="parTrans" presStyleLbl="sibTrans2D1" presStyleIdx="1" presStyleCnt="9"/>
      <dgm:spPr/>
    </dgm:pt>
    <dgm:pt modelId="{F0FFA702-E975-467E-B1C9-055B492C35BD}" type="pres">
      <dgm:prSet presAssocID="{8DBE7FBB-8C17-49FA-81AC-E3403B108559}" presName="connectorText" presStyleLbl="sibTrans2D1" presStyleIdx="1" presStyleCnt="9"/>
      <dgm:spPr/>
    </dgm:pt>
    <dgm:pt modelId="{264AB798-69E0-4621-A3EB-FE26DE450608}" type="pres">
      <dgm:prSet presAssocID="{342A6338-37CF-45DD-BF76-8D4BC504F615}" presName="node" presStyleLbl="node1" presStyleIdx="1" presStyleCnt="9">
        <dgm:presLayoutVars>
          <dgm:bulletEnabled val="1"/>
        </dgm:presLayoutVars>
      </dgm:prSet>
      <dgm:spPr/>
    </dgm:pt>
    <dgm:pt modelId="{5FF9E6D2-DEB9-451E-944A-E2D729126906}" type="pres">
      <dgm:prSet presAssocID="{AD3C368B-C245-46FA-8230-80E29F96DD36}" presName="parTrans" presStyleLbl="sibTrans2D1" presStyleIdx="2" presStyleCnt="9"/>
      <dgm:spPr/>
    </dgm:pt>
    <dgm:pt modelId="{43228A92-D0D5-49F3-A3C5-CE5FF94B9C0E}" type="pres">
      <dgm:prSet presAssocID="{AD3C368B-C245-46FA-8230-80E29F96DD36}" presName="connectorText" presStyleLbl="sibTrans2D1" presStyleIdx="2" presStyleCnt="9"/>
      <dgm:spPr/>
    </dgm:pt>
    <dgm:pt modelId="{DACA5237-4BA3-4554-8E7A-59E8166F1864}" type="pres">
      <dgm:prSet presAssocID="{092D2F29-98C9-410B-9571-8BFE059A490F}" presName="node" presStyleLbl="node1" presStyleIdx="2" presStyleCnt="9" custScaleX="121528" custRadScaleRad="99392" custRadScaleInc="699">
        <dgm:presLayoutVars>
          <dgm:bulletEnabled val="1"/>
        </dgm:presLayoutVars>
      </dgm:prSet>
      <dgm:spPr/>
    </dgm:pt>
    <dgm:pt modelId="{15252229-D963-4D90-85A6-B3DEBF9E3273}" type="pres">
      <dgm:prSet presAssocID="{0227E329-B05C-46F6-9583-9D372D1C564D}" presName="parTrans" presStyleLbl="sibTrans2D1" presStyleIdx="3" presStyleCnt="9"/>
      <dgm:spPr/>
    </dgm:pt>
    <dgm:pt modelId="{33A6A26D-4ABE-49A2-B057-464827D5EC9B}" type="pres">
      <dgm:prSet presAssocID="{0227E329-B05C-46F6-9583-9D372D1C564D}" presName="connectorText" presStyleLbl="sibTrans2D1" presStyleIdx="3" presStyleCnt="9"/>
      <dgm:spPr/>
    </dgm:pt>
    <dgm:pt modelId="{027CA766-EC88-4AC0-BCB5-DA23388FB912}" type="pres">
      <dgm:prSet presAssocID="{0D4B40A0-6159-4BC9-8EBE-A7CA2F96AAA7}" presName="node" presStyleLbl="node1" presStyleIdx="3" presStyleCnt="9" custScaleX="112651" custScaleY="104057" custRadScaleRad="98657" custRadScaleInc="-21294">
        <dgm:presLayoutVars>
          <dgm:bulletEnabled val="1"/>
        </dgm:presLayoutVars>
      </dgm:prSet>
      <dgm:spPr/>
    </dgm:pt>
    <dgm:pt modelId="{08CAB03A-E2FC-4EDB-A1BE-BC7933CD4059}" type="pres">
      <dgm:prSet presAssocID="{924A358D-8638-4F51-83FC-8B49664BEB9A}" presName="parTrans" presStyleLbl="sibTrans2D1" presStyleIdx="4" presStyleCnt="9"/>
      <dgm:spPr/>
    </dgm:pt>
    <dgm:pt modelId="{FB9806F0-E793-46D8-A669-D1255D3F4AD6}" type="pres">
      <dgm:prSet presAssocID="{924A358D-8638-4F51-83FC-8B49664BEB9A}" presName="connectorText" presStyleLbl="sibTrans2D1" presStyleIdx="4" presStyleCnt="9"/>
      <dgm:spPr/>
    </dgm:pt>
    <dgm:pt modelId="{34CB58F9-C52C-4803-B8B3-988C46ACE23B}" type="pres">
      <dgm:prSet presAssocID="{7690A57B-E6BA-4012-B8B1-FF7CFA57DBE4}" presName="node" presStyleLbl="node1" presStyleIdx="4" presStyleCnt="9" custScaleX="150953" custScaleY="143227" custRadScaleRad="97898" custRadScaleInc="-8238">
        <dgm:presLayoutVars>
          <dgm:bulletEnabled val="1"/>
        </dgm:presLayoutVars>
      </dgm:prSet>
      <dgm:spPr/>
    </dgm:pt>
    <dgm:pt modelId="{42474582-CDAC-4D35-B41B-C581B22316F4}" type="pres">
      <dgm:prSet presAssocID="{14A49E2E-3558-4B1C-B793-2BDE5FDC46A9}" presName="parTrans" presStyleLbl="sibTrans2D1" presStyleIdx="5" presStyleCnt="9"/>
      <dgm:spPr/>
    </dgm:pt>
    <dgm:pt modelId="{CC012C61-37C7-4DF5-8AF5-1FDB1800847B}" type="pres">
      <dgm:prSet presAssocID="{14A49E2E-3558-4B1C-B793-2BDE5FDC46A9}" presName="connectorText" presStyleLbl="sibTrans2D1" presStyleIdx="5" presStyleCnt="9"/>
      <dgm:spPr/>
    </dgm:pt>
    <dgm:pt modelId="{4748EC52-DB34-4C4E-A361-340AD6B7FA6F}" type="pres">
      <dgm:prSet presAssocID="{78D69F11-6F75-428B-9AE5-6696DB124EE0}" presName="node" presStyleLbl="node1" presStyleIdx="5" presStyleCnt="9" custScaleX="120558" custScaleY="117217" custRadScaleRad="101736" custRadScaleInc="12678">
        <dgm:presLayoutVars>
          <dgm:bulletEnabled val="1"/>
        </dgm:presLayoutVars>
      </dgm:prSet>
      <dgm:spPr/>
    </dgm:pt>
    <dgm:pt modelId="{6CA71CEB-CBD3-4778-8B22-56AAEFD00343}" type="pres">
      <dgm:prSet presAssocID="{0F7B204F-C4E6-405B-980B-44DBED2E6923}" presName="parTrans" presStyleLbl="sibTrans2D1" presStyleIdx="6" presStyleCnt="9"/>
      <dgm:spPr/>
    </dgm:pt>
    <dgm:pt modelId="{A3E82500-42B0-40E1-83BA-DD3CECC88BFC}" type="pres">
      <dgm:prSet presAssocID="{0F7B204F-C4E6-405B-980B-44DBED2E6923}" presName="connectorText" presStyleLbl="sibTrans2D1" presStyleIdx="6" presStyleCnt="9"/>
      <dgm:spPr/>
    </dgm:pt>
    <dgm:pt modelId="{31378C6C-FF56-44F6-A548-573A20E460A8}" type="pres">
      <dgm:prSet presAssocID="{5B16EC29-127B-4A79-9A84-D5948864B0A1}" presName="node" presStyleLbl="node1" presStyleIdx="6" presStyleCnt="9" custScaleX="119311" custScaleY="113059">
        <dgm:presLayoutVars>
          <dgm:bulletEnabled val="1"/>
        </dgm:presLayoutVars>
      </dgm:prSet>
      <dgm:spPr/>
    </dgm:pt>
    <dgm:pt modelId="{5FF913E6-4D29-4873-8D21-31B50C9B366A}" type="pres">
      <dgm:prSet presAssocID="{AD18BACF-09F2-4CA6-AD8D-D933CD24133B}" presName="parTrans" presStyleLbl="sibTrans2D1" presStyleIdx="7" presStyleCnt="9"/>
      <dgm:spPr/>
    </dgm:pt>
    <dgm:pt modelId="{B09C9F1F-6E94-4521-AB91-778CF9766B97}" type="pres">
      <dgm:prSet presAssocID="{AD18BACF-09F2-4CA6-AD8D-D933CD24133B}" presName="connectorText" presStyleLbl="sibTrans2D1" presStyleIdx="7" presStyleCnt="9"/>
      <dgm:spPr/>
    </dgm:pt>
    <dgm:pt modelId="{C4E56E07-7E0A-49C0-B049-FC0DED8D9F5C}" type="pres">
      <dgm:prSet presAssocID="{88F344A7-31A1-4306-AC42-00A8AAC9FAE5}" presName="node" presStyleLbl="node1" presStyleIdx="7" presStyleCnt="9" custScaleX="117092" custScaleY="113589">
        <dgm:presLayoutVars>
          <dgm:bulletEnabled val="1"/>
        </dgm:presLayoutVars>
      </dgm:prSet>
      <dgm:spPr/>
    </dgm:pt>
    <dgm:pt modelId="{CD14D35C-E0E2-4FB5-9AB5-37D4A0036F14}" type="pres">
      <dgm:prSet presAssocID="{6DAE0E1C-BFCB-4992-9BEC-F76A5867CB83}" presName="parTrans" presStyleLbl="sibTrans2D1" presStyleIdx="8" presStyleCnt="9"/>
      <dgm:spPr/>
    </dgm:pt>
    <dgm:pt modelId="{596FEDDB-2A5D-4701-A61F-8496C6CDFDCC}" type="pres">
      <dgm:prSet presAssocID="{6DAE0E1C-BFCB-4992-9BEC-F76A5867CB83}" presName="connectorText" presStyleLbl="sibTrans2D1" presStyleIdx="8" presStyleCnt="9"/>
      <dgm:spPr/>
    </dgm:pt>
    <dgm:pt modelId="{C0E1994E-B866-4A4D-9574-20F33639D59A}" type="pres">
      <dgm:prSet presAssocID="{D8C77F2A-6D1F-40A8-A312-73450EB6C62A}" presName="node" presStyleLbl="node1" presStyleIdx="8" presStyleCnt="9">
        <dgm:presLayoutVars>
          <dgm:bulletEnabled val="1"/>
        </dgm:presLayoutVars>
      </dgm:prSet>
      <dgm:spPr/>
    </dgm:pt>
  </dgm:ptLst>
  <dgm:cxnLst>
    <dgm:cxn modelId="{67866200-E4AA-4DBD-82F2-66179ED2D0B6}" type="presOf" srcId="{924A358D-8638-4F51-83FC-8B49664BEB9A}" destId="{FB9806F0-E793-46D8-A669-D1255D3F4AD6}" srcOrd="1" destOrd="0" presId="urn:microsoft.com/office/officeart/2005/8/layout/radial5"/>
    <dgm:cxn modelId="{F79BF504-6BEC-4B3B-A281-A6C9C774C3FA}" type="presOf" srcId="{78D69F11-6F75-428B-9AE5-6696DB124EE0}" destId="{4748EC52-DB34-4C4E-A361-340AD6B7FA6F}" srcOrd="0" destOrd="0" presId="urn:microsoft.com/office/officeart/2005/8/layout/radial5"/>
    <dgm:cxn modelId="{AA7B9E13-0BF2-46FA-A49C-D92DC7FFD493}" srcId="{A80E2CBF-075B-49C5-84E0-3EE29DDC7A79}" destId="{DC151CC8-4C60-416D-AB7E-151A51CA52F5}" srcOrd="0" destOrd="0" parTransId="{D1C7C2FD-EECD-498F-8A9D-4D270DFC0E88}" sibTransId="{0925ABC8-A776-400F-B45B-55D5DBADDBA1}"/>
    <dgm:cxn modelId="{A9D17C1E-DB77-4F30-9E11-489667C3B9C6}" srcId="{A80E2CBF-075B-49C5-84E0-3EE29DDC7A79}" destId="{78D69F11-6F75-428B-9AE5-6696DB124EE0}" srcOrd="5" destOrd="0" parTransId="{14A49E2E-3558-4B1C-B793-2BDE5FDC46A9}" sibTransId="{5ADCB9A9-5A5C-4246-8FBE-5D8BC8DC58F1}"/>
    <dgm:cxn modelId="{4D6BCA25-21C6-4DAA-B784-61F41BF0CFAF}" type="presOf" srcId="{D1C7C2FD-EECD-498F-8A9D-4D270DFC0E88}" destId="{6D742182-FBDA-4598-BD1F-7D273BF1FD1E}" srcOrd="1" destOrd="0" presId="urn:microsoft.com/office/officeart/2005/8/layout/radial5"/>
    <dgm:cxn modelId="{4278EB27-1834-4D2E-8467-7E172A95C397}" srcId="{A80E2CBF-075B-49C5-84E0-3EE29DDC7A79}" destId="{092D2F29-98C9-410B-9571-8BFE059A490F}" srcOrd="2" destOrd="0" parTransId="{AD3C368B-C245-46FA-8230-80E29F96DD36}" sibTransId="{55E045BC-2D6E-401D-837B-49B161718663}"/>
    <dgm:cxn modelId="{2CEB0329-1B9C-4672-9DF8-F8D4E6FD62BA}" type="presOf" srcId="{912F36CD-7A94-46FC-BBA9-A7CFF83BEC46}" destId="{89679C32-0259-4F47-889A-A5C919689A02}" srcOrd="0" destOrd="0" presId="urn:microsoft.com/office/officeart/2005/8/layout/radial5"/>
    <dgm:cxn modelId="{FC39C72C-F55A-44D0-AD3A-EE9D8B669B92}" srcId="{A80E2CBF-075B-49C5-84E0-3EE29DDC7A79}" destId="{5B16EC29-127B-4A79-9A84-D5948864B0A1}" srcOrd="6" destOrd="0" parTransId="{0F7B204F-C4E6-405B-980B-44DBED2E6923}" sibTransId="{DE7B7D5B-5510-445A-A492-FB515FC58079}"/>
    <dgm:cxn modelId="{5B41D42D-B2BC-4807-8FCF-1CDD8B6EB383}" srcId="{912F36CD-7A94-46FC-BBA9-A7CFF83BEC46}" destId="{07F154C3-C689-4B24-B48D-CA54DBCA1138}" srcOrd="1" destOrd="0" parTransId="{DACE4369-90BA-4801-B0C8-289A02DC3A59}" sibTransId="{EF82E866-DF86-46FE-8BE6-C2FCF175CD3B}"/>
    <dgm:cxn modelId="{9DC8E63E-3C3D-4515-81EC-17408B884306}" type="presOf" srcId="{0F7B204F-C4E6-405B-980B-44DBED2E6923}" destId="{6CA71CEB-CBD3-4778-8B22-56AAEFD00343}" srcOrd="0" destOrd="0" presId="urn:microsoft.com/office/officeart/2005/8/layout/radial5"/>
    <dgm:cxn modelId="{BF1FA15C-5518-4E88-A076-B9C7429D4D06}" srcId="{A80E2CBF-075B-49C5-84E0-3EE29DDC7A79}" destId="{88F344A7-31A1-4306-AC42-00A8AAC9FAE5}" srcOrd="7" destOrd="0" parTransId="{AD18BACF-09F2-4CA6-AD8D-D933CD24133B}" sibTransId="{6EFB4B02-02CA-4215-A172-06355AD6458F}"/>
    <dgm:cxn modelId="{3B186F48-4749-49E6-915B-5472B8A3B354}" type="presOf" srcId="{D1C7C2FD-EECD-498F-8A9D-4D270DFC0E88}" destId="{7671E6E3-7DEE-4237-B222-A8DFA6D3881D}" srcOrd="0" destOrd="0" presId="urn:microsoft.com/office/officeart/2005/8/layout/radial5"/>
    <dgm:cxn modelId="{72315668-A0E2-4B5C-92BA-2B07A39E2DCE}" type="presOf" srcId="{DC151CC8-4C60-416D-AB7E-151A51CA52F5}" destId="{D85368D2-EA6D-4A13-B11C-F99F5FA5E917}" srcOrd="0" destOrd="0" presId="urn:microsoft.com/office/officeart/2005/8/layout/radial5"/>
    <dgm:cxn modelId="{1FCAB669-2C9D-44DD-95D3-F7EAD1540487}" type="presOf" srcId="{14A49E2E-3558-4B1C-B793-2BDE5FDC46A9}" destId="{CC012C61-37C7-4DF5-8AF5-1FDB1800847B}" srcOrd="1" destOrd="0" presId="urn:microsoft.com/office/officeart/2005/8/layout/radial5"/>
    <dgm:cxn modelId="{B3CCDD4E-A361-44F2-A547-EFF91E55F923}" type="presOf" srcId="{AD18BACF-09F2-4CA6-AD8D-D933CD24133B}" destId="{B09C9F1F-6E94-4521-AB91-778CF9766B97}" srcOrd="1" destOrd="0" presId="urn:microsoft.com/office/officeart/2005/8/layout/radial5"/>
    <dgm:cxn modelId="{0C90DD4F-E01B-45CE-AC53-5B0A74B03A0F}" srcId="{A80E2CBF-075B-49C5-84E0-3EE29DDC7A79}" destId="{342A6338-37CF-45DD-BF76-8D4BC504F615}" srcOrd="1" destOrd="0" parTransId="{8DBE7FBB-8C17-49FA-81AC-E3403B108559}" sibTransId="{EE201DE2-7D80-4C4E-955E-7B2CD9DB0A1B}"/>
    <dgm:cxn modelId="{052DEB54-11B7-4077-97E7-922B1901EE6F}" type="presOf" srcId="{AD3C368B-C245-46FA-8230-80E29F96DD36}" destId="{5FF9E6D2-DEB9-451E-944A-E2D729126906}" srcOrd="0" destOrd="0" presId="urn:microsoft.com/office/officeart/2005/8/layout/radial5"/>
    <dgm:cxn modelId="{1AC33B80-6F28-4FA3-9BB8-12146D32053F}" type="presOf" srcId="{0F7B204F-C4E6-405B-980B-44DBED2E6923}" destId="{A3E82500-42B0-40E1-83BA-DD3CECC88BFC}" srcOrd="1" destOrd="0" presId="urn:microsoft.com/office/officeart/2005/8/layout/radial5"/>
    <dgm:cxn modelId="{A22C2D81-45A3-43F9-AC67-4AF436C01DC9}" type="presOf" srcId="{5B16EC29-127B-4A79-9A84-D5948864B0A1}" destId="{31378C6C-FF56-44F6-A548-573A20E460A8}" srcOrd="0" destOrd="0" presId="urn:microsoft.com/office/officeart/2005/8/layout/radial5"/>
    <dgm:cxn modelId="{7D805884-628A-48A7-B3E5-FE96A2512FE5}" type="presOf" srcId="{0227E329-B05C-46F6-9583-9D372D1C564D}" destId="{15252229-D963-4D90-85A6-B3DEBF9E3273}" srcOrd="0" destOrd="0" presId="urn:microsoft.com/office/officeart/2005/8/layout/radial5"/>
    <dgm:cxn modelId="{91C28A84-2659-486B-BDC1-1BE76C612F77}" srcId="{A80E2CBF-075B-49C5-84E0-3EE29DDC7A79}" destId="{D8C77F2A-6D1F-40A8-A312-73450EB6C62A}" srcOrd="8" destOrd="0" parTransId="{6DAE0E1C-BFCB-4992-9BEC-F76A5867CB83}" sibTransId="{33D6F8FC-9C3C-402A-A1F2-AC4572DD56D2}"/>
    <dgm:cxn modelId="{1773938D-00CA-4D1C-ADD8-161DBC1D7922}" srcId="{912F36CD-7A94-46FC-BBA9-A7CFF83BEC46}" destId="{6D5B207A-9012-4070-93D2-69AC410580E0}" srcOrd="2" destOrd="0" parTransId="{84235A78-C3E9-48CE-BAE2-F6D1191BE3DA}" sibTransId="{95043549-9FC2-4029-8C5E-F858FFF8B106}"/>
    <dgm:cxn modelId="{B0128391-F355-4B0B-87BE-87213D710F23}" type="presOf" srcId="{7690A57B-E6BA-4012-B8B1-FF7CFA57DBE4}" destId="{34CB58F9-C52C-4803-B8B3-988C46ACE23B}" srcOrd="0" destOrd="0" presId="urn:microsoft.com/office/officeart/2005/8/layout/radial5"/>
    <dgm:cxn modelId="{A69D9E93-8D8E-4D3C-AF83-44A08C8C79D4}" type="presOf" srcId="{8DBE7FBB-8C17-49FA-81AC-E3403B108559}" destId="{504A8C26-BBBE-4102-A527-533E332CD26F}" srcOrd="0" destOrd="0" presId="urn:microsoft.com/office/officeart/2005/8/layout/radial5"/>
    <dgm:cxn modelId="{05E2E496-E6BD-4BFF-9154-6AAC1A0CE437}" type="presOf" srcId="{AD18BACF-09F2-4CA6-AD8D-D933CD24133B}" destId="{5FF913E6-4D29-4873-8D21-31B50C9B366A}" srcOrd="0" destOrd="0" presId="urn:microsoft.com/office/officeart/2005/8/layout/radial5"/>
    <dgm:cxn modelId="{0E0055A4-EE17-474E-87F2-736A00EED85A}" srcId="{A80E2CBF-075B-49C5-84E0-3EE29DDC7A79}" destId="{7690A57B-E6BA-4012-B8B1-FF7CFA57DBE4}" srcOrd="4" destOrd="0" parTransId="{924A358D-8638-4F51-83FC-8B49664BEB9A}" sibTransId="{E20E4C98-D326-4C0F-8D3B-8BEE8D4D0372}"/>
    <dgm:cxn modelId="{6806C6B8-A62C-4924-8744-5E7D100F69E9}" type="presOf" srcId="{8DBE7FBB-8C17-49FA-81AC-E3403B108559}" destId="{F0FFA702-E975-467E-B1C9-055B492C35BD}" srcOrd="1" destOrd="0" presId="urn:microsoft.com/office/officeart/2005/8/layout/radial5"/>
    <dgm:cxn modelId="{6855D6BD-E0BF-490D-96E0-81F96CA2DC49}" type="presOf" srcId="{88F344A7-31A1-4306-AC42-00A8AAC9FAE5}" destId="{C4E56E07-7E0A-49C0-B049-FC0DED8D9F5C}" srcOrd="0" destOrd="0" presId="urn:microsoft.com/office/officeart/2005/8/layout/radial5"/>
    <dgm:cxn modelId="{922092C6-45A0-43BB-B4A9-576C54BF334A}" srcId="{912F36CD-7A94-46FC-BBA9-A7CFF83BEC46}" destId="{A80E2CBF-075B-49C5-84E0-3EE29DDC7A79}" srcOrd="0" destOrd="0" parTransId="{EDF463C9-D6C6-4D80-B115-50479034DE7C}" sibTransId="{2EAEDBA4-FB59-4249-BFC1-8318E4E25BE3}"/>
    <dgm:cxn modelId="{D1FC99C7-76B9-460C-957F-BD396B2C8B33}" type="presOf" srcId="{6DAE0E1C-BFCB-4992-9BEC-F76A5867CB83}" destId="{596FEDDB-2A5D-4701-A61F-8496C6CDFDCC}" srcOrd="1" destOrd="0" presId="urn:microsoft.com/office/officeart/2005/8/layout/radial5"/>
    <dgm:cxn modelId="{F636CCC7-6744-47AB-B9C3-281D2C570688}" type="presOf" srcId="{0227E329-B05C-46F6-9583-9D372D1C564D}" destId="{33A6A26D-4ABE-49A2-B057-464827D5EC9B}" srcOrd="1" destOrd="0" presId="urn:microsoft.com/office/officeart/2005/8/layout/radial5"/>
    <dgm:cxn modelId="{3B2EE0D2-BF5F-42F5-83C5-9AEFE6C23A55}" srcId="{A80E2CBF-075B-49C5-84E0-3EE29DDC7A79}" destId="{0D4B40A0-6159-4BC9-8EBE-A7CA2F96AAA7}" srcOrd="3" destOrd="0" parTransId="{0227E329-B05C-46F6-9583-9D372D1C564D}" sibTransId="{C5CBEE73-169E-4FDE-A51F-D734C500EF74}"/>
    <dgm:cxn modelId="{6359CCDB-D6CF-4D68-A42A-2481D4481456}" type="presOf" srcId="{6DAE0E1C-BFCB-4992-9BEC-F76A5867CB83}" destId="{CD14D35C-E0E2-4FB5-9AB5-37D4A0036F14}" srcOrd="0" destOrd="0" presId="urn:microsoft.com/office/officeart/2005/8/layout/radial5"/>
    <dgm:cxn modelId="{2283EEDE-D0EE-453B-A7FA-7B999513879F}" type="presOf" srcId="{342A6338-37CF-45DD-BF76-8D4BC504F615}" destId="{264AB798-69E0-4621-A3EB-FE26DE450608}" srcOrd="0" destOrd="0" presId="urn:microsoft.com/office/officeart/2005/8/layout/radial5"/>
    <dgm:cxn modelId="{A03645E2-B3A2-4F3E-9DFD-A71EF2A9B4E2}" type="presOf" srcId="{AD3C368B-C245-46FA-8230-80E29F96DD36}" destId="{43228A92-D0D5-49F3-A3C5-CE5FF94B9C0E}" srcOrd="1" destOrd="0" presId="urn:microsoft.com/office/officeart/2005/8/layout/radial5"/>
    <dgm:cxn modelId="{AD1C6DF1-8CEE-4510-BB7D-5C680AE1015C}" type="presOf" srcId="{092D2F29-98C9-410B-9571-8BFE059A490F}" destId="{DACA5237-4BA3-4554-8E7A-59E8166F1864}" srcOrd="0" destOrd="0" presId="urn:microsoft.com/office/officeart/2005/8/layout/radial5"/>
    <dgm:cxn modelId="{1CD829F2-D6DA-4F9A-A9B8-4A9AD1D931CA}" type="presOf" srcId="{14A49E2E-3558-4B1C-B793-2BDE5FDC46A9}" destId="{42474582-CDAC-4D35-B41B-C581B22316F4}" srcOrd="0" destOrd="0" presId="urn:microsoft.com/office/officeart/2005/8/layout/radial5"/>
    <dgm:cxn modelId="{FA1159F3-48CD-45B9-B618-357566BA5DD8}" type="presOf" srcId="{0D4B40A0-6159-4BC9-8EBE-A7CA2F96AAA7}" destId="{027CA766-EC88-4AC0-BCB5-DA23388FB912}" srcOrd="0" destOrd="0" presId="urn:microsoft.com/office/officeart/2005/8/layout/radial5"/>
    <dgm:cxn modelId="{D14599F5-859D-40E5-8891-7D6F1BC642B4}" type="presOf" srcId="{D8C77F2A-6D1F-40A8-A312-73450EB6C62A}" destId="{C0E1994E-B866-4A4D-9574-20F33639D59A}" srcOrd="0" destOrd="0" presId="urn:microsoft.com/office/officeart/2005/8/layout/radial5"/>
    <dgm:cxn modelId="{332F78F7-2B2E-46E5-9FC8-2F6E96CE1E65}" type="presOf" srcId="{924A358D-8638-4F51-83FC-8B49664BEB9A}" destId="{08CAB03A-E2FC-4EDB-A1BE-BC7933CD4059}" srcOrd="0" destOrd="0" presId="urn:microsoft.com/office/officeart/2005/8/layout/radial5"/>
    <dgm:cxn modelId="{5162B2FA-ABA3-4D6F-A997-C77E60665DA5}" type="presOf" srcId="{A80E2CBF-075B-49C5-84E0-3EE29DDC7A79}" destId="{EC97B66C-5146-49AE-B289-15D607B679B1}" srcOrd="0" destOrd="0" presId="urn:microsoft.com/office/officeart/2005/8/layout/radial5"/>
    <dgm:cxn modelId="{806076F5-3B2F-4FB5-925B-74467F9E1D6F}" type="presParOf" srcId="{89679C32-0259-4F47-889A-A5C919689A02}" destId="{EC97B66C-5146-49AE-B289-15D607B679B1}" srcOrd="0" destOrd="0" presId="urn:microsoft.com/office/officeart/2005/8/layout/radial5"/>
    <dgm:cxn modelId="{82329EFC-348D-444D-9536-4FE184480E3F}" type="presParOf" srcId="{89679C32-0259-4F47-889A-A5C919689A02}" destId="{7671E6E3-7DEE-4237-B222-A8DFA6D3881D}" srcOrd="1" destOrd="0" presId="urn:microsoft.com/office/officeart/2005/8/layout/radial5"/>
    <dgm:cxn modelId="{8F45C41C-773E-4132-8949-C581266F33CA}" type="presParOf" srcId="{7671E6E3-7DEE-4237-B222-A8DFA6D3881D}" destId="{6D742182-FBDA-4598-BD1F-7D273BF1FD1E}" srcOrd="0" destOrd="0" presId="urn:microsoft.com/office/officeart/2005/8/layout/radial5"/>
    <dgm:cxn modelId="{F0F816D0-263F-43D7-AF92-9535CFB63AE2}" type="presParOf" srcId="{89679C32-0259-4F47-889A-A5C919689A02}" destId="{D85368D2-EA6D-4A13-B11C-F99F5FA5E917}" srcOrd="2" destOrd="0" presId="urn:microsoft.com/office/officeart/2005/8/layout/radial5"/>
    <dgm:cxn modelId="{4BE588C1-53A6-4D50-AD29-40975FAC36F8}" type="presParOf" srcId="{89679C32-0259-4F47-889A-A5C919689A02}" destId="{504A8C26-BBBE-4102-A527-533E332CD26F}" srcOrd="3" destOrd="0" presId="urn:microsoft.com/office/officeart/2005/8/layout/radial5"/>
    <dgm:cxn modelId="{60BE81AB-330C-4121-816A-322E1D4EF420}" type="presParOf" srcId="{504A8C26-BBBE-4102-A527-533E332CD26F}" destId="{F0FFA702-E975-467E-B1C9-055B492C35BD}" srcOrd="0" destOrd="0" presId="urn:microsoft.com/office/officeart/2005/8/layout/radial5"/>
    <dgm:cxn modelId="{BE441C94-48E1-49A5-80A1-ECC7882D4825}" type="presParOf" srcId="{89679C32-0259-4F47-889A-A5C919689A02}" destId="{264AB798-69E0-4621-A3EB-FE26DE450608}" srcOrd="4" destOrd="0" presId="urn:microsoft.com/office/officeart/2005/8/layout/radial5"/>
    <dgm:cxn modelId="{B61799FB-6BBF-4163-8E49-F52F8FBE36C5}" type="presParOf" srcId="{89679C32-0259-4F47-889A-A5C919689A02}" destId="{5FF9E6D2-DEB9-451E-944A-E2D729126906}" srcOrd="5" destOrd="0" presId="urn:microsoft.com/office/officeart/2005/8/layout/radial5"/>
    <dgm:cxn modelId="{297B8000-F7EC-4658-9AFB-D3A86FE148CE}" type="presParOf" srcId="{5FF9E6D2-DEB9-451E-944A-E2D729126906}" destId="{43228A92-D0D5-49F3-A3C5-CE5FF94B9C0E}" srcOrd="0" destOrd="0" presId="urn:microsoft.com/office/officeart/2005/8/layout/radial5"/>
    <dgm:cxn modelId="{638FFFB1-9A85-4541-ADAC-E2BBAE156297}" type="presParOf" srcId="{89679C32-0259-4F47-889A-A5C919689A02}" destId="{DACA5237-4BA3-4554-8E7A-59E8166F1864}" srcOrd="6" destOrd="0" presId="urn:microsoft.com/office/officeart/2005/8/layout/radial5"/>
    <dgm:cxn modelId="{02FE5BD4-C37D-4E35-8AB3-7F26A4ABA011}" type="presParOf" srcId="{89679C32-0259-4F47-889A-A5C919689A02}" destId="{15252229-D963-4D90-85A6-B3DEBF9E3273}" srcOrd="7" destOrd="0" presId="urn:microsoft.com/office/officeart/2005/8/layout/radial5"/>
    <dgm:cxn modelId="{1094C480-6954-40A8-8ABE-55655D3F5DE2}" type="presParOf" srcId="{15252229-D963-4D90-85A6-B3DEBF9E3273}" destId="{33A6A26D-4ABE-49A2-B057-464827D5EC9B}" srcOrd="0" destOrd="0" presId="urn:microsoft.com/office/officeart/2005/8/layout/radial5"/>
    <dgm:cxn modelId="{A1B13D91-1927-4185-87E7-9E5D81A17EC3}" type="presParOf" srcId="{89679C32-0259-4F47-889A-A5C919689A02}" destId="{027CA766-EC88-4AC0-BCB5-DA23388FB912}" srcOrd="8" destOrd="0" presId="urn:microsoft.com/office/officeart/2005/8/layout/radial5"/>
    <dgm:cxn modelId="{D4D08BA4-27DD-45F4-965B-B98A0ADE9502}" type="presParOf" srcId="{89679C32-0259-4F47-889A-A5C919689A02}" destId="{08CAB03A-E2FC-4EDB-A1BE-BC7933CD4059}" srcOrd="9" destOrd="0" presId="urn:microsoft.com/office/officeart/2005/8/layout/radial5"/>
    <dgm:cxn modelId="{45F1F1A0-9F49-4EC6-A545-9A4825DB11D7}" type="presParOf" srcId="{08CAB03A-E2FC-4EDB-A1BE-BC7933CD4059}" destId="{FB9806F0-E793-46D8-A669-D1255D3F4AD6}" srcOrd="0" destOrd="0" presId="urn:microsoft.com/office/officeart/2005/8/layout/radial5"/>
    <dgm:cxn modelId="{CF6B5CE3-F00E-4606-869D-9F16BD5520A5}" type="presParOf" srcId="{89679C32-0259-4F47-889A-A5C919689A02}" destId="{34CB58F9-C52C-4803-B8B3-988C46ACE23B}" srcOrd="10" destOrd="0" presId="urn:microsoft.com/office/officeart/2005/8/layout/radial5"/>
    <dgm:cxn modelId="{F031FE61-B911-45FC-9E51-C10881F76675}" type="presParOf" srcId="{89679C32-0259-4F47-889A-A5C919689A02}" destId="{42474582-CDAC-4D35-B41B-C581B22316F4}" srcOrd="11" destOrd="0" presId="urn:microsoft.com/office/officeart/2005/8/layout/radial5"/>
    <dgm:cxn modelId="{278C0A71-A977-430F-958E-2B372CAD62FF}" type="presParOf" srcId="{42474582-CDAC-4D35-B41B-C581B22316F4}" destId="{CC012C61-37C7-4DF5-8AF5-1FDB1800847B}" srcOrd="0" destOrd="0" presId="urn:microsoft.com/office/officeart/2005/8/layout/radial5"/>
    <dgm:cxn modelId="{A5B456A7-C3EF-47D7-9AF5-74D49C06B5F5}" type="presParOf" srcId="{89679C32-0259-4F47-889A-A5C919689A02}" destId="{4748EC52-DB34-4C4E-A361-340AD6B7FA6F}" srcOrd="12" destOrd="0" presId="urn:microsoft.com/office/officeart/2005/8/layout/radial5"/>
    <dgm:cxn modelId="{5BCC8CE2-C091-4F2F-B1E5-EFB707AFB5A3}" type="presParOf" srcId="{89679C32-0259-4F47-889A-A5C919689A02}" destId="{6CA71CEB-CBD3-4778-8B22-56AAEFD00343}" srcOrd="13" destOrd="0" presId="urn:microsoft.com/office/officeart/2005/8/layout/radial5"/>
    <dgm:cxn modelId="{E9B2F8B0-1142-402B-AF0D-88B505D63C39}" type="presParOf" srcId="{6CA71CEB-CBD3-4778-8B22-56AAEFD00343}" destId="{A3E82500-42B0-40E1-83BA-DD3CECC88BFC}" srcOrd="0" destOrd="0" presId="urn:microsoft.com/office/officeart/2005/8/layout/radial5"/>
    <dgm:cxn modelId="{54AF8A46-FE66-4737-9072-E4155D3FB5C6}" type="presParOf" srcId="{89679C32-0259-4F47-889A-A5C919689A02}" destId="{31378C6C-FF56-44F6-A548-573A20E460A8}" srcOrd="14" destOrd="0" presId="urn:microsoft.com/office/officeart/2005/8/layout/radial5"/>
    <dgm:cxn modelId="{779FF21D-3228-4A27-8A02-EAFE16F265B7}" type="presParOf" srcId="{89679C32-0259-4F47-889A-A5C919689A02}" destId="{5FF913E6-4D29-4873-8D21-31B50C9B366A}" srcOrd="15" destOrd="0" presId="urn:microsoft.com/office/officeart/2005/8/layout/radial5"/>
    <dgm:cxn modelId="{A0D5BB35-1CB0-4559-8DFF-DFD87824B44D}" type="presParOf" srcId="{5FF913E6-4D29-4873-8D21-31B50C9B366A}" destId="{B09C9F1F-6E94-4521-AB91-778CF9766B97}" srcOrd="0" destOrd="0" presId="urn:microsoft.com/office/officeart/2005/8/layout/radial5"/>
    <dgm:cxn modelId="{DF727C39-6C90-4CA0-9B90-B32C9748C626}" type="presParOf" srcId="{89679C32-0259-4F47-889A-A5C919689A02}" destId="{C4E56E07-7E0A-49C0-B049-FC0DED8D9F5C}" srcOrd="16" destOrd="0" presId="urn:microsoft.com/office/officeart/2005/8/layout/radial5"/>
    <dgm:cxn modelId="{DC069514-8CB8-43F0-BF1A-4BE44D459915}" type="presParOf" srcId="{89679C32-0259-4F47-889A-A5C919689A02}" destId="{CD14D35C-E0E2-4FB5-9AB5-37D4A0036F14}" srcOrd="17" destOrd="0" presId="urn:microsoft.com/office/officeart/2005/8/layout/radial5"/>
    <dgm:cxn modelId="{235AD930-AE8C-4872-A923-2043635108CE}" type="presParOf" srcId="{CD14D35C-E0E2-4FB5-9AB5-37D4A0036F14}" destId="{596FEDDB-2A5D-4701-A61F-8496C6CDFDCC}" srcOrd="0" destOrd="0" presId="urn:microsoft.com/office/officeart/2005/8/layout/radial5"/>
    <dgm:cxn modelId="{743C7EF1-4E05-463A-B8A9-FAF42C7C0FDC}" type="presParOf" srcId="{89679C32-0259-4F47-889A-A5C919689A02}" destId="{C0E1994E-B866-4A4D-9574-20F33639D59A}" srcOrd="18"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2F36CD-7A94-46FC-BBA9-A7CFF83BEC46}" type="doc">
      <dgm:prSet loTypeId="urn:microsoft.com/office/officeart/2005/8/layout/radial5" loCatId="relationship" qsTypeId="urn:microsoft.com/office/officeart/2005/8/quickstyle/simple1" qsCatId="simple" csTypeId="urn:microsoft.com/office/officeart/2005/8/colors/accent2_2" csCatId="accent2" phldr="1"/>
      <dgm:spPr/>
      <dgm:t>
        <a:bodyPr/>
        <a:lstStyle/>
        <a:p>
          <a:endParaRPr lang="es-ES"/>
        </a:p>
      </dgm:t>
    </dgm:pt>
    <dgm:pt modelId="{A80E2CBF-075B-49C5-84E0-3EE29DDC7A79}">
      <dgm:prSet phldrT="[Texto]" custT="1"/>
      <dgm:spPr>
        <a:noFill/>
        <a:ln>
          <a:solidFill>
            <a:srgbClr val="53206D"/>
          </a:solidFill>
        </a:ln>
      </dgm:spPr>
      <dgm:t>
        <a:bodyPr/>
        <a:lstStyle/>
        <a:p>
          <a:r>
            <a:rPr lang="es-ES" sz="1600" b="1" dirty="0">
              <a:solidFill>
                <a:srgbClr val="FF3366"/>
              </a:solidFill>
              <a:latin typeface="Verdana" panose="020B0604030504040204" pitchFamily="34" charset="0"/>
              <a:ea typeface="Verdana" panose="020B0604030504040204" pitchFamily="34" charset="0"/>
              <a:cs typeface="Arial" panose="020B0604020202020204" pitchFamily="34" charset="0"/>
            </a:rPr>
            <a:t>RECTOR</a:t>
          </a:r>
          <a:endParaRPr lang="es-ES" sz="2000" b="1" dirty="0">
            <a:solidFill>
              <a:srgbClr val="FF3366"/>
            </a:solidFill>
            <a:latin typeface="Verdana" panose="020B0604030504040204" pitchFamily="34" charset="0"/>
            <a:ea typeface="Verdana" panose="020B0604030504040204" pitchFamily="34" charset="0"/>
            <a:cs typeface="Arial" panose="020B0604020202020204" pitchFamily="34" charset="0"/>
          </a:endParaRPr>
        </a:p>
      </dgm:t>
    </dgm:pt>
    <dgm:pt modelId="{EDF463C9-D6C6-4D80-B115-50479034DE7C}" type="parTrans" cxnId="{922092C6-45A0-43BB-B4A9-576C54BF334A}">
      <dgm:prSet/>
      <dgm:spPr/>
      <dgm:t>
        <a:bodyPr/>
        <a:lstStyle/>
        <a:p>
          <a:endParaRPr lang="es-ES" sz="2400"/>
        </a:p>
      </dgm:t>
    </dgm:pt>
    <dgm:pt modelId="{2EAEDBA4-FB59-4249-BFC1-8318E4E25BE3}" type="sibTrans" cxnId="{922092C6-45A0-43BB-B4A9-576C54BF334A}">
      <dgm:prSet/>
      <dgm:spPr/>
      <dgm:t>
        <a:bodyPr/>
        <a:lstStyle/>
        <a:p>
          <a:endParaRPr lang="es-ES" sz="2400"/>
        </a:p>
      </dgm:t>
    </dgm:pt>
    <dgm:pt modelId="{DC151CC8-4C60-416D-AB7E-151A51CA52F5}">
      <dgm:prSet phldrT="[Texto]" custT="1">
        <dgm:style>
          <a:lnRef idx="2">
            <a:schemeClr val="accent1"/>
          </a:lnRef>
          <a:fillRef idx="1">
            <a:schemeClr val="lt1"/>
          </a:fillRef>
          <a:effectRef idx="0">
            <a:schemeClr val="accent1"/>
          </a:effectRef>
          <a:fontRef idx="minor">
            <a:schemeClr val="dk1"/>
          </a:fontRef>
        </dgm:style>
      </dgm:prSet>
      <dgm:spPr>
        <a:ln>
          <a:solidFill>
            <a:srgbClr val="53206D"/>
          </a:solidFill>
        </a:ln>
      </dgm:spPr>
      <dgm:t>
        <a:bodyPr/>
        <a:lstStyle/>
        <a:p>
          <a:r>
            <a:rPr lang="es-CO" sz="1100" dirty="0">
              <a:latin typeface="Verdana" panose="020B0604030504040204" pitchFamily="34" charset="0"/>
              <a:ea typeface="Verdana" panose="020B0604030504040204" pitchFamily="34" charset="0"/>
              <a:cs typeface="Arial" pitchFamily="34" charset="0"/>
            </a:rPr>
            <a:t>Elaborar el proyecto anual de presupuesto </a:t>
          </a:r>
          <a:endParaRPr lang="es-ES" sz="1100" dirty="0">
            <a:latin typeface="Verdana" panose="020B0604030504040204" pitchFamily="34" charset="0"/>
            <a:ea typeface="Verdana" panose="020B0604030504040204" pitchFamily="34" charset="0"/>
          </a:endParaRPr>
        </a:p>
      </dgm:t>
    </dgm:pt>
    <dgm:pt modelId="{D1C7C2FD-EECD-498F-8A9D-4D270DFC0E88}" type="parTrans" cxnId="{AA7B9E13-0BF2-46FA-A49C-D92DC7FFD493}">
      <dgm:prSet/>
      <dgm:spPr>
        <a:solidFill>
          <a:srgbClr val="B951A0"/>
        </a:solidFill>
      </dgm:spPr>
      <dgm:t>
        <a:bodyPr/>
        <a:lstStyle/>
        <a:p>
          <a:endParaRPr lang="es-ES" sz="2400"/>
        </a:p>
      </dgm:t>
    </dgm:pt>
    <dgm:pt modelId="{0925ABC8-A776-400F-B45B-55D5DBADDBA1}" type="sibTrans" cxnId="{AA7B9E13-0BF2-46FA-A49C-D92DC7FFD493}">
      <dgm:prSet/>
      <dgm:spPr/>
      <dgm:t>
        <a:bodyPr/>
        <a:lstStyle/>
        <a:p>
          <a:endParaRPr lang="es-ES" sz="2400"/>
        </a:p>
      </dgm:t>
    </dgm:pt>
    <dgm:pt modelId="{EBD5E14E-71CD-49FA-9FDB-90DB95F6F11A}">
      <dgm:prSet phldrT="[Texto]" custT="1">
        <dgm:style>
          <a:lnRef idx="2">
            <a:schemeClr val="accent1"/>
          </a:lnRef>
          <a:fillRef idx="1">
            <a:schemeClr val="lt1"/>
          </a:fillRef>
          <a:effectRef idx="0">
            <a:schemeClr val="accent1"/>
          </a:effectRef>
          <a:fontRef idx="minor">
            <a:schemeClr val="dk1"/>
          </a:fontRef>
        </dgm:style>
      </dgm:prSet>
      <dgm:spPr>
        <a:ln>
          <a:solidFill>
            <a:srgbClr val="53206D"/>
          </a:solidFill>
        </a:ln>
      </dgm:spPr>
      <dgm:t>
        <a:bodyPr/>
        <a:lstStyle/>
        <a:p>
          <a:r>
            <a:rPr lang="es-CO" sz="1100" dirty="0">
              <a:latin typeface="Verdana" panose="020B0604030504040204" pitchFamily="34" charset="0"/>
              <a:ea typeface="Verdana" panose="020B0604030504040204" pitchFamily="34" charset="0"/>
              <a:cs typeface="Arial" pitchFamily="34" charset="0"/>
            </a:rPr>
            <a:t>Celebrar contratos, suscribir actos administrativos, ordenar gastos FSE</a:t>
          </a:r>
          <a:endParaRPr lang="es-ES" sz="1100" dirty="0">
            <a:latin typeface="Verdana" panose="020B0604030504040204" pitchFamily="34" charset="0"/>
            <a:ea typeface="Verdana" panose="020B0604030504040204" pitchFamily="34" charset="0"/>
          </a:endParaRPr>
        </a:p>
      </dgm:t>
    </dgm:pt>
    <dgm:pt modelId="{76097FA5-0B02-44DF-A0EF-78DAAE05CE02}" type="parTrans" cxnId="{EF546F0B-14B2-47CC-8CB5-4E19E5CC516B}">
      <dgm:prSet/>
      <dgm:spPr>
        <a:solidFill>
          <a:srgbClr val="B951A0"/>
        </a:solidFill>
      </dgm:spPr>
      <dgm:t>
        <a:bodyPr/>
        <a:lstStyle/>
        <a:p>
          <a:endParaRPr lang="es-ES" sz="2400"/>
        </a:p>
      </dgm:t>
    </dgm:pt>
    <dgm:pt modelId="{BF48B071-E1FE-484D-A96E-A7E8145B4372}" type="sibTrans" cxnId="{EF546F0B-14B2-47CC-8CB5-4E19E5CC516B}">
      <dgm:prSet/>
      <dgm:spPr/>
      <dgm:t>
        <a:bodyPr/>
        <a:lstStyle/>
        <a:p>
          <a:endParaRPr lang="es-ES" sz="2400"/>
        </a:p>
      </dgm:t>
    </dgm:pt>
    <dgm:pt modelId="{092D2F29-98C9-410B-9571-8BFE059A490F}">
      <dgm:prSet custT="1">
        <dgm:style>
          <a:lnRef idx="2">
            <a:schemeClr val="accent1"/>
          </a:lnRef>
          <a:fillRef idx="1">
            <a:schemeClr val="lt1"/>
          </a:fillRef>
          <a:effectRef idx="0">
            <a:schemeClr val="accent1"/>
          </a:effectRef>
          <a:fontRef idx="minor">
            <a:schemeClr val="dk1"/>
          </a:fontRef>
        </dgm:style>
      </dgm:prSet>
      <dgm:spPr>
        <a:ln>
          <a:solidFill>
            <a:srgbClr val="53206D"/>
          </a:solidFill>
        </a:ln>
      </dgm:spPr>
      <dgm:t>
        <a:bodyPr/>
        <a:lstStyle/>
        <a:p>
          <a:r>
            <a:rPr lang="es-CO" sz="1100" dirty="0">
              <a:latin typeface="Verdana" panose="020B0604030504040204" pitchFamily="34" charset="0"/>
              <a:ea typeface="Verdana" panose="020B0604030504040204" pitchFamily="34" charset="0"/>
              <a:cs typeface="Arial" pitchFamily="34" charset="0"/>
            </a:rPr>
            <a:t>Elaborar el flujo de caja anual</a:t>
          </a:r>
          <a:endParaRPr lang="es-ES" sz="1100" dirty="0">
            <a:latin typeface="Verdana" panose="020B0604030504040204" pitchFamily="34" charset="0"/>
            <a:ea typeface="Verdana" panose="020B0604030504040204" pitchFamily="34" charset="0"/>
            <a:cs typeface="Arial" pitchFamily="34" charset="0"/>
          </a:endParaRPr>
        </a:p>
      </dgm:t>
    </dgm:pt>
    <dgm:pt modelId="{55E045BC-2D6E-401D-837B-49B161718663}" type="sibTrans" cxnId="{4278EB27-1834-4D2E-8467-7E172A95C397}">
      <dgm:prSet/>
      <dgm:spPr/>
      <dgm:t>
        <a:bodyPr/>
        <a:lstStyle/>
        <a:p>
          <a:endParaRPr lang="es-ES" sz="2400"/>
        </a:p>
      </dgm:t>
    </dgm:pt>
    <dgm:pt modelId="{AD3C368B-C245-46FA-8230-80E29F96DD36}" type="parTrans" cxnId="{4278EB27-1834-4D2E-8467-7E172A95C397}">
      <dgm:prSet/>
      <dgm:spPr>
        <a:solidFill>
          <a:srgbClr val="B951A0"/>
        </a:solidFill>
      </dgm:spPr>
      <dgm:t>
        <a:bodyPr/>
        <a:lstStyle/>
        <a:p>
          <a:endParaRPr lang="es-ES" sz="2400"/>
        </a:p>
      </dgm:t>
    </dgm:pt>
    <dgm:pt modelId="{07F154C3-C689-4B24-B48D-CA54DBCA1138}">
      <dgm:prSet/>
      <dgm:spPr/>
      <dgm:t>
        <a:bodyPr/>
        <a:lstStyle/>
        <a:p>
          <a:endParaRPr lang="es-ES"/>
        </a:p>
      </dgm:t>
    </dgm:pt>
    <dgm:pt modelId="{DACE4369-90BA-4801-B0C8-289A02DC3A59}" type="parTrans" cxnId="{5B41D42D-B2BC-4807-8FCF-1CDD8B6EB383}">
      <dgm:prSet/>
      <dgm:spPr/>
      <dgm:t>
        <a:bodyPr/>
        <a:lstStyle/>
        <a:p>
          <a:endParaRPr lang="es-ES" sz="2400"/>
        </a:p>
      </dgm:t>
    </dgm:pt>
    <dgm:pt modelId="{EF82E866-DF86-46FE-8BE6-C2FCF175CD3B}" type="sibTrans" cxnId="{5B41D42D-B2BC-4807-8FCF-1CDD8B6EB383}">
      <dgm:prSet/>
      <dgm:spPr/>
      <dgm:t>
        <a:bodyPr/>
        <a:lstStyle/>
        <a:p>
          <a:endParaRPr lang="es-ES" sz="2400"/>
        </a:p>
      </dgm:t>
    </dgm:pt>
    <dgm:pt modelId="{6D5B207A-9012-4070-93D2-69AC410580E0}">
      <dgm:prSet/>
      <dgm:spPr/>
      <dgm:t>
        <a:bodyPr/>
        <a:lstStyle/>
        <a:p>
          <a:endParaRPr lang="es-ES"/>
        </a:p>
      </dgm:t>
    </dgm:pt>
    <dgm:pt modelId="{84235A78-C3E9-48CE-BAE2-F6D1191BE3DA}" type="parTrans" cxnId="{1773938D-00CA-4D1C-ADD8-161DBC1D7922}">
      <dgm:prSet/>
      <dgm:spPr/>
      <dgm:t>
        <a:bodyPr/>
        <a:lstStyle/>
        <a:p>
          <a:endParaRPr lang="es-ES" sz="2400"/>
        </a:p>
      </dgm:t>
    </dgm:pt>
    <dgm:pt modelId="{95043549-9FC2-4029-8C5E-F858FFF8B106}" type="sibTrans" cxnId="{1773938D-00CA-4D1C-ADD8-161DBC1D7922}">
      <dgm:prSet/>
      <dgm:spPr/>
      <dgm:t>
        <a:bodyPr/>
        <a:lstStyle/>
        <a:p>
          <a:endParaRPr lang="es-ES" sz="2400"/>
        </a:p>
      </dgm:t>
    </dgm:pt>
    <dgm:pt modelId="{82ADD4CA-0ACA-4B03-B0C8-1AC06D50CBE8}">
      <dgm:prSet phldrT="[Texto]" custT="1">
        <dgm:style>
          <a:lnRef idx="2">
            <a:schemeClr val="accent1"/>
          </a:lnRef>
          <a:fillRef idx="1">
            <a:schemeClr val="lt1"/>
          </a:fillRef>
          <a:effectRef idx="0">
            <a:schemeClr val="accent1"/>
          </a:effectRef>
          <a:fontRef idx="minor">
            <a:schemeClr val="dk1"/>
          </a:fontRef>
        </dgm:style>
      </dgm:prSet>
      <dgm:spPr>
        <a:ln>
          <a:solidFill>
            <a:srgbClr val="53206D"/>
          </a:solidFill>
        </a:ln>
      </dgm:spPr>
      <dgm:t>
        <a:bodyPr/>
        <a:lstStyle/>
        <a:p>
          <a:r>
            <a:rPr lang="es-CO" sz="1100" dirty="0">
              <a:latin typeface="Verdana" panose="020B0604030504040204" pitchFamily="34" charset="0"/>
              <a:ea typeface="Verdana" panose="020B0604030504040204" pitchFamily="34" charset="0"/>
              <a:cs typeface="Arial" pitchFamily="34" charset="0"/>
            </a:rPr>
            <a:t>Presentar los informes requeridos</a:t>
          </a:r>
          <a:endParaRPr lang="es-ES" sz="1100" dirty="0">
            <a:latin typeface="Verdana" panose="020B0604030504040204" pitchFamily="34" charset="0"/>
            <a:ea typeface="Verdana" panose="020B0604030504040204" pitchFamily="34" charset="0"/>
          </a:endParaRPr>
        </a:p>
      </dgm:t>
    </dgm:pt>
    <dgm:pt modelId="{F96D224B-3408-47C6-A125-533C0A059651}" type="parTrans" cxnId="{C59FC379-E266-44CA-8815-A8CA58AE1079}">
      <dgm:prSet/>
      <dgm:spPr>
        <a:solidFill>
          <a:srgbClr val="B951A0"/>
        </a:solidFill>
      </dgm:spPr>
      <dgm:t>
        <a:bodyPr/>
        <a:lstStyle/>
        <a:p>
          <a:endParaRPr lang="es-ES"/>
        </a:p>
      </dgm:t>
    </dgm:pt>
    <dgm:pt modelId="{2371160D-9F8F-4E2C-BF2F-A55B1F5B4D44}" type="sibTrans" cxnId="{C59FC379-E266-44CA-8815-A8CA58AE1079}">
      <dgm:prSet/>
      <dgm:spPr/>
      <dgm:t>
        <a:bodyPr/>
        <a:lstStyle/>
        <a:p>
          <a:endParaRPr lang="es-ES"/>
        </a:p>
      </dgm:t>
    </dgm:pt>
    <dgm:pt modelId="{CC095132-D7E5-4FB8-B448-B0AC18CF01FA}">
      <dgm:prSet custT="1">
        <dgm:style>
          <a:lnRef idx="2">
            <a:schemeClr val="accent1"/>
          </a:lnRef>
          <a:fillRef idx="1">
            <a:schemeClr val="lt1"/>
          </a:fillRef>
          <a:effectRef idx="0">
            <a:schemeClr val="accent1"/>
          </a:effectRef>
          <a:fontRef idx="minor">
            <a:schemeClr val="dk1"/>
          </a:fontRef>
        </dgm:style>
      </dgm:prSet>
      <dgm:spPr>
        <a:ln>
          <a:solidFill>
            <a:srgbClr val="53206D"/>
          </a:solidFill>
        </a:ln>
      </dgm:spPr>
      <dgm:t>
        <a:bodyPr/>
        <a:lstStyle/>
        <a:p>
          <a:r>
            <a:rPr lang="es-CO" sz="1100" dirty="0">
              <a:latin typeface="Verdana" panose="020B0604030504040204" pitchFamily="34" charset="0"/>
              <a:ea typeface="Verdana" panose="020B0604030504040204" pitchFamily="34" charset="0"/>
              <a:cs typeface="Arial" pitchFamily="34" charset="0"/>
            </a:rPr>
            <a:t>Permitir el acceso a la información y publicidad</a:t>
          </a:r>
          <a:endParaRPr lang="es-ES" sz="1100" dirty="0">
            <a:latin typeface="Verdana" panose="020B0604030504040204" pitchFamily="34" charset="0"/>
            <a:ea typeface="Verdana" panose="020B0604030504040204" pitchFamily="34" charset="0"/>
          </a:endParaRPr>
        </a:p>
      </dgm:t>
    </dgm:pt>
    <dgm:pt modelId="{43957019-E3B0-4EC5-8E23-E9A4D0D05820}" type="parTrans" cxnId="{59C6387C-4072-4A31-8C68-D74169D036D0}">
      <dgm:prSet/>
      <dgm:spPr>
        <a:solidFill>
          <a:srgbClr val="B951A0"/>
        </a:solidFill>
      </dgm:spPr>
      <dgm:t>
        <a:bodyPr/>
        <a:lstStyle/>
        <a:p>
          <a:endParaRPr lang="es-ES"/>
        </a:p>
      </dgm:t>
    </dgm:pt>
    <dgm:pt modelId="{EDF30605-26E1-4095-AFB9-872B98230126}" type="sibTrans" cxnId="{59C6387C-4072-4A31-8C68-D74169D036D0}">
      <dgm:prSet/>
      <dgm:spPr/>
      <dgm:t>
        <a:bodyPr/>
        <a:lstStyle/>
        <a:p>
          <a:endParaRPr lang="es-ES"/>
        </a:p>
      </dgm:t>
    </dgm:pt>
    <dgm:pt modelId="{A0D6D35A-7DA7-4E5A-86F3-A56652F75539}">
      <dgm:prSet custT="1">
        <dgm:style>
          <a:lnRef idx="2">
            <a:schemeClr val="accent1"/>
          </a:lnRef>
          <a:fillRef idx="1">
            <a:schemeClr val="lt1"/>
          </a:fillRef>
          <a:effectRef idx="0">
            <a:schemeClr val="accent1"/>
          </a:effectRef>
          <a:fontRef idx="minor">
            <a:schemeClr val="dk1"/>
          </a:fontRef>
        </dgm:style>
      </dgm:prSet>
      <dgm:spPr>
        <a:ln>
          <a:solidFill>
            <a:srgbClr val="53206D"/>
          </a:solidFill>
        </a:ln>
      </dgm:spPr>
      <dgm:t>
        <a:bodyPr/>
        <a:lstStyle/>
        <a:p>
          <a:r>
            <a:rPr lang="es-CO" sz="1100" dirty="0">
              <a:latin typeface="Verdana" panose="020B0604030504040204" pitchFamily="34" charset="0"/>
              <a:ea typeface="Verdana" panose="020B0604030504040204" pitchFamily="34" charset="0"/>
              <a:cs typeface="Arial" pitchFamily="34" charset="0"/>
            </a:rPr>
            <a:t>Suscribir los estados contables e información financiera</a:t>
          </a:r>
          <a:endParaRPr lang="es-ES" sz="1100" dirty="0">
            <a:latin typeface="Verdana" panose="020B0604030504040204" pitchFamily="34" charset="0"/>
            <a:ea typeface="Verdana" panose="020B0604030504040204" pitchFamily="34" charset="0"/>
          </a:endParaRPr>
        </a:p>
      </dgm:t>
    </dgm:pt>
    <dgm:pt modelId="{1A6FF052-32EB-4F47-85B6-9F7554C59064}" type="parTrans" cxnId="{25AF4708-30A3-441B-9B15-04117A7882B3}">
      <dgm:prSet/>
      <dgm:spPr>
        <a:solidFill>
          <a:srgbClr val="B951A0"/>
        </a:solidFill>
      </dgm:spPr>
      <dgm:t>
        <a:bodyPr/>
        <a:lstStyle/>
        <a:p>
          <a:endParaRPr lang="es-ES"/>
        </a:p>
      </dgm:t>
    </dgm:pt>
    <dgm:pt modelId="{AF25D762-9C63-41A4-9317-28F145D7D2C5}" type="sibTrans" cxnId="{25AF4708-30A3-441B-9B15-04117A7882B3}">
      <dgm:prSet/>
      <dgm:spPr/>
      <dgm:t>
        <a:bodyPr/>
        <a:lstStyle/>
        <a:p>
          <a:endParaRPr lang="es-ES"/>
        </a:p>
      </dgm:t>
    </dgm:pt>
    <dgm:pt modelId="{BD6F933F-035B-4B29-AE73-C842280408A7}">
      <dgm:prSet custT="1">
        <dgm:style>
          <a:lnRef idx="2">
            <a:schemeClr val="accent1"/>
          </a:lnRef>
          <a:fillRef idx="1">
            <a:schemeClr val="lt1"/>
          </a:fillRef>
          <a:effectRef idx="0">
            <a:schemeClr val="accent1"/>
          </a:effectRef>
          <a:fontRef idx="minor">
            <a:schemeClr val="dk1"/>
          </a:fontRef>
        </dgm:style>
      </dgm:prSet>
      <dgm:spPr>
        <a:ln>
          <a:solidFill>
            <a:srgbClr val="53206D"/>
          </a:solidFill>
        </a:ln>
      </dgm:spPr>
      <dgm:t>
        <a:bodyPr/>
        <a:lstStyle/>
        <a:p>
          <a:r>
            <a:rPr lang="es-CO" sz="1100" dirty="0">
              <a:latin typeface="Verdana" panose="020B0604030504040204" pitchFamily="34" charset="0"/>
              <a:ea typeface="Verdana" panose="020B0604030504040204" pitchFamily="34" charset="0"/>
              <a:cs typeface="Arial" pitchFamily="34" charset="0"/>
            </a:rPr>
            <a:t>Realizar rendición de cuentas según la periodicidad normativa</a:t>
          </a:r>
          <a:endParaRPr lang="es-ES" sz="1100" dirty="0">
            <a:latin typeface="Verdana" panose="020B0604030504040204" pitchFamily="34" charset="0"/>
            <a:ea typeface="Verdana" panose="020B0604030504040204" pitchFamily="34" charset="0"/>
          </a:endParaRPr>
        </a:p>
      </dgm:t>
    </dgm:pt>
    <dgm:pt modelId="{316B0938-5C4D-4523-97A2-B407EAA28FFF}" type="parTrans" cxnId="{CC043BB5-DCFA-4897-A4B1-3759B026A75F}">
      <dgm:prSet/>
      <dgm:spPr>
        <a:solidFill>
          <a:srgbClr val="B951A0"/>
        </a:solidFill>
      </dgm:spPr>
      <dgm:t>
        <a:bodyPr/>
        <a:lstStyle/>
        <a:p>
          <a:endParaRPr lang="es-ES"/>
        </a:p>
      </dgm:t>
    </dgm:pt>
    <dgm:pt modelId="{4192DA2F-36DA-4AD0-B639-17A051D686FB}" type="sibTrans" cxnId="{CC043BB5-DCFA-4897-A4B1-3759B026A75F}">
      <dgm:prSet/>
      <dgm:spPr/>
      <dgm:t>
        <a:bodyPr/>
        <a:lstStyle/>
        <a:p>
          <a:endParaRPr lang="es-ES"/>
        </a:p>
      </dgm:t>
    </dgm:pt>
    <dgm:pt modelId="{5B16EC29-127B-4A79-9A84-D5948864B0A1}">
      <dgm:prSet custT="1">
        <dgm:style>
          <a:lnRef idx="2">
            <a:schemeClr val="accent1"/>
          </a:lnRef>
          <a:fillRef idx="1">
            <a:schemeClr val="lt1"/>
          </a:fillRef>
          <a:effectRef idx="0">
            <a:schemeClr val="accent1"/>
          </a:effectRef>
          <a:fontRef idx="minor">
            <a:schemeClr val="dk1"/>
          </a:fontRef>
        </dgm:style>
      </dgm:prSet>
      <dgm:spPr>
        <a:ln>
          <a:solidFill>
            <a:srgbClr val="53206D"/>
          </a:solidFill>
        </a:ln>
      </dgm:spPr>
      <dgm:t>
        <a:bodyPr/>
        <a:lstStyle/>
        <a:p>
          <a:r>
            <a:rPr lang="es-CO" sz="1100" dirty="0">
              <a:latin typeface="Verdana" panose="020B0604030504040204" pitchFamily="34" charset="0"/>
              <a:ea typeface="Verdana" panose="020B0604030504040204" pitchFamily="34" charset="0"/>
              <a:cs typeface="Arial" pitchFamily="34" charset="0"/>
            </a:rPr>
            <a:t>Elaborar modificaciones al presupuesto</a:t>
          </a:r>
          <a:endParaRPr lang="es-ES" sz="1100" dirty="0">
            <a:latin typeface="Verdana" panose="020B0604030504040204" pitchFamily="34" charset="0"/>
            <a:ea typeface="Verdana" panose="020B0604030504040204" pitchFamily="34" charset="0"/>
            <a:cs typeface="Arial" pitchFamily="34" charset="0"/>
          </a:endParaRPr>
        </a:p>
      </dgm:t>
    </dgm:pt>
    <dgm:pt modelId="{DE7B7D5B-5510-445A-A492-FB515FC58079}" type="sibTrans" cxnId="{FC39C72C-F55A-44D0-AD3A-EE9D8B669B92}">
      <dgm:prSet/>
      <dgm:spPr/>
      <dgm:t>
        <a:bodyPr/>
        <a:lstStyle/>
        <a:p>
          <a:endParaRPr lang="es-ES" sz="2400"/>
        </a:p>
      </dgm:t>
    </dgm:pt>
    <dgm:pt modelId="{0F7B204F-C4E6-405B-980B-44DBED2E6923}" type="parTrans" cxnId="{FC39C72C-F55A-44D0-AD3A-EE9D8B669B92}">
      <dgm:prSet/>
      <dgm:spPr>
        <a:solidFill>
          <a:srgbClr val="B951A0"/>
        </a:solidFill>
      </dgm:spPr>
      <dgm:t>
        <a:bodyPr/>
        <a:lstStyle/>
        <a:p>
          <a:endParaRPr lang="es-ES" sz="2400"/>
        </a:p>
      </dgm:t>
    </dgm:pt>
    <dgm:pt modelId="{89679C32-0259-4F47-889A-A5C919689A02}" type="pres">
      <dgm:prSet presAssocID="{912F36CD-7A94-46FC-BBA9-A7CFF83BEC46}" presName="Name0" presStyleCnt="0">
        <dgm:presLayoutVars>
          <dgm:chMax val="1"/>
          <dgm:dir/>
          <dgm:animLvl val="ctr"/>
          <dgm:resizeHandles val="exact"/>
        </dgm:presLayoutVars>
      </dgm:prSet>
      <dgm:spPr/>
    </dgm:pt>
    <dgm:pt modelId="{EC97B66C-5146-49AE-B289-15D607B679B1}" type="pres">
      <dgm:prSet presAssocID="{A80E2CBF-075B-49C5-84E0-3EE29DDC7A79}" presName="centerShape" presStyleLbl="node0" presStyleIdx="0" presStyleCnt="1" custScaleX="119083"/>
      <dgm:spPr/>
    </dgm:pt>
    <dgm:pt modelId="{7671E6E3-7DEE-4237-B222-A8DFA6D3881D}" type="pres">
      <dgm:prSet presAssocID="{D1C7C2FD-EECD-498F-8A9D-4D270DFC0E88}" presName="parTrans" presStyleLbl="sibTrans2D1" presStyleIdx="0" presStyleCnt="8"/>
      <dgm:spPr/>
    </dgm:pt>
    <dgm:pt modelId="{6D742182-FBDA-4598-BD1F-7D273BF1FD1E}" type="pres">
      <dgm:prSet presAssocID="{D1C7C2FD-EECD-498F-8A9D-4D270DFC0E88}" presName="connectorText" presStyleLbl="sibTrans2D1" presStyleIdx="0" presStyleCnt="8"/>
      <dgm:spPr/>
    </dgm:pt>
    <dgm:pt modelId="{D85368D2-EA6D-4A13-B11C-F99F5FA5E917}" type="pres">
      <dgm:prSet presAssocID="{DC151CC8-4C60-416D-AB7E-151A51CA52F5}" presName="node" presStyleLbl="node1" presStyleIdx="0" presStyleCnt="8">
        <dgm:presLayoutVars>
          <dgm:bulletEnabled val="1"/>
        </dgm:presLayoutVars>
      </dgm:prSet>
      <dgm:spPr/>
    </dgm:pt>
    <dgm:pt modelId="{5FF9E6D2-DEB9-451E-944A-E2D729126906}" type="pres">
      <dgm:prSet presAssocID="{AD3C368B-C245-46FA-8230-80E29F96DD36}" presName="parTrans" presStyleLbl="sibTrans2D1" presStyleIdx="1" presStyleCnt="8"/>
      <dgm:spPr/>
    </dgm:pt>
    <dgm:pt modelId="{43228A92-D0D5-49F3-A3C5-CE5FF94B9C0E}" type="pres">
      <dgm:prSet presAssocID="{AD3C368B-C245-46FA-8230-80E29F96DD36}" presName="connectorText" presStyleLbl="sibTrans2D1" presStyleIdx="1" presStyleCnt="8"/>
      <dgm:spPr/>
    </dgm:pt>
    <dgm:pt modelId="{DACA5237-4BA3-4554-8E7A-59E8166F1864}" type="pres">
      <dgm:prSet presAssocID="{092D2F29-98C9-410B-9571-8BFE059A490F}" presName="node" presStyleLbl="node1" presStyleIdx="1" presStyleCnt="8">
        <dgm:presLayoutVars>
          <dgm:bulletEnabled val="1"/>
        </dgm:presLayoutVars>
      </dgm:prSet>
      <dgm:spPr/>
    </dgm:pt>
    <dgm:pt modelId="{E1775964-3A83-4536-95E5-AADCA653D7CF}" type="pres">
      <dgm:prSet presAssocID="{316B0938-5C4D-4523-97A2-B407EAA28FFF}" presName="parTrans" presStyleLbl="sibTrans2D1" presStyleIdx="2" presStyleCnt="8"/>
      <dgm:spPr/>
    </dgm:pt>
    <dgm:pt modelId="{53042E2E-E162-4C2B-8A09-65F89999C12C}" type="pres">
      <dgm:prSet presAssocID="{316B0938-5C4D-4523-97A2-B407EAA28FFF}" presName="connectorText" presStyleLbl="sibTrans2D1" presStyleIdx="2" presStyleCnt="8"/>
      <dgm:spPr/>
    </dgm:pt>
    <dgm:pt modelId="{682ECCA8-6653-4BE9-9374-7682CCCF1AF2}" type="pres">
      <dgm:prSet presAssocID="{BD6F933F-035B-4B29-AE73-C842280408A7}" presName="node" presStyleLbl="node1" presStyleIdx="2" presStyleCnt="8">
        <dgm:presLayoutVars>
          <dgm:bulletEnabled val="1"/>
        </dgm:presLayoutVars>
      </dgm:prSet>
      <dgm:spPr/>
    </dgm:pt>
    <dgm:pt modelId="{704ECD6E-506C-4069-B049-ED8C793DC615}" type="pres">
      <dgm:prSet presAssocID="{1A6FF052-32EB-4F47-85B6-9F7554C59064}" presName="parTrans" presStyleLbl="sibTrans2D1" presStyleIdx="3" presStyleCnt="8"/>
      <dgm:spPr/>
    </dgm:pt>
    <dgm:pt modelId="{D214D174-5D3B-4E5F-9BF6-CC965FD04FAB}" type="pres">
      <dgm:prSet presAssocID="{1A6FF052-32EB-4F47-85B6-9F7554C59064}" presName="connectorText" presStyleLbl="sibTrans2D1" presStyleIdx="3" presStyleCnt="8"/>
      <dgm:spPr/>
    </dgm:pt>
    <dgm:pt modelId="{5E57017A-36EB-40F4-8FA3-A1B45D260B75}" type="pres">
      <dgm:prSet presAssocID="{A0D6D35A-7DA7-4E5A-86F3-A56652F75539}" presName="node" presStyleLbl="node1" presStyleIdx="3" presStyleCnt="8">
        <dgm:presLayoutVars>
          <dgm:bulletEnabled val="1"/>
        </dgm:presLayoutVars>
      </dgm:prSet>
      <dgm:spPr/>
    </dgm:pt>
    <dgm:pt modelId="{06AB3AC7-1A7F-4C22-AB23-3F4FB76A3510}" type="pres">
      <dgm:prSet presAssocID="{F96D224B-3408-47C6-A125-533C0A059651}" presName="parTrans" presStyleLbl="sibTrans2D1" presStyleIdx="4" presStyleCnt="8"/>
      <dgm:spPr/>
    </dgm:pt>
    <dgm:pt modelId="{6252D3E7-399E-4FD4-9470-DC08EA22D24F}" type="pres">
      <dgm:prSet presAssocID="{F96D224B-3408-47C6-A125-533C0A059651}" presName="connectorText" presStyleLbl="sibTrans2D1" presStyleIdx="4" presStyleCnt="8"/>
      <dgm:spPr/>
    </dgm:pt>
    <dgm:pt modelId="{7E584D25-D737-42D9-948B-2222F5ADA623}" type="pres">
      <dgm:prSet presAssocID="{82ADD4CA-0ACA-4B03-B0C8-1AC06D50CBE8}" presName="node" presStyleLbl="node1" presStyleIdx="4" presStyleCnt="8">
        <dgm:presLayoutVars>
          <dgm:bulletEnabled val="1"/>
        </dgm:presLayoutVars>
      </dgm:prSet>
      <dgm:spPr/>
    </dgm:pt>
    <dgm:pt modelId="{85C34123-6F55-4A31-BFB8-524B4CC42202}" type="pres">
      <dgm:prSet presAssocID="{43957019-E3B0-4EC5-8E23-E9A4D0D05820}" presName="parTrans" presStyleLbl="sibTrans2D1" presStyleIdx="5" presStyleCnt="8"/>
      <dgm:spPr/>
    </dgm:pt>
    <dgm:pt modelId="{ACC1E897-D5F4-4221-8122-F630187584B1}" type="pres">
      <dgm:prSet presAssocID="{43957019-E3B0-4EC5-8E23-E9A4D0D05820}" presName="connectorText" presStyleLbl="sibTrans2D1" presStyleIdx="5" presStyleCnt="8"/>
      <dgm:spPr/>
    </dgm:pt>
    <dgm:pt modelId="{64751564-ACDC-4563-9C01-1AC11F48B4EB}" type="pres">
      <dgm:prSet presAssocID="{CC095132-D7E5-4FB8-B448-B0AC18CF01FA}" presName="node" presStyleLbl="node1" presStyleIdx="5" presStyleCnt="8">
        <dgm:presLayoutVars>
          <dgm:bulletEnabled val="1"/>
        </dgm:presLayoutVars>
      </dgm:prSet>
      <dgm:spPr/>
    </dgm:pt>
    <dgm:pt modelId="{6CA71CEB-CBD3-4778-8B22-56AAEFD00343}" type="pres">
      <dgm:prSet presAssocID="{0F7B204F-C4E6-405B-980B-44DBED2E6923}" presName="parTrans" presStyleLbl="sibTrans2D1" presStyleIdx="6" presStyleCnt="8"/>
      <dgm:spPr/>
    </dgm:pt>
    <dgm:pt modelId="{A3E82500-42B0-40E1-83BA-DD3CECC88BFC}" type="pres">
      <dgm:prSet presAssocID="{0F7B204F-C4E6-405B-980B-44DBED2E6923}" presName="connectorText" presStyleLbl="sibTrans2D1" presStyleIdx="6" presStyleCnt="8"/>
      <dgm:spPr/>
    </dgm:pt>
    <dgm:pt modelId="{31378C6C-FF56-44F6-A548-573A20E460A8}" type="pres">
      <dgm:prSet presAssocID="{5B16EC29-127B-4A79-9A84-D5948864B0A1}" presName="node" presStyleLbl="node1" presStyleIdx="6" presStyleCnt="8" custScaleX="121087">
        <dgm:presLayoutVars>
          <dgm:bulletEnabled val="1"/>
        </dgm:presLayoutVars>
      </dgm:prSet>
      <dgm:spPr/>
    </dgm:pt>
    <dgm:pt modelId="{0E625AB5-822F-48DE-9D8C-95C158FFC3F6}" type="pres">
      <dgm:prSet presAssocID="{76097FA5-0B02-44DF-A0EF-78DAAE05CE02}" presName="parTrans" presStyleLbl="sibTrans2D1" presStyleIdx="7" presStyleCnt="8"/>
      <dgm:spPr/>
    </dgm:pt>
    <dgm:pt modelId="{C69DA9B8-DA93-447C-ACC4-532C8C685915}" type="pres">
      <dgm:prSet presAssocID="{76097FA5-0B02-44DF-A0EF-78DAAE05CE02}" presName="connectorText" presStyleLbl="sibTrans2D1" presStyleIdx="7" presStyleCnt="8"/>
      <dgm:spPr/>
    </dgm:pt>
    <dgm:pt modelId="{8D7AC6E6-BDCA-44C6-8025-DB2FF572FB3A}" type="pres">
      <dgm:prSet presAssocID="{EBD5E14E-71CD-49FA-9FDB-90DB95F6F11A}" presName="node" presStyleLbl="node1" presStyleIdx="7" presStyleCnt="8" custScaleX="114662" custScaleY="114798">
        <dgm:presLayoutVars>
          <dgm:bulletEnabled val="1"/>
        </dgm:presLayoutVars>
      </dgm:prSet>
      <dgm:spPr/>
    </dgm:pt>
  </dgm:ptLst>
  <dgm:cxnLst>
    <dgm:cxn modelId="{25AF4708-30A3-441B-9B15-04117A7882B3}" srcId="{A80E2CBF-075B-49C5-84E0-3EE29DDC7A79}" destId="{A0D6D35A-7DA7-4E5A-86F3-A56652F75539}" srcOrd="3" destOrd="0" parTransId="{1A6FF052-32EB-4F47-85B6-9F7554C59064}" sibTransId="{AF25D762-9C63-41A4-9317-28F145D7D2C5}"/>
    <dgm:cxn modelId="{EF546F0B-14B2-47CC-8CB5-4E19E5CC516B}" srcId="{A80E2CBF-075B-49C5-84E0-3EE29DDC7A79}" destId="{EBD5E14E-71CD-49FA-9FDB-90DB95F6F11A}" srcOrd="7" destOrd="0" parTransId="{76097FA5-0B02-44DF-A0EF-78DAAE05CE02}" sibTransId="{BF48B071-E1FE-484D-A96E-A7E8145B4372}"/>
    <dgm:cxn modelId="{AA7B9E13-0BF2-46FA-A49C-D92DC7FFD493}" srcId="{A80E2CBF-075B-49C5-84E0-3EE29DDC7A79}" destId="{DC151CC8-4C60-416D-AB7E-151A51CA52F5}" srcOrd="0" destOrd="0" parTransId="{D1C7C2FD-EECD-498F-8A9D-4D270DFC0E88}" sibTransId="{0925ABC8-A776-400F-B45B-55D5DBADDBA1}"/>
    <dgm:cxn modelId="{D332BE1A-54B5-4687-BDC2-F2203378E7AF}" type="presOf" srcId="{F96D224B-3408-47C6-A125-533C0A059651}" destId="{6252D3E7-399E-4FD4-9470-DC08EA22D24F}" srcOrd="1" destOrd="0" presId="urn:microsoft.com/office/officeart/2005/8/layout/radial5"/>
    <dgm:cxn modelId="{6D23711F-EBEF-4074-939B-86859D4F3CF5}" type="presOf" srcId="{0F7B204F-C4E6-405B-980B-44DBED2E6923}" destId="{A3E82500-42B0-40E1-83BA-DD3CECC88BFC}" srcOrd="1" destOrd="0" presId="urn:microsoft.com/office/officeart/2005/8/layout/radial5"/>
    <dgm:cxn modelId="{832B1623-79C5-4D7C-B505-43624F92AE51}" type="presOf" srcId="{316B0938-5C4D-4523-97A2-B407EAA28FFF}" destId="{E1775964-3A83-4536-95E5-AADCA653D7CF}" srcOrd="0" destOrd="0" presId="urn:microsoft.com/office/officeart/2005/8/layout/radial5"/>
    <dgm:cxn modelId="{4278EB27-1834-4D2E-8467-7E172A95C397}" srcId="{A80E2CBF-075B-49C5-84E0-3EE29DDC7A79}" destId="{092D2F29-98C9-410B-9571-8BFE059A490F}" srcOrd="1" destOrd="0" parTransId="{AD3C368B-C245-46FA-8230-80E29F96DD36}" sibTransId="{55E045BC-2D6E-401D-837B-49B161718663}"/>
    <dgm:cxn modelId="{5A6CE72A-F79F-4628-B2B0-5E815A5DBE5E}" type="presOf" srcId="{AD3C368B-C245-46FA-8230-80E29F96DD36}" destId="{5FF9E6D2-DEB9-451E-944A-E2D729126906}" srcOrd="0" destOrd="0" presId="urn:microsoft.com/office/officeart/2005/8/layout/radial5"/>
    <dgm:cxn modelId="{FC39C72C-F55A-44D0-AD3A-EE9D8B669B92}" srcId="{A80E2CBF-075B-49C5-84E0-3EE29DDC7A79}" destId="{5B16EC29-127B-4A79-9A84-D5948864B0A1}" srcOrd="6" destOrd="0" parTransId="{0F7B204F-C4E6-405B-980B-44DBED2E6923}" sibTransId="{DE7B7D5B-5510-445A-A492-FB515FC58079}"/>
    <dgm:cxn modelId="{5B41D42D-B2BC-4807-8FCF-1CDD8B6EB383}" srcId="{912F36CD-7A94-46FC-BBA9-A7CFF83BEC46}" destId="{07F154C3-C689-4B24-B48D-CA54DBCA1138}" srcOrd="1" destOrd="0" parTransId="{DACE4369-90BA-4801-B0C8-289A02DC3A59}" sibTransId="{EF82E866-DF86-46FE-8BE6-C2FCF175CD3B}"/>
    <dgm:cxn modelId="{9EE48B37-AD0A-4DA8-9606-C5DEE0485C6F}" type="presOf" srcId="{DC151CC8-4C60-416D-AB7E-151A51CA52F5}" destId="{D85368D2-EA6D-4A13-B11C-F99F5FA5E917}" srcOrd="0" destOrd="0" presId="urn:microsoft.com/office/officeart/2005/8/layout/radial5"/>
    <dgm:cxn modelId="{390D2B3F-C576-41F1-A25E-8E0189AD62BE}" type="presOf" srcId="{912F36CD-7A94-46FC-BBA9-A7CFF83BEC46}" destId="{89679C32-0259-4F47-889A-A5C919689A02}" srcOrd="0" destOrd="0" presId="urn:microsoft.com/office/officeart/2005/8/layout/radial5"/>
    <dgm:cxn modelId="{4F823A5D-EAE2-4A4E-A500-626CE47D01E6}" type="presOf" srcId="{D1C7C2FD-EECD-498F-8A9D-4D270DFC0E88}" destId="{6D742182-FBDA-4598-BD1F-7D273BF1FD1E}" srcOrd="1" destOrd="0" presId="urn:microsoft.com/office/officeart/2005/8/layout/radial5"/>
    <dgm:cxn modelId="{07A61744-0A3A-4C0B-AE4E-1FD34E36434B}" type="presOf" srcId="{F96D224B-3408-47C6-A125-533C0A059651}" destId="{06AB3AC7-1A7F-4C22-AB23-3F4FB76A3510}" srcOrd="0" destOrd="0" presId="urn:microsoft.com/office/officeart/2005/8/layout/radial5"/>
    <dgm:cxn modelId="{7ADC7444-B294-4129-9E45-80C9A94C0F92}" type="presOf" srcId="{82ADD4CA-0ACA-4B03-B0C8-1AC06D50CBE8}" destId="{7E584D25-D737-42D9-948B-2222F5ADA623}" srcOrd="0" destOrd="0" presId="urn:microsoft.com/office/officeart/2005/8/layout/radial5"/>
    <dgm:cxn modelId="{47CB8644-09B6-4962-A9F8-0DB498D738E0}" type="presOf" srcId="{1A6FF052-32EB-4F47-85B6-9F7554C59064}" destId="{D214D174-5D3B-4E5F-9BF6-CC965FD04FAB}" srcOrd="1" destOrd="0" presId="urn:microsoft.com/office/officeart/2005/8/layout/radial5"/>
    <dgm:cxn modelId="{218F9E6A-906B-40F3-9AD2-264E51553091}" type="presOf" srcId="{A80E2CBF-075B-49C5-84E0-3EE29DDC7A79}" destId="{EC97B66C-5146-49AE-B289-15D607B679B1}" srcOrd="0" destOrd="0" presId="urn:microsoft.com/office/officeart/2005/8/layout/radial5"/>
    <dgm:cxn modelId="{90DF7651-E336-47C4-98F4-23FE6787BC12}" type="presOf" srcId="{5B16EC29-127B-4A79-9A84-D5948864B0A1}" destId="{31378C6C-FF56-44F6-A548-573A20E460A8}" srcOrd="0" destOrd="0" presId="urn:microsoft.com/office/officeart/2005/8/layout/radial5"/>
    <dgm:cxn modelId="{6DB99776-452F-4A90-821E-228CD750D294}" type="presOf" srcId="{AD3C368B-C245-46FA-8230-80E29F96DD36}" destId="{43228A92-D0D5-49F3-A3C5-CE5FF94B9C0E}" srcOrd="1" destOrd="0" presId="urn:microsoft.com/office/officeart/2005/8/layout/radial5"/>
    <dgm:cxn modelId="{0AEB5578-12B3-467A-BC1A-64E640A30BCF}" type="presOf" srcId="{A0D6D35A-7DA7-4E5A-86F3-A56652F75539}" destId="{5E57017A-36EB-40F4-8FA3-A1B45D260B75}" srcOrd="0" destOrd="0" presId="urn:microsoft.com/office/officeart/2005/8/layout/radial5"/>
    <dgm:cxn modelId="{C59FC379-E266-44CA-8815-A8CA58AE1079}" srcId="{A80E2CBF-075B-49C5-84E0-3EE29DDC7A79}" destId="{82ADD4CA-0ACA-4B03-B0C8-1AC06D50CBE8}" srcOrd="4" destOrd="0" parTransId="{F96D224B-3408-47C6-A125-533C0A059651}" sibTransId="{2371160D-9F8F-4E2C-BF2F-A55B1F5B4D44}"/>
    <dgm:cxn modelId="{3C71D37A-D999-4813-B07C-6ACBF5E1A375}" type="presOf" srcId="{76097FA5-0B02-44DF-A0EF-78DAAE05CE02}" destId="{C69DA9B8-DA93-447C-ACC4-532C8C685915}" srcOrd="1" destOrd="0" presId="urn:microsoft.com/office/officeart/2005/8/layout/radial5"/>
    <dgm:cxn modelId="{59C6387C-4072-4A31-8C68-D74169D036D0}" srcId="{A80E2CBF-075B-49C5-84E0-3EE29DDC7A79}" destId="{CC095132-D7E5-4FB8-B448-B0AC18CF01FA}" srcOrd="5" destOrd="0" parTransId="{43957019-E3B0-4EC5-8E23-E9A4D0D05820}" sibTransId="{EDF30605-26E1-4095-AFB9-872B98230126}"/>
    <dgm:cxn modelId="{1773938D-00CA-4D1C-ADD8-161DBC1D7922}" srcId="{912F36CD-7A94-46FC-BBA9-A7CFF83BEC46}" destId="{6D5B207A-9012-4070-93D2-69AC410580E0}" srcOrd="2" destOrd="0" parTransId="{84235A78-C3E9-48CE-BAE2-F6D1191BE3DA}" sibTransId="{95043549-9FC2-4029-8C5E-F858FFF8B106}"/>
    <dgm:cxn modelId="{9D616C94-D59F-45D4-A442-B48456C80838}" type="presOf" srcId="{BD6F933F-035B-4B29-AE73-C842280408A7}" destId="{682ECCA8-6653-4BE9-9374-7682CCCF1AF2}" srcOrd="0" destOrd="0" presId="urn:microsoft.com/office/officeart/2005/8/layout/radial5"/>
    <dgm:cxn modelId="{120A69A4-96EA-4A91-B9F6-DA5C4595BA2F}" type="presOf" srcId="{CC095132-D7E5-4FB8-B448-B0AC18CF01FA}" destId="{64751564-ACDC-4563-9C01-1AC11F48B4EB}" srcOrd="0" destOrd="0" presId="urn:microsoft.com/office/officeart/2005/8/layout/radial5"/>
    <dgm:cxn modelId="{7DC620A6-B137-40A2-BBAC-C5E288860BFE}" type="presOf" srcId="{43957019-E3B0-4EC5-8E23-E9A4D0D05820}" destId="{ACC1E897-D5F4-4221-8122-F630187584B1}" srcOrd="1" destOrd="0" presId="urn:microsoft.com/office/officeart/2005/8/layout/radial5"/>
    <dgm:cxn modelId="{23BE8CB4-F2E9-4C1E-8DB6-86ED1EBAB0A9}" type="presOf" srcId="{EBD5E14E-71CD-49FA-9FDB-90DB95F6F11A}" destId="{8D7AC6E6-BDCA-44C6-8025-DB2FF572FB3A}" srcOrd="0" destOrd="0" presId="urn:microsoft.com/office/officeart/2005/8/layout/radial5"/>
    <dgm:cxn modelId="{CC043BB5-DCFA-4897-A4B1-3759B026A75F}" srcId="{A80E2CBF-075B-49C5-84E0-3EE29DDC7A79}" destId="{BD6F933F-035B-4B29-AE73-C842280408A7}" srcOrd="2" destOrd="0" parTransId="{316B0938-5C4D-4523-97A2-B407EAA28FFF}" sibTransId="{4192DA2F-36DA-4AD0-B639-17A051D686FB}"/>
    <dgm:cxn modelId="{06971AB8-2DD5-4146-8050-FF50FBAFD682}" type="presOf" srcId="{316B0938-5C4D-4523-97A2-B407EAA28FFF}" destId="{53042E2E-E162-4C2B-8A09-65F89999C12C}" srcOrd="1" destOrd="0" presId="urn:microsoft.com/office/officeart/2005/8/layout/radial5"/>
    <dgm:cxn modelId="{922092C6-45A0-43BB-B4A9-576C54BF334A}" srcId="{912F36CD-7A94-46FC-BBA9-A7CFF83BEC46}" destId="{A80E2CBF-075B-49C5-84E0-3EE29DDC7A79}" srcOrd="0" destOrd="0" parTransId="{EDF463C9-D6C6-4D80-B115-50479034DE7C}" sibTransId="{2EAEDBA4-FB59-4249-BFC1-8318E4E25BE3}"/>
    <dgm:cxn modelId="{8EB675CF-BCF3-4399-87C9-81F88E327E96}" type="presOf" srcId="{D1C7C2FD-EECD-498F-8A9D-4D270DFC0E88}" destId="{7671E6E3-7DEE-4237-B222-A8DFA6D3881D}" srcOrd="0" destOrd="0" presId="urn:microsoft.com/office/officeart/2005/8/layout/radial5"/>
    <dgm:cxn modelId="{7A191FD0-2562-4FA0-AA65-C1F197F349B4}" type="presOf" srcId="{76097FA5-0B02-44DF-A0EF-78DAAE05CE02}" destId="{0E625AB5-822F-48DE-9D8C-95C158FFC3F6}" srcOrd="0" destOrd="0" presId="urn:microsoft.com/office/officeart/2005/8/layout/radial5"/>
    <dgm:cxn modelId="{47F17CD2-B0F0-42A0-9C02-814298078A16}" type="presOf" srcId="{0F7B204F-C4E6-405B-980B-44DBED2E6923}" destId="{6CA71CEB-CBD3-4778-8B22-56AAEFD00343}" srcOrd="0" destOrd="0" presId="urn:microsoft.com/office/officeart/2005/8/layout/radial5"/>
    <dgm:cxn modelId="{1170C9D2-86E5-43E0-86FE-C0DA44B78EBF}" type="presOf" srcId="{1A6FF052-32EB-4F47-85B6-9F7554C59064}" destId="{704ECD6E-506C-4069-B049-ED8C793DC615}" srcOrd="0" destOrd="0" presId="urn:microsoft.com/office/officeart/2005/8/layout/radial5"/>
    <dgm:cxn modelId="{EE3E5FE7-EBEE-4FB8-839E-4DF386C19DC4}" type="presOf" srcId="{092D2F29-98C9-410B-9571-8BFE059A490F}" destId="{DACA5237-4BA3-4554-8E7A-59E8166F1864}" srcOrd="0" destOrd="0" presId="urn:microsoft.com/office/officeart/2005/8/layout/radial5"/>
    <dgm:cxn modelId="{7D2D97FA-8C1A-41A7-AA92-2460EEEDAE42}" type="presOf" srcId="{43957019-E3B0-4EC5-8E23-E9A4D0D05820}" destId="{85C34123-6F55-4A31-BFB8-524B4CC42202}" srcOrd="0" destOrd="0" presId="urn:microsoft.com/office/officeart/2005/8/layout/radial5"/>
    <dgm:cxn modelId="{DE778AAA-3F44-4384-9D64-6F396CD30FEC}" type="presParOf" srcId="{89679C32-0259-4F47-889A-A5C919689A02}" destId="{EC97B66C-5146-49AE-B289-15D607B679B1}" srcOrd="0" destOrd="0" presId="urn:microsoft.com/office/officeart/2005/8/layout/radial5"/>
    <dgm:cxn modelId="{D316A1DF-71D3-4E15-A1C1-21475B3983D7}" type="presParOf" srcId="{89679C32-0259-4F47-889A-A5C919689A02}" destId="{7671E6E3-7DEE-4237-B222-A8DFA6D3881D}" srcOrd="1" destOrd="0" presId="urn:microsoft.com/office/officeart/2005/8/layout/radial5"/>
    <dgm:cxn modelId="{79381127-CDCC-4D03-858E-1744CC83315C}" type="presParOf" srcId="{7671E6E3-7DEE-4237-B222-A8DFA6D3881D}" destId="{6D742182-FBDA-4598-BD1F-7D273BF1FD1E}" srcOrd="0" destOrd="0" presId="urn:microsoft.com/office/officeart/2005/8/layout/radial5"/>
    <dgm:cxn modelId="{66247F84-D779-4BE0-940A-1B57C43B7116}" type="presParOf" srcId="{89679C32-0259-4F47-889A-A5C919689A02}" destId="{D85368D2-EA6D-4A13-B11C-F99F5FA5E917}" srcOrd="2" destOrd="0" presId="urn:microsoft.com/office/officeart/2005/8/layout/radial5"/>
    <dgm:cxn modelId="{42270E8C-960E-4E68-A407-C23A1AA40E0D}" type="presParOf" srcId="{89679C32-0259-4F47-889A-A5C919689A02}" destId="{5FF9E6D2-DEB9-451E-944A-E2D729126906}" srcOrd="3" destOrd="0" presId="urn:microsoft.com/office/officeart/2005/8/layout/radial5"/>
    <dgm:cxn modelId="{6F33343B-25E9-47B6-920E-D964C8B0D4F8}" type="presParOf" srcId="{5FF9E6D2-DEB9-451E-944A-E2D729126906}" destId="{43228A92-D0D5-49F3-A3C5-CE5FF94B9C0E}" srcOrd="0" destOrd="0" presId="urn:microsoft.com/office/officeart/2005/8/layout/radial5"/>
    <dgm:cxn modelId="{190A73BE-1E52-4584-8C8A-CAA3D59CCC0F}" type="presParOf" srcId="{89679C32-0259-4F47-889A-A5C919689A02}" destId="{DACA5237-4BA3-4554-8E7A-59E8166F1864}" srcOrd="4" destOrd="0" presId="urn:microsoft.com/office/officeart/2005/8/layout/radial5"/>
    <dgm:cxn modelId="{6BAB4B95-7964-42D5-98D1-C022E969B220}" type="presParOf" srcId="{89679C32-0259-4F47-889A-A5C919689A02}" destId="{E1775964-3A83-4536-95E5-AADCA653D7CF}" srcOrd="5" destOrd="0" presId="urn:microsoft.com/office/officeart/2005/8/layout/radial5"/>
    <dgm:cxn modelId="{096D836D-6730-4C91-BF6B-A37819644FE7}" type="presParOf" srcId="{E1775964-3A83-4536-95E5-AADCA653D7CF}" destId="{53042E2E-E162-4C2B-8A09-65F89999C12C}" srcOrd="0" destOrd="0" presId="urn:microsoft.com/office/officeart/2005/8/layout/radial5"/>
    <dgm:cxn modelId="{018E62F2-1208-4F14-A1BD-613D67EF9523}" type="presParOf" srcId="{89679C32-0259-4F47-889A-A5C919689A02}" destId="{682ECCA8-6653-4BE9-9374-7682CCCF1AF2}" srcOrd="6" destOrd="0" presId="urn:microsoft.com/office/officeart/2005/8/layout/radial5"/>
    <dgm:cxn modelId="{57B41EC7-730A-4557-925E-9B07669B43D3}" type="presParOf" srcId="{89679C32-0259-4F47-889A-A5C919689A02}" destId="{704ECD6E-506C-4069-B049-ED8C793DC615}" srcOrd="7" destOrd="0" presId="urn:microsoft.com/office/officeart/2005/8/layout/radial5"/>
    <dgm:cxn modelId="{8967A3C6-5042-4BCE-BE53-F42312442C0E}" type="presParOf" srcId="{704ECD6E-506C-4069-B049-ED8C793DC615}" destId="{D214D174-5D3B-4E5F-9BF6-CC965FD04FAB}" srcOrd="0" destOrd="0" presId="urn:microsoft.com/office/officeart/2005/8/layout/radial5"/>
    <dgm:cxn modelId="{A3629219-179C-42D7-8175-E934C32A6E5E}" type="presParOf" srcId="{89679C32-0259-4F47-889A-A5C919689A02}" destId="{5E57017A-36EB-40F4-8FA3-A1B45D260B75}" srcOrd="8" destOrd="0" presId="urn:microsoft.com/office/officeart/2005/8/layout/radial5"/>
    <dgm:cxn modelId="{F83A866E-58C8-482F-A5B6-293EC9BCFD99}" type="presParOf" srcId="{89679C32-0259-4F47-889A-A5C919689A02}" destId="{06AB3AC7-1A7F-4C22-AB23-3F4FB76A3510}" srcOrd="9" destOrd="0" presId="urn:microsoft.com/office/officeart/2005/8/layout/radial5"/>
    <dgm:cxn modelId="{2DB71AF2-31A1-43A7-A04F-0E13BF54AC88}" type="presParOf" srcId="{06AB3AC7-1A7F-4C22-AB23-3F4FB76A3510}" destId="{6252D3E7-399E-4FD4-9470-DC08EA22D24F}" srcOrd="0" destOrd="0" presId="urn:microsoft.com/office/officeart/2005/8/layout/radial5"/>
    <dgm:cxn modelId="{8F934F87-8F7D-4A6D-9BC7-A61E237E0736}" type="presParOf" srcId="{89679C32-0259-4F47-889A-A5C919689A02}" destId="{7E584D25-D737-42D9-948B-2222F5ADA623}" srcOrd="10" destOrd="0" presId="urn:microsoft.com/office/officeart/2005/8/layout/radial5"/>
    <dgm:cxn modelId="{A7FDF7F4-3476-46C2-97C1-0A6DE82FEB74}" type="presParOf" srcId="{89679C32-0259-4F47-889A-A5C919689A02}" destId="{85C34123-6F55-4A31-BFB8-524B4CC42202}" srcOrd="11" destOrd="0" presId="urn:microsoft.com/office/officeart/2005/8/layout/radial5"/>
    <dgm:cxn modelId="{D0341079-2F9C-475F-AD44-257A8C7C691B}" type="presParOf" srcId="{85C34123-6F55-4A31-BFB8-524B4CC42202}" destId="{ACC1E897-D5F4-4221-8122-F630187584B1}" srcOrd="0" destOrd="0" presId="urn:microsoft.com/office/officeart/2005/8/layout/radial5"/>
    <dgm:cxn modelId="{36BA5B9C-8F32-44B5-A44E-4F20D0B472C6}" type="presParOf" srcId="{89679C32-0259-4F47-889A-A5C919689A02}" destId="{64751564-ACDC-4563-9C01-1AC11F48B4EB}" srcOrd="12" destOrd="0" presId="urn:microsoft.com/office/officeart/2005/8/layout/radial5"/>
    <dgm:cxn modelId="{39989CAC-7E82-4180-91B2-0D80B9393DE7}" type="presParOf" srcId="{89679C32-0259-4F47-889A-A5C919689A02}" destId="{6CA71CEB-CBD3-4778-8B22-56AAEFD00343}" srcOrd="13" destOrd="0" presId="urn:microsoft.com/office/officeart/2005/8/layout/radial5"/>
    <dgm:cxn modelId="{F906B17B-EADE-40E9-BD83-47B4C4090DD9}" type="presParOf" srcId="{6CA71CEB-CBD3-4778-8B22-56AAEFD00343}" destId="{A3E82500-42B0-40E1-83BA-DD3CECC88BFC}" srcOrd="0" destOrd="0" presId="urn:microsoft.com/office/officeart/2005/8/layout/radial5"/>
    <dgm:cxn modelId="{0390900B-3F35-4FBA-A816-107FD6E8D418}" type="presParOf" srcId="{89679C32-0259-4F47-889A-A5C919689A02}" destId="{31378C6C-FF56-44F6-A548-573A20E460A8}" srcOrd="14" destOrd="0" presId="urn:microsoft.com/office/officeart/2005/8/layout/radial5"/>
    <dgm:cxn modelId="{7D6AB59F-29E4-4814-805F-B541C0B7A811}" type="presParOf" srcId="{89679C32-0259-4F47-889A-A5C919689A02}" destId="{0E625AB5-822F-48DE-9D8C-95C158FFC3F6}" srcOrd="15" destOrd="0" presId="urn:microsoft.com/office/officeart/2005/8/layout/radial5"/>
    <dgm:cxn modelId="{C95A24C1-EB6A-42E4-90DA-DF75D6B44A2A}" type="presParOf" srcId="{0E625AB5-822F-48DE-9D8C-95C158FFC3F6}" destId="{C69DA9B8-DA93-447C-ACC4-532C8C685915}" srcOrd="0" destOrd="0" presId="urn:microsoft.com/office/officeart/2005/8/layout/radial5"/>
    <dgm:cxn modelId="{0839C113-9362-4EA8-B56E-9ECC0BAFE8EB}" type="presParOf" srcId="{89679C32-0259-4F47-889A-A5C919689A02}" destId="{8D7AC6E6-BDCA-44C6-8025-DB2FF572FB3A}" srcOrd="16"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2F36CD-7A94-46FC-BBA9-A7CFF83BEC46}" type="doc">
      <dgm:prSet loTypeId="urn:microsoft.com/office/officeart/2005/8/layout/radial5" loCatId="relationship" qsTypeId="urn:microsoft.com/office/officeart/2005/8/quickstyle/simple1" qsCatId="simple" csTypeId="urn:microsoft.com/office/officeart/2005/8/colors/accent3_1" csCatId="accent3" phldr="1"/>
      <dgm:spPr/>
      <dgm:t>
        <a:bodyPr/>
        <a:lstStyle/>
        <a:p>
          <a:endParaRPr lang="es-ES"/>
        </a:p>
      </dgm:t>
    </dgm:pt>
    <dgm:pt modelId="{A80E2CBF-075B-49C5-84E0-3EE29DDC7A79}">
      <dgm:prSet phldrT="[Texto]" custT="1"/>
      <dgm:spPr>
        <a:noFill/>
        <a:ln>
          <a:solidFill>
            <a:srgbClr val="53206D"/>
          </a:solidFill>
        </a:ln>
      </dgm:spPr>
      <dgm:t>
        <a:bodyPr/>
        <a:lstStyle/>
        <a:p>
          <a:r>
            <a:rPr lang="es-CO" sz="1200" b="1" dirty="0">
              <a:solidFill>
                <a:srgbClr val="FF3366"/>
              </a:solidFill>
              <a:latin typeface="Verdana" panose="020B0604030504040204" pitchFamily="34" charset="0"/>
              <a:ea typeface="Verdana" panose="020B0604030504040204" pitchFamily="34" charset="0"/>
              <a:cs typeface="Arial" panose="020B0604020202020204" pitchFamily="34" charset="0"/>
            </a:rPr>
            <a:t>CONTADOR</a:t>
          </a:r>
          <a:endParaRPr lang="es-ES" sz="1200" b="1" dirty="0">
            <a:solidFill>
              <a:srgbClr val="FF3366"/>
            </a:solidFill>
            <a:latin typeface="Verdana" panose="020B0604030504040204" pitchFamily="34" charset="0"/>
            <a:ea typeface="Verdana" panose="020B0604030504040204" pitchFamily="34" charset="0"/>
            <a:cs typeface="Arial" panose="020B0604020202020204" pitchFamily="34" charset="0"/>
          </a:endParaRPr>
        </a:p>
      </dgm:t>
    </dgm:pt>
    <dgm:pt modelId="{EDF463C9-D6C6-4D80-B115-50479034DE7C}" type="parTrans" cxnId="{922092C6-45A0-43BB-B4A9-576C54BF334A}">
      <dgm:prSet/>
      <dgm:spPr/>
      <dgm:t>
        <a:bodyPr/>
        <a:lstStyle/>
        <a:p>
          <a:endParaRPr lang="es-ES" sz="2400"/>
        </a:p>
      </dgm:t>
    </dgm:pt>
    <dgm:pt modelId="{2EAEDBA4-FB59-4249-BFC1-8318E4E25BE3}" type="sibTrans" cxnId="{922092C6-45A0-43BB-B4A9-576C54BF334A}">
      <dgm:prSet/>
      <dgm:spPr/>
      <dgm:t>
        <a:bodyPr/>
        <a:lstStyle/>
        <a:p>
          <a:endParaRPr lang="es-ES" sz="2400"/>
        </a:p>
      </dgm:t>
    </dgm:pt>
    <dgm:pt modelId="{DC151CC8-4C60-416D-AB7E-151A51CA52F5}">
      <dgm:prSet phldrT="[Texto]" custT="1"/>
      <dgm:spPr>
        <a:noFill/>
        <a:ln>
          <a:solidFill>
            <a:srgbClr val="53206D"/>
          </a:solidFill>
        </a:ln>
      </dgm:spPr>
      <dgm:t>
        <a:bodyPr/>
        <a:lstStyle/>
        <a:p>
          <a:r>
            <a:rPr lang="es-CO" sz="1100" dirty="0">
              <a:solidFill>
                <a:schemeClr val="tx1"/>
              </a:solidFill>
              <a:latin typeface="Verdana" panose="020B0604030504040204" pitchFamily="34" charset="0"/>
              <a:ea typeface="Verdana" panose="020B0604030504040204" pitchFamily="34" charset="0"/>
              <a:cs typeface="Arial" pitchFamily="34" charset="0"/>
            </a:rPr>
            <a:t>Elaborar  certificar y remitir los </a:t>
          </a:r>
          <a:r>
            <a:rPr lang="es-CO" sz="1100" b="1" dirty="0">
              <a:solidFill>
                <a:schemeClr val="tx1"/>
              </a:solidFill>
              <a:latin typeface="Verdana" panose="020B0604030504040204" pitchFamily="34" charset="0"/>
              <a:ea typeface="Verdana" panose="020B0604030504040204" pitchFamily="34" charset="0"/>
              <a:cs typeface="Arial" pitchFamily="34" charset="0"/>
            </a:rPr>
            <a:t>estados financieros</a:t>
          </a:r>
          <a:endParaRPr lang="es-ES" sz="1100" b="1" dirty="0">
            <a:solidFill>
              <a:schemeClr val="tx1"/>
            </a:solidFill>
            <a:latin typeface="Verdana" panose="020B0604030504040204" pitchFamily="34" charset="0"/>
            <a:ea typeface="Verdana" panose="020B0604030504040204" pitchFamily="34" charset="0"/>
          </a:endParaRPr>
        </a:p>
      </dgm:t>
    </dgm:pt>
    <dgm:pt modelId="{D1C7C2FD-EECD-498F-8A9D-4D270DFC0E88}" type="parTrans" cxnId="{AA7B9E13-0BF2-46FA-A49C-D92DC7FFD493}">
      <dgm:prSet/>
      <dgm:spPr>
        <a:solidFill>
          <a:srgbClr val="B951A0"/>
        </a:solidFill>
      </dgm:spPr>
      <dgm:t>
        <a:bodyPr/>
        <a:lstStyle/>
        <a:p>
          <a:endParaRPr lang="es-ES" sz="2400"/>
        </a:p>
      </dgm:t>
    </dgm:pt>
    <dgm:pt modelId="{0925ABC8-A776-400F-B45B-55D5DBADDBA1}" type="sibTrans" cxnId="{AA7B9E13-0BF2-46FA-A49C-D92DC7FFD493}">
      <dgm:prSet/>
      <dgm:spPr/>
      <dgm:t>
        <a:bodyPr/>
        <a:lstStyle/>
        <a:p>
          <a:endParaRPr lang="es-ES" sz="2400"/>
        </a:p>
      </dgm:t>
    </dgm:pt>
    <dgm:pt modelId="{EBD5E14E-71CD-49FA-9FDB-90DB95F6F11A}">
      <dgm:prSet phldrT="[Texto]" custT="1"/>
      <dgm:spPr>
        <a:noFill/>
        <a:ln>
          <a:solidFill>
            <a:srgbClr val="53206D"/>
          </a:solidFill>
        </a:ln>
      </dgm:spPr>
      <dgm:t>
        <a:bodyPr/>
        <a:lstStyle/>
        <a:p>
          <a:r>
            <a:rPr lang="es-MX" sz="1100" dirty="0">
              <a:solidFill>
                <a:schemeClr val="tx1"/>
              </a:solidFill>
              <a:latin typeface="Verdana" panose="020B0604030504040204" pitchFamily="34" charset="0"/>
              <a:ea typeface="Verdana" panose="020B0604030504040204" pitchFamily="34" charset="0"/>
            </a:rPr>
            <a:t>Preparar informes oportunamente para  las Contralorías correspondientes</a:t>
          </a:r>
          <a:endParaRPr lang="es-ES" sz="1100" dirty="0">
            <a:solidFill>
              <a:schemeClr val="tx1"/>
            </a:solidFill>
            <a:latin typeface="Verdana" panose="020B0604030504040204" pitchFamily="34" charset="0"/>
            <a:ea typeface="Verdana" panose="020B0604030504040204" pitchFamily="34" charset="0"/>
          </a:endParaRPr>
        </a:p>
      </dgm:t>
    </dgm:pt>
    <dgm:pt modelId="{76097FA5-0B02-44DF-A0EF-78DAAE05CE02}" type="parTrans" cxnId="{EF546F0B-14B2-47CC-8CB5-4E19E5CC516B}">
      <dgm:prSet/>
      <dgm:spPr>
        <a:solidFill>
          <a:srgbClr val="B951A0"/>
        </a:solidFill>
      </dgm:spPr>
      <dgm:t>
        <a:bodyPr/>
        <a:lstStyle/>
        <a:p>
          <a:endParaRPr lang="es-ES" sz="2400"/>
        </a:p>
      </dgm:t>
    </dgm:pt>
    <dgm:pt modelId="{BF48B071-E1FE-484D-A96E-A7E8145B4372}" type="sibTrans" cxnId="{EF546F0B-14B2-47CC-8CB5-4E19E5CC516B}">
      <dgm:prSet/>
      <dgm:spPr/>
      <dgm:t>
        <a:bodyPr/>
        <a:lstStyle/>
        <a:p>
          <a:endParaRPr lang="es-ES" sz="2400"/>
        </a:p>
      </dgm:t>
    </dgm:pt>
    <dgm:pt modelId="{092D2F29-98C9-410B-9571-8BFE059A490F}">
      <dgm:prSet custT="1"/>
      <dgm:spPr>
        <a:noFill/>
        <a:ln>
          <a:solidFill>
            <a:srgbClr val="53206D"/>
          </a:solidFill>
        </a:ln>
      </dgm:spPr>
      <dgm:t>
        <a:bodyPr/>
        <a:lstStyle/>
        <a:p>
          <a:r>
            <a:rPr lang="es-CO" sz="1100" dirty="0">
              <a:solidFill>
                <a:schemeClr val="tx1"/>
              </a:solidFill>
              <a:latin typeface="Verdana" panose="020B0604030504040204" pitchFamily="34" charset="0"/>
              <a:ea typeface="Verdana" panose="020B0604030504040204" pitchFamily="34" charset="0"/>
              <a:cs typeface="Arial" pitchFamily="34" charset="0"/>
            </a:rPr>
            <a:t>Realizar indicadores financieros</a:t>
          </a:r>
          <a:endParaRPr lang="es-ES" sz="1100" dirty="0">
            <a:solidFill>
              <a:schemeClr val="tx1"/>
            </a:solidFill>
            <a:latin typeface="Verdana" panose="020B0604030504040204" pitchFamily="34" charset="0"/>
            <a:ea typeface="Verdana" panose="020B0604030504040204" pitchFamily="34" charset="0"/>
            <a:cs typeface="Arial" pitchFamily="34" charset="0"/>
          </a:endParaRPr>
        </a:p>
      </dgm:t>
    </dgm:pt>
    <dgm:pt modelId="{55E045BC-2D6E-401D-837B-49B161718663}" type="sibTrans" cxnId="{4278EB27-1834-4D2E-8467-7E172A95C397}">
      <dgm:prSet/>
      <dgm:spPr/>
      <dgm:t>
        <a:bodyPr/>
        <a:lstStyle/>
        <a:p>
          <a:endParaRPr lang="es-ES" sz="2400"/>
        </a:p>
      </dgm:t>
    </dgm:pt>
    <dgm:pt modelId="{AD3C368B-C245-46FA-8230-80E29F96DD36}" type="parTrans" cxnId="{4278EB27-1834-4D2E-8467-7E172A95C397}">
      <dgm:prSet/>
      <dgm:spPr>
        <a:solidFill>
          <a:srgbClr val="B951A0"/>
        </a:solidFill>
      </dgm:spPr>
      <dgm:t>
        <a:bodyPr/>
        <a:lstStyle/>
        <a:p>
          <a:endParaRPr lang="es-ES" sz="2400"/>
        </a:p>
      </dgm:t>
    </dgm:pt>
    <dgm:pt modelId="{07F154C3-C689-4B24-B48D-CA54DBCA1138}">
      <dgm:prSet/>
      <dgm:spPr/>
      <dgm:t>
        <a:bodyPr/>
        <a:lstStyle/>
        <a:p>
          <a:endParaRPr lang="es-ES">
            <a:solidFill>
              <a:schemeClr val="accent1"/>
            </a:solidFill>
          </a:endParaRPr>
        </a:p>
      </dgm:t>
    </dgm:pt>
    <dgm:pt modelId="{DACE4369-90BA-4801-B0C8-289A02DC3A59}" type="parTrans" cxnId="{5B41D42D-B2BC-4807-8FCF-1CDD8B6EB383}">
      <dgm:prSet/>
      <dgm:spPr/>
      <dgm:t>
        <a:bodyPr/>
        <a:lstStyle/>
        <a:p>
          <a:endParaRPr lang="es-ES" sz="2400"/>
        </a:p>
      </dgm:t>
    </dgm:pt>
    <dgm:pt modelId="{EF82E866-DF86-46FE-8BE6-C2FCF175CD3B}" type="sibTrans" cxnId="{5B41D42D-B2BC-4807-8FCF-1CDD8B6EB383}">
      <dgm:prSet/>
      <dgm:spPr/>
      <dgm:t>
        <a:bodyPr/>
        <a:lstStyle/>
        <a:p>
          <a:endParaRPr lang="es-ES" sz="2400"/>
        </a:p>
      </dgm:t>
    </dgm:pt>
    <dgm:pt modelId="{6D5B207A-9012-4070-93D2-69AC410580E0}">
      <dgm:prSet/>
      <dgm:spPr/>
      <dgm:t>
        <a:bodyPr/>
        <a:lstStyle/>
        <a:p>
          <a:endParaRPr lang="es-ES" dirty="0"/>
        </a:p>
      </dgm:t>
    </dgm:pt>
    <dgm:pt modelId="{84235A78-C3E9-48CE-BAE2-F6D1191BE3DA}" type="parTrans" cxnId="{1773938D-00CA-4D1C-ADD8-161DBC1D7922}">
      <dgm:prSet/>
      <dgm:spPr/>
      <dgm:t>
        <a:bodyPr/>
        <a:lstStyle/>
        <a:p>
          <a:endParaRPr lang="es-ES" sz="2400"/>
        </a:p>
      </dgm:t>
    </dgm:pt>
    <dgm:pt modelId="{95043549-9FC2-4029-8C5E-F858FFF8B106}" type="sibTrans" cxnId="{1773938D-00CA-4D1C-ADD8-161DBC1D7922}">
      <dgm:prSet/>
      <dgm:spPr/>
      <dgm:t>
        <a:bodyPr/>
        <a:lstStyle/>
        <a:p>
          <a:endParaRPr lang="es-ES" sz="2400"/>
        </a:p>
      </dgm:t>
    </dgm:pt>
    <dgm:pt modelId="{CC095132-D7E5-4FB8-B448-B0AC18CF01FA}">
      <dgm:prSet custT="1"/>
      <dgm:spPr>
        <a:noFill/>
        <a:ln>
          <a:solidFill>
            <a:srgbClr val="53206D"/>
          </a:solidFill>
        </a:ln>
      </dgm:spPr>
      <dgm:t>
        <a:bodyPr/>
        <a:lstStyle/>
        <a:p>
          <a:r>
            <a:rPr lang="es-MX" sz="1100" dirty="0">
              <a:solidFill>
                <a:schemeClr val="tx1"/>
              </a:solidFill>
              <a:latin typeface="Verdana" panose="020B0604030504040204" pitchFamily="34" charset="0"/>
              <a:ea typeface="Verdana" panose="020B0604030504040204" pitchFamily="34" charset="0"/>
            </a:rPr>
            <a:t>Publicar mensualmente los Estados para efectos del control social.</a:t>
          </a:r>
          <a:endParaRPr lang="es-ES" sz="1100" dirty="0">
            <a:solidFill>
              <a:schemeClr val="tx1"/>
            </a:solidFill>
            <a:latin typeface="Verdana" panose="020B0604030504040204" pitchFamily="34" charset="0"/>
            <a:ea typeface="Verdana" panose="020B0604030504040204" pitchFamily="34" charset="0"/>
          </a:endParaRPr>
        </a:p>
      </dgm:t>
    </dgm:pt>
    <dgm:pt modelId="{43957019-E3B0-4EC5-8E23-E9A4D0D05820}" type="parTrans" cxnId="{59C6387C-4072-4A31-8C68-D74169D036D0}">
      <dgm:prSet/>
      <dgm:spPr>
        <a:solidFill>
          <a:srgbClr val="B951A0"/>
        </a:solidFill>
      </dgm:spPr>
      <dgm:t>
        <a:bodyPr/>
        <a:lstStyle/>
        <a:p>
          <a:endParaRPr lang="es-ES"/>
        </a:p>
      </dgm:t>
    </dgm:pt>
    <dgm:pt modelId="{EDF30605-26E1-4095-AFB9-872B98230126}" type="sibTrans" cxnId="{59C6387C-4072-4A31-8C68-D74169D036D0}">
      <dgm:prSet/>
      <dgm:spPr/>
      <dgm:t>
        <a:bodyPr/>
        <a:lstStyle/>
        <a:p>
          <a:endParaRPr lang="es-ES"/>
        </a:p>
      </dgm:t>
    </dgm:pt>
    <dgm:pt modelId="{BD6F933F-035B-4B29-AE73-C842280408A7}">
      <dgm:prSet custT="1"/>
      <dgm:spPr>
        <a:noFill/>
        <a:ln>
          <a:solidFill>
            <a:srgbClr val="53206D"/>
          </a:solidFill>
        </a:ln>
      </dgm:spPr>
      <dgm:t>
        <a:bodyPr/>
        <a:lstStyle/>
        <a:p>
          <a:r>
            <a:rPr lang="es-MX" sz="1100" dirty="0">
              <a:solidFill>
                <a:schemeClr val="tx1"/>
              </a:solidFill>
              <a:latin typeface="Verdana" panose="020B0604030504040204" pitchFamily="34" charset="0"/>
              <a:ea typeface="Verdana" panose="020B0604030504040204" pitchFamily="34" charset="0"/>
            </a:rPr>
            <a:t>Presentar al Consejo Directivo los Estados Contables para aprobación</a:t>
          </a:r>
          <a:endParaRPr lang="es-ES" sz="1100" dirty="0">
            <a:solidFill>
              <a:schemeClr val="tx1"/>
            </a:solidFill>
            <a:latin typeface="Verdana" panose="020B0604030504040204" pitchFamily="34" charset="0"/>
            <a:ea typeface="Verdana" panose="020B0604030504040204" pitchFamily="34" charset="0"/>
          </a:endParaRPr>
        </a:p>
      </dgm:t>
    </dgm:pt>
    <dgm:pt modelId="{316B0938-5C4D-4523-97A2-B407EAA28FFF}" type="parTrans" cxnId="{CC043BB5-DCFA-4897-A4B1-3759B026A75F}">
      <dgm:prSet/>
      <dgm:spPr>
        <a:solidFill>
          <a:srgbClr val="B951A0"/>
        </a:solidFill>
      </dgm:spPr>
      <dgm:t>
        <a:bodyPr/>
        <a:lstStyle/>
        <a:p>
          <a:endParaRPr lang="es-ES"/>
        </a:p>
      </dgm:t>
    </dgm:pt>
    <dgm:pt modelId="{4192DA2F-36DA-4AD0-B639-17A051D686FB}" type="sibTrans" cxnId="{CC043BB5-DCFA-4897-A4B1-3759B026A75F}">
      <dgm:prSet/>
      <dgm:spPr/>
      <dgm:t>
        <a:bodyPr/>
        <a:lstStyle/>
        <a:p>
          <a:endParaRPr lang="es-ES"/>
        </a:p>
      </dgm:t>
    </dgm:pt>
    <dgm:pt modelId="{5B16EC29-127B-4A79-9A84-D5948864B0A1}">
      <dgm:prSet custT="1"/>
      <dgm:spPr>
        <a:noFill/>
        <a:ln>
          <a:solidFill>
            <a:srgbClr val="53206D"/>
          </a:solidFill>
        </a:ln>
      </dgm:spPr>
      <dgm:t>
        <a:bodyPr/>
        <a:lstStyle/>
        <a:p>
          <a:r>
            <a:rPr lang="es-MX" sz="1100" dirty="0">
              <a:solidFill>
                <a:schemeClr val="tx1"/>
              </a:solidFill>
              <a:latin typeface="Verdana" panose="020B0604030504040204" pitchFamily="34" charset="0"/>
              <a:ea typeface="Verdana" panose="020B0604030504040204" pitchFamily="34" charset="0"/>
            </a:rPr>
            <a:t>Liquidar impuestos, realizar conciliaciones bancarias </a:t>
          </a:r>
          <a:endParaRPr lang="es-ES" sz="1100" dirty="0">
            <a:solidFill>
              <a:schemeClr val="tx1"/>
            </a:solidFill>
            <a:latin typeface="Verdana" panose="020B0604030504040204" pitchFamily="34" charset="0"/>
            <a:ea typeface="Verdana" panose="020B0604030504040204" pitchFamily="34" charset="0"/>
            <a:cs typeface="Arial" pitchFamily="34" charset="0"/>
          </a:endParaRPr>
        </a:p>
      </dgm:t>
    </dgm:pt>
    <dgm:pt modelId="{DE7B7D5B-5510-445A-A492-FB515FC58079}" type="sibTrans" cxnId="{FC39C72C-F55A-44D0-AD3A-EE9D8B669B92}">
      <dgm:prSet/>
      <dgm:spPr/>
      <dgm:t>
        <a:bodyPr/>
        <a:lstStyle/>
        <a:p>
          <a:endParaRPr lang="es-ES" sz="2400"/>
        </a:p>
      </dgm:t>
    </dgm:pt>
    <dgm:pt modelId="{0F7B204F-C4E6-405B-980B-44DBED2E6923}" type="parTrans" cxnId="{FC39C72C-F55A-44D0-AD3A-EE9D8B669B92}">
      <dgm:prSet/>
      <dgm:spPr>
        <a:solidFill>
          <a:srgbClr val="B951A0"/>
        </a:solidFill>
      </dgm:spPr>
      <dgm:t>
        <a:bodyPr/>
        <a:lstStyle/>
        <a:p>
          <a:endParaRPr lang="es-ES" sz="2400"/>
        </a:p>
      </dgm:t>
    </dgm:pt>
    <dgm:pt modelId="{5126CE34-4075-4C17-A2BE-9A317A2D39BD}">
      <dgm:prSet phldrT="[Texto]" custT="1"/>
      <dgm:spPr>
        <a:noFill/>
        <a:ln>
          <a:solidFill>
            <a:srgbClr val="53206D"/>
          </a:solidFill>
        </a:ln>
      </dgm:spPr>
      <dgm:t>
        <a:bodyPr/>
        <a:lstStyle/>
        <a:p>
          <a:r>
            <a:rPr lang="es-CO" sz="1100" dirty="0">
              <a:solidFill>
                <a:schemeClr val="tx1"/>
              </a:solidFill>
              <a:latin typeface="Verdana" panose="020B0604030504040204" pitchFamily="34" charset="0"/>
              <a:ea typeface="Verdana" panose="020B0604030504040204" pitchFamily="34" charset="0"/>
              <a:cs typeface="Arial" panose="020B0604020202020204" pitchFamily="34" charset="0"/>
            </a:rPr>
            <a:t>Elaborar comprobantes diarios</a:t>
          </a:r>
        </a:p>
      </dgm:t>
    </dgm:pt>
    <dgm:pt modelId="{8B025CAB-1EF5-41FD-9A15-BF5F59CB5F36}" type="parTrans" cxnId="{A50008DF-3774-462D-84FA-A4F8D0A69031}">
      <dgm:prSet/>
      <dgm:spPr>
        <a:solidFill>
          <a:srgbClr val="B951A0"/>
        </a:solidFill>
      </dgm:spPr>
      <dgm:t>
        <a:bodyPr/>
        <a:lstStyle/>
        <a:p>
          <a:endParaRPr lang="es-CO"/>
        </a:p>
      </dgm:t>
    </dgm:pt>
    <dgm:pt modelId="{532F2334-8250-4D3A-894A-F90582A3FDCC}" type="sibTrans" cxnId="{A50008DF-3774-462D-84FA-A4F8D0A69031}">
      <dgm:prSet/>
      <dgm:spPr/>
      <dgm:t>
        <a:bodyPr/>
        <a:lstStyle/>
        <a:p>
          <a:endParaRPr lang="es-CO"/>
        </a:p>
      </dgm:t>
    </dgm:pt>
    <dgm:pt modelId="{91620C64-5F1E-43AE-863F-3834BC94D9FC}">
      <dgm:prSet phldrT="[Texto]" custT="1"/>
      <dgm:spPr>
        <a:noFill/>
        <a:ln>
          <a:solidFill>
            <a:srgbClr val="53206D"/>
          </a:solidFill>
        </a:ln>
      </dgm:spPr>
      <dgm:t>
        <a:bodyPr/>
        <a:lstStyle/>
        <a:p>
          <a:r>
            <a:rPr lang="es-CO" sz="1100" dirty="0">
              <a:solidFill>
                <a:schemeClr val="tx1"/>
              </a:solidFill>
              <a:latin typeface="Verdana" panose="020B0604030504040204" pitchFamily="34" charset="0"/>
              <a:ea typeface="Verdana" panose="020B0604030504040204" pitchFamily="34" charset="0"/>
              <a:cs typeface="Arial" panose="020B0604020202020204" pitchFamily="34" charset="0"/>
            </a:rPr>
            <a:t>Imprimir libros</a:t>
          </a:r>
        </a:p>
      </dgm:t>
    </dgm:pt>
    <dgm:pt modelId="{30F3A306-8115-4A49-B248-7512788F8A74}" type="parTrans" cxnId="{D23BA74C-13D3-4E83-BE89-41DD0D1C4C74}">
      <dgm:prSet/>
      <dgm:spPr>
        <a:solidFill>
          <a:srgbClr val="B951A0"/>
        </a:solidFill>
      </dgm:spPr>
      <dgm:t>
        <a:bodyPr/>
        <a:lstStyle/>
        <a:p>
          <a:endParaRPr lang="es-CO"/>
        </a:p>
      </dgm:t>
    </dgm:pt>
    <dgm:pt modelId="{7D690444-0ECB-4374-B577-2069A725D0A8}" type="sibTrans" cxnId="{D23BA74C-13D3-4E83-BE89-41DD0D1C4C74}">
      <dgm:prSet/>
      <dgm:spPr/>
      <dgm:t>
        <a:bodyPr/>
        <a:lstStyle/>
        <a:p>
          <a:endParaRPr lang="es-CO"/>
        </a:p>
      </dgm:t>
    </dgm:pt>
    <dgm:pt modelId="{7F2FC027-294D-49E6-A718-190A7A4D3161}">
      <dgm:prSet/>
      <dgm:spPr/>
      <dgm:t>
        <a:bodyPr/>
        <a:lstStyle/>
        <a:p>
          <a:endParaRPr lang="es-CO"/>
        </a:p>
      </dgm:t>
    </dgm:pt>
    <dgm:pt modelId="{E766B0B2-66EE-4FBF-B414-084CA431BC0C}" type="parTrans" cxnId="{5E81618E-DFAE-49F6-BBE3-32CEF5AABAEE}">
      <dgm:prSet/>
      <dgm:spPr>
        <a:solidFill>
          <a:srgbClr val="B951A0"/>
        </a:solidFill>
      </dgm:spPr>
      <dgm:t>
        <a:bodyPr/>
        <a:lstStyle/>
        <a:p>
          <a:endParaRPr lang="es-ES"/>
        </a:p>
      </dgm:t>
    </dgm:pt>
    <dgm:pt modelId="{1187F039-B4C4-4901-8C31-68C8DBF6C87E}" type="sibTrans" cxnId="{5E81618E-DFAE-49F6-BBE3-32CEF5AABAEE}">
      <dgm:prSet/>
      <dgm:spPr/>
      <dgm:t>
        <a:bodyPr/>
        <a:lstStyle/>
        <a:p>
          <a:endParaRPr lang="es-CO"/>
        </a:p>
      </dgm:t>
    </dgm:pt>
    <dgm:pt modelId="{E40E211B-D826-402A-9F37-9106CDF143A5}">
      <dgm:prSet/>
      <dgm:spPr/>
      <dgm:t>
        <a:bodyPr/>
        <a:lstStyle/>
        <a:p>
          <a:endParaRPr lang="es-CO"/>
        </a:p>
      </dgm:t>
    </dgm:pt>
    <dgm:pt modelId="{457046B6-5E4B-4C08-B4BD-5DE0899D905A}" type="parTrans" cxnId="{AEF7C172-B98C-4743-BFE3-356A4157CA6E}">
      <dgm:prSet/>
      <dgm:spPr>
        <a:solidFill>
          <a:srgbClr val="B951A0"/>
        </a:solidFill>
      </dgm:spPr>
      <dgm:t>
        <a:bodyPr/>
        <a:lstStyle/>
        <a:p>
          <a:endParaRPr lang="es-ES"/>
        </a:p>
      </dgm:t>
    </dgm:pt>
    <dgm:pt modelId="{77BD543D-03B2-4672-A619-C52A3DB9F407}" type="sibTrans" cxnId="{AEF7C172-B98C-4743-BFE3-356A4157CA6E}">
      <dgm:prSet/>
      <dgm:spPr/>
      <dgm:t>
        <a:bodyPr/>
        <a:lstStyle/>
        <a:p>
          <a:endParaRPr lang="es-CO"/>
        </a:p>
      </dgm:t>
    </dgm:pt>
    <dgm:pt modelId="{72B04C46-8C25-4AAE-B34D-C98BD32A0D10}">
      <dgm:prSet/>
      <dgm:spPr/>
      <dgm:t>
        <a:bodyPr/>
        <a:lstStyle/>
        <a:p>
          <a:endParaRPr lang="es-CO"/>
        </a:p>
      </dgm:t>
    </dgm:pt>
    <dgm:pt modelId="{0D88A8D0-3C25-4A00-9033-5F1AA9645F06}" type="parTrans" cxnId="{F563FF2E-D105-4961-9548-9FB112BC8175}">
      <dgm:prSet/>
      <dgm:spPr>
        <a:solidFill>
          <a:srgbClr val="B951A0"/>
        </a:solidFill>
      </dgm:spPr>
      <dgm:t>
        <a:bodyPr/>
        <a:lstStyle/>
        <a:p>
          <a:endParaRPr lang="es-ES"/>
        </a:p>
      </dgm:t>
    </dgm:pt>
    <dgm:pt modelId="{BC1E6095-2093-4087-94DA-776709C54125}" type="sibTrans" cxnId="{F563FF2E-D105-4961-9548-9FB112BC8175}">
      <dgm:prSet/>
      <dgm:spPr/>
      <dgm:t>
        <a:bodyPr/>
        <a:lstStyle/>
        <a:p>
          <a:endParaRPr lang="es-CO"/>
        </a:p>
      </dgm:t>
    </dgm:pt>
    <dgm:pt modelId="{3F3CF3D5-701D-4F01-A004-48D9CB458291}">
      <dgm:prSet/>
      <dgm:spPr/>
      <dgm:t>
        <a:bodyPr/>
        <a:lstStyle/>
        <a:p>
          <a:endParaRPr lang="es-CO"/>
        </a:p>
      </dgm:t>
    </dgm:pt>
    <dgm:pt modelId="{EAB3D4B4-3D63-49B1-BB1E-FDB4A5BA4982}" type="parTrans" cxnId="{789A9D48-EA3B-4E43-8B2C-EEFA0A503ABC}">
      <dgm:prSet/>
      <dgm:spPr>
        <a:solidFill>
          <a:srgbClr val="B951A0"/>
        </a:solidFill>
      </dgm:spPr>
      <dgm:t>
        <a:bodyPr/>
        <a:lstStyle/>
        <a:p>
          <a:endParaRPr lang="es-ES"/>
        </a:p>
      </dgm:t>
    </dgm:pt>
    <dgm:pt modelId="{58F85763-FD89-4646-9854-5D3FC1636949}" type="sibTrans" cxnId="{789A9D48-EA3B-4E43-8B2C-EEFA0A503ABC}">
      <dgm:prSet/>
      <dgm:spPr/>
      <dgm:t>
        <a:bodyPr/>
        <a:lstStyle/>
        <a:p>
          <a:endParaRPr lang="es-CO"/>
        </a:p>
      </dgm:t>
    </dgm:pt>
    <dgm:pt modelId="{CECB1A22-7FE0-4284-A6B8-6EB99158CC63}">
      <dgm:prSet/>
      <dgm:spPr/>
      <dgm:t>
        <a:bodyPr/>
        <a:lstStyle/>
        <a:p>
          <a:endParaRPr lang="es-CO"/>
        </a:p>
      </dgm:t>
    </dgm:pt>
    <dgm:pt modelId="{CDA23AB3-DF02-4BBE-92FF-4F0A5C3C34C4}" type="parTrans" cxnId="{8D9ECC89-EB59-4C31-BE18-D494B40BACAE}">
      <dgm:prSet/>
      <dgm:spPr>
        <a:solidFill>
          <a:srgbClr val="B951A0"/>
        </a:solidFill>
      </dgm:spPr>
      <dgm:t>
        <a:bodyPr/>
        <a:lstStyle/>
        <a:p>
          <a:endParaRPr lang="es-ES"/>
        </a:p>
      </dgm:t>
    </dgm:pt>
    <dgm:pt modelId="{FB0E8CB1-DA3B-4113-9A65-9496577372A6}" type="sibTrans" cxnId="{8D9ECC89-EB59-4C31-BE18-D494B40BACAE}">
      <dgm:prSet/>
      <dgm:spPr/>
      <dgm:t>
        <a:bodyPr/>
        <a:lstStyle/>
        <a:p>
          <a:endParaRPr lang="es-CO"/>
        </a:p>
      </dgm:t>
    </dgm:pt>
    <dgm:pt modelId="{FDDBEB3F-4E63-422E-8D92-A77C37A9797C}">
      <dgm:prSet/>
      <dgm:spPr/>
      <dgm:t>
        <a:bodyPr/>
        <a:lstStyle/>
        <a:p>
          <a:endParaRPr lang="es-CO"/>
        </a:p>
      </dgm:t>
    </dgm:pt>
    <dgm:pt modelId="{BCB71D87-F8B7-4462-BDB9-8E63ADDF37C0}" type="parTrans" cxnId="{BCD6B543-6FAE-47BE-8171-8AEFC9DBE046}">
      <dgm:prSet/>
      <dgm:spPr>
        <a:solidFill>
          <a:srgbClr val="B951A0"/>
        </a:solidFill>
      </dgm:spPr>
      <dgm:t>
        <a:bodyPr/>
        <a:lstStyle/>
        <a:p>
          <a:endParaRPr lang="es-ES"/>
        </a:p>
      </dgm:t>
    </dgm:pt>
    <dgm:pt modelId="{93FA8763-EA13-461B-B8B6-6D83BB4B72E0}" type="sibTrans" cxnId="{BCD6B543-6FAE-47BE-8171-8AEFC9DBE046}">
      <dgm:prSet/>
      <dgm:spPr/>
      <dgm:t>
        <a:bodyPr/>
        <a:lstStyle/>
        <a:p>
          <a:endParaRPr lang="es-CO"/>
        </a:p>
      </dgm:t>
    </dgm:pt>
    <dgm:pt modelId="{89679C32-0259-4F47-889A-A5C919689A02}" type="pres">
      <dgm:prSet presAssocID="{912F36CD-7A94-46FC-BBA9-A7CFF83BEC46}" presName="Name0" presStyleCnt="0">
        <dgm:presLayoutVars>
          <dgm:chMax val="1"/>
          <dgm:dir/>
          <dgm:animLvl val="ctr"/>
          <dgm:resizeHandles val="exact"/>
        </dgm:presLayoutVars>
      </dgm:prSet>
      <dgm:spPr/>
    </dgm:pt>
    <dgm:pt modelId="{EC97B66C-5146-49AE-B289-15D607B679B1}" type="pres">
      <dgm:prSet presAssocID="{A80E2CBF-075B-49C5-84E0-3EE29DDC7A79}" presName="centerShape" presStyleLbl="node0" presStyleIdx="0" presStyleCnt="1" custScaleX="116776" custScaleY="105790"/>
      <dgm:spPr/>
    </dgm:pt>
    <dgm:pt modelId="{7671E6E3-7DEE-4237-B222-A8DFA6D3881D}" type="pres">
      <dgm:prSet presAssocID="{D1C7C2FD-EECD-498F-8A9D-4D270DFC0E88}" presName="parTrans" presStyleLbl="sibTrans2D1" presStyleIdx="0" presStyleCnt="8"/>
      <dgm:spPr/>
    </dgm:pt>
    <dgm:pt modelId="{6D742182-FBDA-4598-BD1F-7D273BF1FD1E}" type="pres">
      <dgm:prSet presAssocID="{D1C7C2FD-EECD-498F-8A9D-4D270DFC0E88}" presName="connectorText" presStyleLbl="sibTrans2D1" presStyleIdx="0" presStyleCnt="8"/>
      <dgm:spPr/>
    </dgm:pt>
    <dgm:pt modelId="{D85368D2-EA6D-4A13-B11C-F99F5FA5E917}" type="pres">
      <dgm:prSet presAssocID="{DC151CC8-4C60-416D-AB7E-151A51CA52F5}" presName="node" presStyleLbl="node1" presStyleIdx="0" presStyleCnt="8">
        <dgm:presLayoutVars>
          <dgm:bulletEnabled val="1"/>
        </dgm:presLayoutVars>
      </dgm:prSet>
      <dgm:spPr/>
    </dgm:pt>
    <dgm:pt modelId="{D7A4CAC5-ED6B-4961-84A9-C1EA48A55AD6}" type="pres">
      <dgm:prSet presAssocID="{8B025CAB-1EF5-41FD-9A15-BF5F59CB5F36}" presName="parTrans" presStyleLbl="sibTrans2D1" presStyleIdx="1" presStyleCnt="8"/>
      <dgm:spPr/>
    </dgm:pt>
    <dgm:pt modelId="{4A444F3E-1B2F-4556-A115-CF3CA4FCCF26}" type="pres">
      <dgm:prSet presAssocID="{8B025CAB-1EF5-41FD-9A15-BF5F59CB5F36}" presName="connectorText" presStyleLbl="sibTrans2D1" presStyleIdx="1" presStyleCnt="8"/>
      <dgm:spPr/>
    </dgm:pt>
    <dgm:pt modelId="{7A18AA39-AF29-4FC3-BA1E-B1FBFE1E5557}" type="pres">
      <dgm:prSet presAssocID="{5126CE34-4075-4C17-A2BE-9A317A2D39BD}" presName="node" presStyleLbl="node1" presStyleIdx="1" presStyleCnt="8" custScaleX="122443" custScaleY="106039">
        <dgm:presLayoutVars>
          <dgm:bulletEnabled val="1"/>
        </dgm:presLayoutVars>
      </dgm:prSet>
      <dgm:spPr/>
    </dgm:pt>
    <dgm:pt modelId="{45662440-17CA-42FB-97A0-684641FACED7}" type="pres">
      <dgm:prSet presAssocID="{30F3A306-8115-4A49-B248-7512788F8A74}" presName="parTrans" presStyleLbl="sibTrans2D1" presStyleIdx="2" presStyleCnt="8"/>
      <dgm:spPr/>
    </dgm:pt>
    <dgm:pt modelId="{69D9DBE1-7372-4655-8C4F-E9782BB51FFE}" type="pres">
      <dgm:prSet presAssocID="{30F3A306-8115-4A49-B248-7512788F8A74}" presName="connectorText" presStyleLbl="sibTrans2D1" presStyleIdx="2" presStyleCnt="8"/>
      <dgm:spPr/>
    </dgm:pt>
    <dgm:pt modelId="{B7E369A8-3F88-4DA7-911F-D7731C31AA82}" type="pres">
      <dgm:prSet presAssocID="{91620C64-5F1E-43AE-863F-3834BC94D9FC}" presName="node" presStyleLbl="node1" presStyleIdx="2" presStyleCnt="8">
        <dgm:presLayoutVars>
          <dgm:bulletEnabled val="1"/>
        </dgm:presLayoutVars>
      </dgm:prSet>
      <dgm:spPr/>
    </dgm:pt>
    <dgm:pt modelId="{5FF9E6D2-DEB9-451E-944A-E2D729126906}" type="pres">
      <dgm:prSet presAssocID="{AD3C368B-C245-46FA-8230-80E29F96DD36}" presName="parTrans" presStyleLbl="sibTrans2D1" presStyleIdx="3" presStyleCnt="8"/>
      <dgm:spPr/>
    </dgm:pt>
    <dgm:pt modelId="{43228A92-D0D5-49F3-A3C5-CE5FF94B9C0E}" type="pres">
      <dgm:prSet presAssocID="{AD3C368B-C245-46FA-8230-80E29F96DD36}" presName="connectorText" presStyleLbl="sibTrans2D1" presStyleIdx="3" presStyleCnt="8"/>
      <dgm:spPr/>
    </dgm:pt>
    <dgm:pt modelId="{DACA5237-4BA3-4554-8E7A-59E8166F1864}" type="pres">
      <dgm:prSet presAssocID="{092D2F29-98C9-410B-9571-8BFE059A490F}" presName="node" presStyleLbl="node1" presStyleIdx="3" presStyleCnt="8">
        <dgm:presLayoutVars>
          <dgm:bulletEnabled val="1"/>
        </dgm:presLayoutVars>
      </dgm:prSet>
      <dgm:spPr/>
    </dgm:pt>
    <dgm:pt modelId="{E1775964-3A83-4536-95E5-AADCA653D7CF}" type="pres">
      <dgm:prSet presAssocID="{316B0938-5C4D-4523-97A2-B407EAA28FFF}" presName="parTrans" presStyleLbl="sibTrans2D1" presStyleIdx="4" presStyleCnt="8"/>
      <dgm:spPr/>
    </dgm:pt>
    <dgm:pt modelId="{53042E2E-E162-4C2B-8A09-65F89999C12C}" type="pres">
      <dgm:prSet presAssocID="{316B0938-5C4D-4523-97A2-B407EAA28FFF}" presName="connectorText" presStyleLbl="sibTrans2D1" presStyleIdx="4" presStyleCnt="8"/>
      <dgm:spPr/>
    </dgm:pt>
    <dgm:pt modelId="{682ECCA8-6653-4BE9-9374-7682CCCF1AF2}" type="pres">
      <dgm:prSet presAssocID="{BD6F933F-035B-4B29-AE73-C842280408A7}" presName="node" presStyleLbl="node1" presStyleIdx="4" presStyleCnt="8">
        <dgm:presLayoutVars>
          <dgm:bulletEnabled val="1"/>
        </dgm:presLayoutVars>
      </dgm:prSet>
      <dgm:spPr/>
    </dgm:pt>
    <dgm:pt modelId="{85C34123-6F55-4A31-BFB8-524B4CC42202}" type="pres">
      <dgm:prSet presAssocID="{43957019-E3B0-4EC5-8E23-E9A4D0D05820}" presName="parTrans" presStyleLbl="sibTrans2D1" presStyleIdx="5" presStyleCnt="8"/>
      <dgm:spPr/>
    </dgm:pt>
    <dgm:pt modelId="{ACC1E897-D5F4-4221-8122-F630187584B1}" type="pres">
      <dgm:prSet presAssocID="{43957019-E3B0-4EC5-8E23-E9A4D0D05820}" presName="connectorText" presStyleLbl="sibTrans2D1" presStyleIdx="5" presStyleCnt="8"/>
      <dgm:spPr/>
    </dgm:pt>
    <dgm:pt modelId="{64751564-ACDC-4563-9C01-1AC11F48B4EB}" type="pres">
      <dgm:prSet presAssocID="{CC095132-D7E5-4FB8-B448-B0AC18CF01FA}" presName="node" presStyleLbl="node1" presStyleIdx="5" presStyleCnt="8" custScaleX="122517">
        <dgm:presLayoutVars>
          <dgm:bulletEnabled val="1"/>
        </dgm:presLayoutVars>
      </dgm:prSet>
      <dgm:spPr/>
    </dgm:pt>
    <dgm:pt modelId="{6CA71CEB-CBD3-4778-8B22-56AAEFD00343}" type="pres">
      <dgm:prSet presAssocID="{0F7B204F-C4E6-405B-980B-44DBED2E6923}" presName="parTrans" presStyleLbl="sibTrans2D1" presStyleIdx="6" presStyleCnt="8"/>
      <dgm:spPr/>
    </dgm:pt>
    <dgm:pt modelId="{A3E82500-42B0-40E1-83BA-DD3CECC88BFC}" type="pres">
      <dgm:prSet presAssocID="{0F7B204F-C4E6-405B-980B-44DBED2E6923}" presName="connectorText" presStyleLbl="sibTrans2D1" presStyleIdx="6" presStyleCnt="8"/>
      <dgm:spPr/>
    </dgm:pt>
    <dgm:pt modelId="{31378C6C-FF56-44F6-A548-573A20E460A8}" type="pres">
      <dgm:prSet presAssocID="{5B16EC29-127B-4A79-9A84-D5948864B0A1}" presName="node" presStyleLbl="node1" presStyleIdx="6" presStyleCnt="8" custScaleX="124819">
        <dgm:presLayoutVars>
          <dgm:bulletEnabled val="1"/>
        </dgm:presLayoutVars>
      </dgm:prSet>
      <dgm:spPr/>
    </dgm:pt>
    <dgm:pt modelId="{0E625AB5-822F-48DE-9D8C-95C158FFC3F6}" type="pres">
      <dgm:prSet presAssocID="{76097FA5-0B02-44DF-A0EF-78DAAE05CE02}" presName="parTrans" presStyleLbl="sibTrans2D1" presStyleIdx="7" presStyleCnt="8"/>
      <dgm:spPr/>
    </dgm:pt>
    <dgm:pt modelId="{C69DA9B8-DA93-447C-ACC4-532C8C685915}" type="pres">
      <dgm:prSet presAssocID="{76097FA5-0B02-44DF-A0EF-78DAAE05CE02}" presName="connectorText" presStyleLbl="sibTrans2D1" presStyleIdx="7" presStyleCnt="8"/>
      <dgm:spPr/>
    </dgm:pt>
    <dgm:pt modelId="{8D7AC6E6-BDCA-44C6-8025-DB2FF572FB3A}" type="pres">
      <dgm:prSet presAssocID="{EBD5E14E-71CD-49FA-9FDB-90DB95F6F11A}" presName="node" presStyleLbl="node1" presStyleIdx="7" presStyleCnt="8" custScaleX="143225" custScaleY="122246">
        <dgm:presLayoutVars>
          <dgm:bulletEnabled val="1"/>
        </dgm:presLayoutVars>
      </dgm:prSet>
      <dgm:spPr/>
    </dgm:pt>
  </dgm:ptLst>
  <dgm:cxnLst>
    <dgm:cxn modelId="{1158E702-2EBE-4F8E-B6D5-06A234D3ABEE}" type="presOf" srcId="{D1C7C2FD-EECD-498F-8A9D-4D270DFC0E88}" destId="{6D742182-FBDA-4598-BD1F-7D273BF1FD1E}" srcOrd="1" destOrd="0" presId="urn:microsoft.com/office/officeart/2005/8/layout/radial5"/>
    <dgm:cxn modelId="{704D7F05-AAC3-4C07-AB5A-F29C906E31F2}" type="presOf" srcId="{43957019-E3B0-4EC5-8E23-E9A4D0D05820}" destId="{ACC1E897-D5F4-4221-8122-F630187584B1}" srcOrd="1" destOrd="0" presId="urn:microsoft.com/office/officeart/2005/8/layout/radial5"/>
    <dgm:cxn modelId="{EF546F0B-14B2-47CC-8CB5-4E19E5CC516B}" srcId="{A80E2CBF-075B-49C5-84E0-3EE29DDC7A79}" destId="{EBD5E14E-71CD-49FA-9FDB-90DB95F6F11A}" srcOrd="7" destOrd="0" parTransId="{76097FA5-0B02-44DF-A0EF-78DAAE05CE02}" sibTransId="{BF48B071-E1FE-484D-A96E-A7E8145B4372}"/>
    <dgm:cxn modelId="{AA7B9E13-0BF2-46FA-A49C-D92DC7FFD493}" srcId="{A80E2CBF-075B-49C5-84E0-3EE29DDC7A79}" destId="{DC151CC8-4C60-416D-AB7E-151A51CA52F5}" srcOrd="0" destOrd="0" parTransId="{D1C7C2FD-EECD-498F-8A9D-4D270DFC0E88}" sibTransId="{0925ABC8-A776-400F-B45B-55D5DBADDBA1}"/>
    <dgm:cxn modelId="{3AC8B014-A053-47B0-84BD-982B6C7DBC0A}" type="presOf" srcId="{91620C64-5F1E-43AE-863F-3834BC94D9FC}" destId="{B7E369A8-3F88-4DA7-911F-D7731C31AA82}" srcOrd="0" destOrd="0" presId="urn:microsoft.com/office/officeart/2005/8/layout/radial5"/>
    <dgm:cxn modelId="{1A528A1F-7E30-4678-AC38-91B6A1845F6E}" type="presOf" srcId="{0F7B204F-C4E6-405B-980B-44DBED2E6923}" destId="{A3E82500-42B0-40E1-83BA-DD3CECC88BFC}" srcOrd="1" destOrd="0" presId="urn:microsoft.com/office/officeart/2005/8/layout/radial5"/>
    <dgm:cxn modelId="{4278EB27-1834-4D2E-8467-7E172A95C397}" srcId="{A80E2CBF-075B-49C5-84E0-3EE29DDC7A79}" destId="{092D2F29-98C9-410B-9571-8BFE059A490F}" srcOrd="3" destOrd="0" parTransId="{AD3C368B-C245-46FA-8230-80E29F96DD36}" sibTransId="{55E045BC-2D6E-401D-837B-49B161718663}"/>
    <dgm:cxn modelId="{820C9D28-0541-4F03-AEF5-7B983E49FAB6}" type="presOf" srcId="{A80E2CBF-075B-49C5-84E0-3EE29DDC7A79}" destId="{EC97B66C-5146-49AE-B289-15D607B679B1}" srcOrd="0" destOrd="0" presId="urn:microsoft.com/office/officeart/2005/8/layout/radial5"/>
    <dgm:cxn modelId="{FC39C72C-F55A-44D0-AD3A-EE9D8B669B92}" srcId="{A80E2CBF-075B-49C5-84E0-3EE29DDC7A79}" destId="{5B16EC29-127B-4A79-9A84-D5948864B0A1}" srcOrd="6" destOrd="0" parTransId="{0F7B204F-C4E6-405B-980B-44DBED2E6923}" sibTransId="{DE7B7D5B-5510-445A-A492-FB515FC58079}"/>
    <dgm:cxn modelId="{5B41D42D-B2BC-4807-8FCF-1CDD8B6EB383}" srcId="{912F36CD-7A94-46FC-BBA9-A7CFF83BEC46}" destId="{07F154C3-C689-4B24-B48D-CA54DBCA1138}" srcOrd="1" destOrd="0" parTransId="{DACE4369-90BA-4801-B0C8-289A02DC3A59}" sibTransId="{EF82E866-DF86-46FE-8BE6-C2FCF175CD3B}"/>
    <dgm:cxn modelId="{F563FF2E-D105-4961-9548-9FB112BC8175}" srcId="{912F36CD-7A94-46FC-BBA9-A7CFF83BEC46}" destId="{72B04C46-8C25-4AAE-B34D-C98BD32A0D10}" srcOrd="5" destOrd="0" parTransId="{0D88A8D0-3C25-4A00-9033-5F1AA9645F06}" sibTransId="{BC1E6095-2093-4087-94DA-776709C54125}"/>
    <dgm:cxn modelId="{85542939-FF76-44E7-A43B-2DEFE7F0CAE8}" type="presOf" srcId="{316B0938-5C4D-4523-97A2-B407EAA28FFF}" destId="{E1775964-3A83-4536-95E5-AADCA653D7CF}" srcOrd="0" destOrd="0" presId="urn:microsoft.com/office/officeart/2005/8/layout/radial5"/>
    <dgm:cxn modelId="{4BDD773B-05E5-4B80-94A9-0704D89B00B7}" type="presOf" srcId="{CC095132-D7E5-4FB8-B448-B0AC18CF01FA}" destId="{64751564-ACDC-4563-9C01-1AC11F48B4EB}" srcOrd="0" destOrd="0" presId="urn:microsoft.com/office/officeart/2005/8/layout/radial5"/>
    <dgm:cxn modelId="{88DE5441-F627-4173-A15F-AA60226AA044}" type="presOf" srcId="{30F3A306-8115-4A49-B248-7512788F8A74}" destId="{69D9DBE1-7372-4655-8C4F-E9782BB51FFE}" srcOrd="1" destOrd="0" presId="urn:microsoft.com/office/officeart/2005/8/layout/radial5"/>
    <dgm:cxn modelId="{BCD6B543-6FAE-47BE-8171-8AEFC9DBE046}" srcId="{912F36CD-7A94-46FC-BBA9-A7CFF83BEC46}" destId="{FDDBEB3F-4E63-422E-8D92-A77C37A9797C}" srcOrd="8" destOrd="0" parTransId="{BCB71D87-F8B7-4462-BDB9-8E63ADDF37C0}" sibTransId="{93FA8763-EA13-461B-B8B6-6D83BB4B72E0}"/>
    <dgm:cxn modelId="{789A9D48-EA3B-4E43-8B2C-EEFA0A503ABC}" srcId="{912F36CD-7A94-46FC-BBA9-A7CFF83BEC46}" destId="{3F3CF3D5-701D-4F01-A004-48D9CB458291}" srcOrd="6" destOrd="0" parTransId="{EAB3D4B4-3D63-49B1-BB1E-FDB4A5BA4982}" sibTransId="{58F85763-FD89-4646-9854-5D3FC1636949}"/>
    <dgm:cxn modelId="{D23BA74C-13D3-4E83-BE89-41DD0D1C4C74}" srcId="{A80E2CBF-075B-49C5-84E0-3EE29DDC7A79}" destId="{91620C64-5F1E-43AE-863F-3834BC94D9FC}" srcOrd="2" destOrd="0" parTransId="{30F3A306-8115-4A49-B248-7512788F8A74}" sibTransId="{7D690444-0ECB-4374-B577-2069A725D0A8}"/>
    <dgm:cxn modelId="{17D2A86E-885A-42B9-A9AF-5145C81B3788}" type="presOf" srcId="{8B025CAB-1EF5-41FD-9A15-BF5F59CB5F36}" destId="{4A444F3E-1B2F-4556-A115-CF3CA4FCCF26}" srcOrd="1" destOrd="0" presId="urn:microsoft.com/office/officeart/2005/8/layout/radial5"/>
    <dgm:cxn modelId="{AEF7C172-B98C-4743-BFE3-356A4157CA6E}" srcId="{912F36CD-7A94-46FC-BBA9-A7CFF83BEC46}" destId="{E40E211B-D826-402A-9F37-9106CDF143A5}" srcOrd="4" destOrd="0" parTransId="{457046B6-5E4B-4C08-B4BD-5DE0899D905A}" sibTransId="{77BD543D-03B2-4672-A619-C52A3DB9F407}"/>
    <dgm:cxn modelId="{45A81154-0F07-4B81-8FC1-97D0289A5748}" type="presOf" srcId="{DC151CC8-4C60-416D-AB7E-151A51CA52F5}" destId="{D85368D2-EA6D-4A13-B11C-F99F5FA5E917}" srcOrd="0" destOrd="0" presId="urn:microsoft.com/office/officeart/2005/8/layout/radial5"/>
    <dgm:cxn modelId="{02E1A075-E7AC-499F-958A-FBE00ADCE7A6}" type="presOf" srcId="{912F36CD-7A94-46FC-BBA9-A7CFF83BEC46}" destId="{89679C32-0259-4F47-889A-A5C919689A02}" srcOrd="0" destOrd="0" presId="urn:microsoft.com/office/officeart/2005/8/layout/radial5"/>
    <dgm:cxn modelId="{05294C76-E6E8-470D-BF2F-18947231B596}" type="presOf" srcId="{EBD5E14E-71CD-49FA-9FDB-90DB95F6F11A}" destId="{8D7AC6E6-BDCA-44C6-8025-DB2FF572FB3A}" srcOrd="0" destOrd="0" presId="urn:microsoft.com/office/officeart/2005/8/layout/radial5"/>
    <dgm:cxn modelId="{761D5156-578A-466F-97B7-66BA7204C7D7}" type="presOf" srcId="{AD3C368B-C245-46FA-8230-80E29F96DD36}" destId="{5FF9E6D2-DEB9-451E-944A-E2D729126906}" srcOrd="0" destOrd="0" presId="urn:microsoft.com/office/officeart/2005/8/layout/radial5"/>
    <dgm:cxn modelId="{59C6387C-4072-4A31-8C68-D74169D036D0}" srcId="{A80E2CBF-075B-49C5-84E0-3EE29DDC7A79}" destId="{CC095132-D7E5-4FB8-B448-B0AC18CF01FA}" srcOrd="5" destOrd="0" parTransId="{43957019-E3B0-4EC5-8E23-E9A4D0D05820}" sibTransId="{EDF30605-26E1-4095-AFB9-872B98230126}"/>
    <dgm:cxn modelId="{D3BD5184-68D6-4A98-8ECA-FAC9225F1F2A}" type="presOf" srcId="{30F3A306-8115-4A49-B248-7512788F8A74}" destId="{45662440-17CA-42FB-97A0-684641FACED7}" srcOrd="0" destOrd="0" presId="urn:microsoft.com/office/officeart/2005/8/layout/radial5"/>
    <dgm:cxn modelId="{8D9ECC89-EB59-4C31-BE18-D494B40BACAE}" srcId="{912F36CD-7A94-46FC-BBA9-A7CFF83BEC46}" destId="{CECB1A22-7FE0-4284-A6B8-6EB99158CC63}" srcOrd="7" destOrd="0" parTransId="{CDA23AB3-DF02-4BBE-92FF-4F0A5C3C34C4}" sibTransId="{FB0E8CB1-DA3B-4113-9A65-9496577372A6}"/>
    <dgm:cxn modelId="{D81ACC8B-FB72-4DE9-B9F1-E12EB9FB6889}" type="presOf" srcId="{76097FA5-0B02-44DF-A0EF-78DAAE05CE02}" destId="{C69DA9B8-DA93-447C-ACC4-532C8C685915}" srcOrd="1" destOrd="0" presId="urn:microsoft.com/office/officeart/2005/8/layout/radial5"/>
    <dgm:cxn modelId="{1773938D-00CA-4D1C-ADD8-161DBC1D7922}" srcId="{912F36CD-7A94-46FC-BBA9-A7CFF83BEC46}" destId="{6D5B207A-9012-4070-93D2-69AC410580E0}" srcOrd="2" destOrd="0" parTransId="{84235A78-C3E9-48CE-BAE2-F6D1191BE3DA}" sibTransId="{95043549-9FC2-4029-8C5E-F858FFF8B106}"/>
    <dgm:cxn modelId="{5E81618E-DFAE-49F6-BBE3-32CEF5AABAEE}" srcId="{912F36CD-7A94-46FC-BBA9-A7CFF83BEC46}" destId="{7F2FC027-294D-49E6-A718-190A7A4D3161}" srcOrd="3" destOrd="0" parTransId="{E766B0B2-66EE-4FBF-B414-084CA431BC0C}" sibTransId="{1187F039-B4C4-4901-8C31-68C8DBF6C87E}"/>
    <dgm:cxn modelId="{5BB1F79C-A358-4A91-93E3-4B7A2D171285}" type="presOf" srcId="{0F7B204F-C4E6-405B-980B-44DBED2E6923}" destId="{6CA71CEB-CBD3-4778-8B22-56AAEFD00343}" srcOrd="0" destOrd="0" presId="urn:microsoft.com/office/officeart/2005/8/layout/radial5"/>
    <dgm:cxn modelId="{31B76CA8-0B93-4BDC-918C-E2A8FF17922C}" type="presOf" srcId="{43957019-E3B0-4EC5-8E23-E9A4D0D05820}" destId="{85C34123-6F55-4A31-BFB8-524B4CC42202}" srcOrd="0" destOrd="0" presId="urn:microsoft.com/office/officeart/2005/8/layout/radial5"/>
    <dgm:cxn modelId="{8A49E1AA-D871-4DFE-BFA7-70BCE5F57074}" type="presOf" srcId="{AD3C368B-C245-46FA-8230-80E29F96DD36}" destId="{43228A92-D0D5-49F3-A3C5-CE5FF94B9C0E}" srcOrd="1" destOrd="0" presId="urn:microsoft.com/office/officeart/2005/8/layout/radial5"/>
    <dgm:cxn modelId="{762D46B0-0A5A-4BFA-BF71-6F10F7DDC860}" type="presOf" srcId="{5126CE34-4075-4C17-A2BE-9A317A2D39BD}" destId="{7A18AA39-AF29-4FC3-BA1E-B1FBFE1E5557}" srcOrd="0" destOrd="0" presId="urn:microsoft.com/office/officeart/2005/8/layout/radial5"/>
    <dgm:cxn modelId="{CC043BB5-DCFA-4897-A4B1-3759B026A75F}" srcId="{A80E2CBF-075B-49C5-84E0-3EE29DDC7A79}" destId="{BD6F933F-035B-4B29-AE73-C842280408A7}" srcOrd="4" destOrd="0" parTransId="{316B0938-5C4D-4523-97A2-B407EAA28FFF}" sibTransId="{4192DA2F-36DA-4AD0-B639-17A051D686FB}"/>
    <dgm:cxn modelId="{6393C4B7-66A2-4F98-9D2A-CB53FD337FFA}" type="presOf" srcId="{5B16EC29-127B-4A79-9A84-D5948864B0A1}" destId="{31378C6C-FF56-44F6-A548-573A20E460A8}" srcOrd="0" destOrd="0" presId="urn:microsoft.com/office/officeart/2005/8/layout/radial5"/>
    <dgm:cxn modelId="{D5873EB8-BB9F-4A4A-A752-B8029D8636CF}" type="presOf" srcId="{76097FA5-0B02-44DF-A0EF-78DAAE05CE02}" destId="{0E625AB5-822F-48DE-9D8C-95C158FFC3F6}" srcOrd="0" destOrd="0" presId="urn:microsoft.com/office/officeart/2005/8/layout/radial5"/>
    <dgm:cxn modelId="{2D57CEBF-2096-48CF-B165-5F26203A9230}" type="presOf" srcId="{BD6F933F-035B-4B29-AE73-C842280408A7}" destId="{682ECCA8-6653-4BE9-9374-7682CCCF1AF2}" srcOrd="0" destOrd="0" presId="urn:microsoft.com/office/officeart/2005/8/layout/radial5"/>
    <dgm:cxn modelId="{922092C6-45A0-43BB-B4A9-576C54BF334A}" srcId="{912F36CD-7A94-46FC-BBA9-A7CFF83BEC46}" destId="{A80E2CBF-075B-49C5-84E0-3EE29DDC7A79}" srcOrd="0" destOrd="0" parTransId="{EDF463C9-D6C6-4D80-B115-50479034DE7C}" sibTransId="{2EAEDBA4-FB59-4249-BFC1-8318E4E25BE3}"/>
    <dgm:cxn modelId="{35C23CD4-B475-49E8-A20C-D8DF1EF75557}" type="presOf" srcId="{316B0938-5C4D-4523-97A2-B407EAA28FFF}" destId="{53042E2E-E162-4C2B-8A09-65F89999C12C}" srcOrd="1" destOrd="0" presId="urn:microsoft.com/office/officeart/2005/8/layout/radial5"/>
    <dgm:cxn modelId="{9FF1CED8-BD3D-4217-9716-B4D5411B9C8A}" type="presOf" srcId="{092D2F29-98C9-410B-9571-8BFE059A490F}" destId="{DACA5237-4BA3-4554-8E7A-59E8166F1864}" srcOrd="0" destOrd="0" presId="urn:microsoft.com/office/officeart/2005/8/layout/radial5"/>
    <dgm:cxn modelId="{A50008DF-3774-462D-84FA-A4F8D0A69031}" srcId="{A80E2CBF-075B-49C5-84E0-3EE29DDC7A79}" destId="{5126CE34-4075-4C17-A2BE-9A317A2D39BD}" srcOrd="1" destOrd="0" parTransId="{8B025CAB-1EF5-41FD-9A15-BF5F59CB5F36}" sibTransId="{532F2334-8250-4D3A-894A-F90582A3FDCC}"/>
    <dgm:cxn modelId="{4E9C3DDF-1BCD-4D5F-904E-48C9122894EA}" type="presOf" srcId="{8B025CAB-1EF5-41FD-9A15-BF5F59CB5F36}" destId="{D7A4CAC5-ED6B-4961-84A9-C1EA48A55AD6}" srcOrd="0" destOrd="0" presId="urn:microsoft.com/office/officeart/2005/8/layout/radial5"/>
    <dgm:cxn modelId="{657BE4E9-B9C9-4F19-938C-1449B1363C89}" type="presOf" srcId="{D1C7C2FD-EECD-498F-8A9D-4D270DFC0E88}" destId="{7671E6E3-7DEE-4237-B222-A8DFA6D3881D}" srcOrd="0" destOrd="0" presId="urn:microsoft.com/office/officeart/2005/8/layout/radial5"/>
    <dgm:cxn modelId="{DC523691-5323-46AE-81CB-2FE625640514}" type="presParOf" srcId="{89679C32-0259-4F47-889A-A5C919689A02}" destId="{EC97B66C-5146-49AE-B289-15D607B679B1}" srcOrd="0" destOrd="0" presId="urn:microsoft.com/office/officeart/2005/8/layout/radial5"/>
    <dgm:cxn modelId="{76FC5EE6-F88D-45FF-987C-C3D03BFECC0D}" type="presParOf" srcId="{89679C32-0259-4F47-889A-A5C919689A02}" destId="{7671E6E3-7DEE-4237-B222-A8DFA6D3881D}" srcOrd="1" destOrd="0" presId="urn:microsoft.com/office/officeart/2005/8/layout/radial5"/>
    <dgm:cxn modelId="{B101A61F-D4E2-45F2-BDEB-892E6FE1348F}" type="presParOf" srcId="{7671E6E3-7DEE-4237-B222-A8DFA6D3881D}" destId="{6D742182-FBDA-4598-BD1F-7D273BF1FD1E}" srcOrd="0" destOrd="0" presId="urn:microsoft.com/office/officeart/2005/8/layout/radial5"/>
    <dgm:cxn modelId="{EA2255E7-190D-404D-A48D-CA236021405E}" type="presParOf" srcId="{89679C32-0259-4F47-889A-A5C919689A02}" destId="{D85368D2-EA6D-4A13-B11C-F99F5FA5E917}" srcOrd="2" destOrd="0" presId="urn:microsoft.com/office/officeart/2005/8/layout/radial5"/>
    <dgm:cxn modelId="{5016721B-58E4-4D61-9AEB-F589BCF332F7}" type="presParOf" srcId="{89679C32-0259-4F47-889A-A5C919689A02}" destId="{D7A4CAC5-ED6B-4961-84A9-C1EA48A55AD6}" srcOrd="3" destOrd="0" presId="urn:microsoft.com/office/officeart/2005/8/layout/radial5"/>
    <dgm:cxn modelId="{75E8CBDB-4D2C-4317-9780-BED4EBE30051}" type="presParOf" srcId="{D7A4CAC5-ED6B-4961-84A9-C1EA48A55AD6}" destId="{4A444F3E-1B2F-4556-A115-CF3CA4FCCF26}" srcOrd="0" destOrd="0" presId="urn:microsoft.com/office/officeart/2005/8/layout/radial5"/>
    <dgm:cxn modelId="{F7410785-2AE9-4CDF-9228-D5A0CFE5B82B}" type="presParOf" srcId="{89679C32-0259-4F47-889A-A5C919689A02}" destId="{7A18AA39-AF29-4FC3-BA1E-B1FBFE1E5557}" srcOrd="4" destOrd="0" presId="urn:microsoft.com/office/officeart/2005/8/layout/radial5"/>
    <dgm:cxn modelId="{9BA801DE-099F-440F-A58D-8163550C8387}" type="presParOf" srcId="{89679C32-0259-4F47-889A-A5C919689A02}" destId="{45662440-17CA-42FB-97A0-684641FACED7}" srcOrd="5" destOrd="0" presId="urn:microsoft.com/office/officeart/2005/8/layout/radial5"/>
    <dgm:cxn modelId="{FFA29268-A073-4BA5-B1AE-D55EFD0C66C3}" type="presParOf" srcId="{45662440-17CA-42FB-97A0-684641FACED7}" destId="{69D9DBE1-7372-4655-8C4F-E9782BB51FFE}" srcOrd="0" destOrd="0" presId="urn:microsoft.com/office/officeart/2005/8/layout/radial5"/>
    <dgm:cxn modelId="{E8903C89-C6E4-49D8-916C-D3A719DB10B8}" type="presParOf" srcId="{89679C32-0259-4F47-889A-A5C919689A02}" destId="{B7E369A8-3F88-4DA7-911F-D7731C31AA82}" srcOrd="6" destOrd="0" presId="urn:microsoft.com/office/officeart/2005/8/layout/radial5"/>
    <dgm:cxn modelId="{2EAF2E5F-F306-4DAB-A211-09EADE72D290}" type="presParOf" srcId="{89679C32-0259-4F47-889A-A5C919689A02}" destId="{5FF9E6D2-DEB9-451E-944A-E2D729126906}" srcOrd="7" destOrd="0" presId="urn:microsoft.com/office/officeart/2005/8/layout/radial5"/>
    <dgm:cxn modelId="{F1F4A646-042A-4BD5-9132-F77299690151}" type="presParOf" srcId="{5FF9E6D2-DEB9-451E-944A-E2D729126906}" destId="{43228A92-D0D5-49F3-A3C5-CE5FF94B9C0E}" srcOrd="0" destOrd="0" presId="urn:microsoft.com/office/officeart/2005/8/layout/radial5"/>
    <dgm:cxn modelId="{22219D27-4BA1-470F-A1F7-E7353A19E4A0}" type="presParOf" srcId="{89679C32-0259-4F47-889A-A5C919689A02}" destId="{DACA5237-4BA3-4554-8E7A-59E8166F1864}" srcOrd="8" destOrd="0" presId="urn:microsoft.com/office/officeart/2005/8/layout/radial5"/>
    <dgm:cxn modelId="{6C9C19B9-983D-4BF4-9D9D-5E4D04F3226F}" type="presParOf" srcId="{89679C32-0259-4F47-889A-A5C919689A02}" destId="{E1775964-3A83-4536-95E5-AADCA653D7CF}" srcOrd="9" destOrd="0" presId="urn:microsoft.com/office/officeart/2005/8/layout/radial5"/>
    <dgm:cxn modelId="{30499B52-7DB0-411E-B5C1-C2BC689AD141}" type="presParOf" srcId="{E1775964-3A83-4536-95E5-AADCA653D7CF}" destId="{53042E2E-E162-4C2B-8A09-65F89999C12C}" srcOrd="0" destOrd="0" presId="urn:microsoft.com/office/officeart/2005/8/layout/radial5"/>
    <dgm:cxn modelId="{E6A2E938-1B83-409D-9510-F0E42356080B}" type="presParOf" srcId="{89679C32-0259-4F47-889A-A5C919689A02}" destId="{682ECCA8-6653-4BE9-9374-7682CCCF1AF2}" srcOrd="10" destOrd="0" presId="urn:microsoft.com/office/officeart/2005/8/layout/radial5"/>
    <dgm:cxn modelId="{2D0EFBD8-C4DD-4BA8-BE6E-D9DC4287ECDC}" type="presParOf" srcId="{89679C32-0259-4F47-889A-A5C919689A02}" destId="{85C34123-6F55-4A31-BFB8-524B4CC42202}" srcOrd="11" destOrd="0" presId="urn:microsoft.com/office/officeart/2005/8/layout/radial5"/>
    <dgm:cxn modelId="{88B96F52-9D98-46A2-8955-F84B3E65EAAC}" type="presParOf" srcId="{85C34123-6F55-4A31-BFB8-524B4CC42202}" destId="{ACC1E897-D5F4-4221-8122-F630187584B1}" srcOrd="0" destOrd="0" presId="urn:microsoft.com/office/officeart/2005/8/layout/radial5"/>
    <dgm:cxn modelId="{2557C42F-2712-4044-B101-E3183FECC457}" type="presParOf" srcId="{89679C32-0259-4F47-889A-A5C919689A02}" destId="{64751564-ACDC-4563-9C01-1AC11F48B4EB}" srcOrd="12" destOrd="0" presId="urn:microsoft.com/office/officeart/2005/8/layout/radial5"/>
    <dgm:cxn modelId="{B0CB1651-B22E-4B21-ABCC-7D20F691D21A}" type="presParOf" srcId="{89679C32-0259-4F47-889A-A5C919689A02}" destId="{6CA71CEB-CBD3-4778-8B22-56AAEFD00343}" srcOrd="13" destOrd="0" presId="urn:microsoft.com/office/officeart/2005/8/layout/radial5"/>
    <dgm:cxn modelId="{B6E11B1D-D792-43F8-87C0-4EF8D5E74FE6}" type="presParOf" srcId="{6CA71CEB-CBD3-4778-8B22-56AAEFD00343}" destId="{A3E82500-42B0-40E1-83BA-DD3CECC88BFC}" srcOrd="0" destOrd="0" presId="urn:microsoft.com/office/officeart/2005/8/layout/radial5"/>
    <dgm:cxn modelId="{4656443A-92CD-4B30-B9C5-770CE5DC2DC1}" type="presParOf" srcId="{89679C32-0259-4F47-889A-A5C919689A02}" destId="{31378C6C-FF56-44F6-A548-573A20E460A8}" srcOrd="14" destOrd="0" presId="urn:microsoft.com/office/officeart/2005/8/layout/radial5"/>
    <dgm:cxn modelId="{F24CBE3A-F92A-4850-8DD4-9F32A7DBF964}" type="presParOf" srcId="{89679C32-0259-4F47-889A-A5C919689A02}" destId="{0E625AB5-822F-48DE-9D8C-95C158FFC3F6}" srcOrd="15" destOrd="0" presId="urn:microsoft.com/office/officeart/2005/8/layout/radial5"/>
    <dgm:cxn modelId="{9B9A7449-AC3B-422C-B567-EDFBD339FB9D}" type="presParOf" srcId="{0E625AB5-822F-48DE-9D8C-95C158FFC3F6}" destId="{C69DA9B8-DA93-447C-ACC4-532C8C685915}" srcOrd="0" destOrd="0" presId="urn:microsoft.com/office/officeart/2005/8/layout/radial5"/>
    <dgm:cxn modelId="{1EC045D9-B149-46AE-BA66-BA1DEFD799B9}" type="presParOf" srcId="{89679C32-0259-4F47-889A-A5C919689A02}" destId="{8D7AC6E6-BDCA-44C6-8025-DB2FF572FB3A}" srcOrd="16"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50CBD4-B802-4D73-812D-F0FD8768A213}"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ES"/>
        </a:p>
      </dgm:t>
    </dgm:pt>
    <dgm:pt modelId="{4965AD33-FA8C-43E5-9408-ACEDA6D3A00B}">
      <dgm:prSet phldrT="[Texto]" custT="1">
        <dgm:style>
          <a:lnRef idx="1">
            <a:schemeClr val="accent2"/>
          </a:lnRef>
          <a:fillRef idx="2">
            <a:schemeClr val="accent2"/>
          </a:fillRef>
          <a:effectRef idx="1">
            <a:schemeClr val="accent2"/>
          </a:effectRef>
          <a:fontRef idx="minor">
            <a:schemeClr val="dk1"/>
          </a:fontRef>
        </dgm:style>
      </dgm:prSet>
      <dgm:spPr>
        <a:solidFill>
          <a:srgbClr val="B951A0"/>
        </a:solidFill>
        <a:ln>
          <a:solidFill>
            <a:srgbClr val="A50021"/>
          </a:solidFill>
        </a:ln>
      </dgm:spPr>
      <dgm:t>
        <a:bodyPr/>
        <a:lstStyle/>
        <a:p>
          <a:r>
            <a:rPr lang="es-CO" sz="1600" b="1" dirty="0">
              <a:solidFill>
                <a:schemeClr val="bg1"/>
              </a:solidFill>
              <a:latin typeface="Verdana" panose="020B0604030504040204" pitchFamily="34" charset="0"/>
              <a:ea typeface="Verdana" panose="020B0604030504040204" pitchFamily="34" charset="0"/>
              <a:cs typeface="Arial" panose="020B0604020202020204" pitchFamily="34" charset="0"/>
            </a:rPr>
            <a:t>PRESUPUESTO</a:t>
          </a:r>
          <a:endParaRPr lang="es-ES" sz="1600" b="1" dirty="0">
            <a:solidFill>
              <a:schemeClr val="bg1"/>
            </a:solidFill>
            <a:latin typeface="Verdana" panose="020B0604030504040204" pitchFamily="34" charset="0"/>
            <a:ea typeface="Verdana" panose="020B0604030504040204" pitchFamily="34" charset="0"/>
            <a:cs typeface="Arial" panose="020B0604020202020204" pitchFamily="34" charset="0"/>
          </a:endParaRPr>
        </a:p>
      </dgm:t>
    </dgm:pt>
    <dgm:pt modelId="{679954F2-30C5-4A90-979D-AE1344B54E3D}" type="parTrans" cxnId="{CB79EB6F-D112-4040-9162-8CEBDD51D7DD}">
      <dgm:prSet/>
      <dgm:spPr/>
      <dgm:t>
        <a:bodyPr/>
        <a:lstStyle/>
        <a:p>
          <a:endParaRPr lang="es-ES" sz="1800">
            <a:latin typeface="Arial" panose="020B0604020202020204" pitchFamily="34" charset="0"/>
            <a:cs typeface="Arial" panose="020B0604020202020204" pitchFamily="34" charset="0"/>
          </a:endParaRPr>
        </a:p>
      </dgm:t>
    </dgm:pt>
    <dgm:pt modelId="{1174B926-4F26-4DFF-9794-9FB3F84ED4FA}" type="sibTrans" cxnId="{CB79EB6F-D112-4040-9162-8CEBDD51D7DD}">
      <dgm:prSet/>
      <dgm:spPr/>
      <dgm:t>
        <a:bodyPr/>
        <a:lstStyle/>
        <a:p>
          <a:endParaRPr lang="es-ES" sz="1800">
            <a:latin typeface="Arial" panose="020B0604020202020204" pitchFamily="34" charset="0"/>
            <a:cs typeface="Arial" panose="020B0604020202020204" pitchFamily="34" charset="0"/>
          </a:endParaRPr>
        </a:p>
      </dgm:t>
    </dgm:pt>
    <dgm:pt modelId="{84DBBDE7-D481-432B-A572-281DC84CEE6E}">
      <dgm:prSet phldrT="[Texto]" custT="1">
        <dgm:style>
          <a:lnRef idx="2">
            <a:schemeClr val="accent1"/>
          </a:lnRef>
          <a:fillRef idx="1">
            <a:schemeClr val="lt1"/>
          </a:fillRef>
          <a:effectRef idx="0">
            <a:schemeClr val="accent1"/>
          </a:effectRef>
          <a:fontRef idx="minor">
            <a:schemeClr val="dk1"/>
          </a:fontRef>
        </dgm:style>
      </dgm:prSet>
      <dgm:spPr>
        <a:ln>
          <a:solidFill>
            <a:srgbClr val="A50021"/>
          </a:solidFill>
        </a:ln>
      </dgm:spPr>
      <dgm:t>
        <a:bodyPr/>
        <a:lstStyle/>
        <a:p>
          <a:pPr algn="ctr"/>
          <a:r>
            <a:rPr lang="es-CO" sz="1200" dirty="0">
              <a:solidFill>
                <a:schemeClr val="tx1"/>
              </a:solidFill>
              <a:latin typeface="Verdana" panose="020B0604030504040204" pitchFamily="34" charset="0"/>
              <a:ea typeface="Verdana" panose="020B0604030504040204" pitchFamily="34" charset="0"/>
            </a:rPr>
            <a:t>Registrar los compromisos con cargo al presupuesto de la IE</a:t>
          </a:r>
          <a:endParaRPr lang="es-ES"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dgm:t>
    </dgm:pt>
    <dgm:pt modelId="{0CBC0168-EFBF-4009-8162-2B4C4225F913}" type="parTrans" cxnId="{20A90894-EE9D-4C33-9AEE-E1A55DA3EE0E}">
      <dgm:prSet/>
      <dgm:spPr/>
      <dgm:t>
        <a:bodyPr/>
        <a:lstStyle/>
        <a:p>
          <a:endParaRPr lang="es-ES" sz="1800">
            <a:latin typeface="Arial" panose="020B0604020202020204" pitchFamily="34" charset="0"/>
            <a:cs typeface="Arial" panose="020B0604020202020204" pitchFamily="34" charset="0"/>
          </a:endParaRPr>
        </a:p>
      </dgm:t>
    </dgm:pt>
    <dgm:pt modelId="{3CD1DE86-B92D-443E-AE47-DBE4414963B4}" type="sibTrans" cxnId="{20A90894-EE9D-4C33-9AEE-E1A55DA3EE0E}">
      <dgm:prSet/>
      <dgm:spPr/>
      <dgm:t>
        <a:bodyPr/>
        <a:lstStyle/>
        <a:p>
          <a:endParaRPr lang="es-ES" sz="1800">
            <a:latin typeface="Arial" panose="020B0604020202020204" pitchFamily="34" charset="0"/>
            <a:cs typeface="Arial" panose="020B0604020202020204" pitchFamily="34" charset="0"/>
          </a:endParaRPr>
        </a:p>
      </dgm:t>
    </dgm:pt>
    <dgm:pt modelId="{6D2FE7FC-64CC-4792-8217-BFDC6D1F0F99}">
      <dgm:prSet phldrT="[Texto]" custT="1">
        <dgm:style>
          <a:lnRef idx="1">
            <a:schemeClr val="accent3"/>
          </a:lnRef>
          <a:fillRef idx="2">
            <a:schemeClr val="accent3"/>
          </a:fillRef>
          <a:effectRef idx="1">
            <a:schemeClr val="accent3"/>
          </a:effectRef>
          <a:fontRef idx="minor">
            <a:schemeClr val="dk1"/>
          </a:fontRef>
        </dgm:style>
      </dgm:prSet>
      <dgm:spPr>
        <a:solidFill>
          <a:srgbClr val="FF3366"/>
        </a:solidFill>
        <a:ln>
          <a:solidFill>
            <a:schemeClr val="bg1"/>
          </a:solidFill>
        </a:ln>
      </dgm:spPr>
      <dgm:t>
        <a:bodyPr/>
        <a:lstStyle/>
        <a:p>
          <a:r>
            <a:rPr lang="es-CO" sz="1600" b="1" dirty="0">
              <a:solidFill>
                <a:schemeClr val="bg1"/>
              </a:solidFill>
              <a:latin typeface="Verdana" panose="020B0604030504040204" pitchFamily="34" charset="0"/>
              <a:ea typeface="Verdana" panose="020B0604030504040204" pitchFamily="34" charset="0"/>
              <a:cs typeface="Arial" panose="020B0604020202020204" pitchFamily="34" charset="0"/>
            </a:rPr>
            <a:t>ALMACÉN</a:t>
          </a:r>
          <a:endParaRPr lang="es-ES" sz="1600" b="1" dirty="0">
            <a:solidFill>
              <a:schemeClr val="bg1"/>
            </a:solidFill>
            <a:latin typeface="Verdana" panose="020B0604030504040204" pitchFamily="34" charset="0"/>
            <a:ea typeface="Verdana" panose="020B0604030504040204" pitchFamily="34" charset="0"/>
            <a:cs typeface="Arial" panose="020B0604020202020204" pitchFamily="34" charset="0"/>
          </a:endParaRPr>
        </a:p>
      </dgm:t>
    </dgm:pt>
    <dgm:pt modelId="{C9F457BE-F130-4A6B-8D8D-5E747E6C3994}" type="parTrans" cxnId="{D7FD1CFD-B537-406E-85BF-68FE17121D37}">
      <dgm:prSet/>
      <dgm:spPr/>
      <dgm:t>
        <a:bodyPr/>
        <a:lstStyle/>
        <a:p>
          <a:endParaRPr lang="es-ES" sz="1800">
            <a:latin typeface="Arial" panose="020B0604020202020204" pitchFamily="34" charset="0"/>
            <a:cs typeface="Arial" panose="020B0604020202020204" pitchFamily="34" charset="0"/>
          </a:endParaRPr>
        </a:p>
      </dgm:t>
    </dgm:pt>
    <dgm:pt modelId="{8DB7505D-71C8-4ED1-A3EA-5986A73F7377}" type="sibTrans" cxnId="{D7FD1CFD-B537-406E-85BF-68FE17121D37}">
      <dgm:prSet/>
      <dgm:spPr/>
      <dgm:t>
        <a:bodyPr/>
        <a:lstStyle/>
        <a:p>
          <a:endParaRPr lang="es-ES" sz="1800">
            <a:latin typeface="Arial" panose="020B0604020202020204" pitchFamily="34" charset="0"/>
            <a:cs typeface="Arial" panose="020B0604020202020204" pitchFamily="34" charset="0"/>
          </a:endParaRPr>
        </a:p>
      </dgm:t>
    </dgm:pt>
    <dgm:pt modelId="{D99208C0-1D6C-4EDE-B29E-C3A2A540C8F3}">
      <dgm:prSet phldrT="[Texto]" custT="1">
        <dgm:style>
          <a:lnRef idx="2">
            <a:schemeClr val="accent1"/>
          </a:lnRef>
          <a:fillRef idx="1">
            <a:schemeClr val="lt1"/>
          </a:fillRef>
          <a:effectRef idx="0">
            <a:schemeClr val="accent1"/>
          </a:effectRef>
          <a:fontRef idx="minor">
            <a:schemeClr val="dk1"/>
          </a:fontRef>
        </dgm:style>
      </dgm:prSet>
      <dgm:spPr>
        <a:ln>
          <a:solidFill>
            <a:srgbClr val="A50021"/>
          </a:solidFill>
        </a:ln>
      </dgm:spPr>
      <dgm:t>
        <a:bodyPr/>
        <a:lstStyle/>
        <a:p>
          <a:pPr algn="ctr"/>
          <a:r>
            <a:rPr lang="es-CO" sz="1200" dirty="0">
              <a:solidFill>
                <a:schemeClr val="tx1"/>
              </a:solidFill>
              <a:latin typeface="Verdana" panose="020B0604030504040204" pitchFamily="34" charset="0"/>
              <a:ea typeface="Verdana" panose="020B0604030504040204" pitchFamily="34" charset="0"/>
            </a:rPr>
            <a:t>Atender las necesidades de las dependencias</a:t>
          </a:r>
          <a:endParaRPr lang="es-ES" sz="1200" dirty="0">
            <a:solidFill>
              <a:schemeClr val="tx1"/>
            </a:solidFill>
            <a:latin typeface="Verdana" panose="020B0604030504040204" pitchFamily="34" charset="0"/>
            <a:ea typeface="Verdana" panose="020B0604030504040204" pitchFamily="34" charset="0"/>
          </a:endParaRPr>
        </a:p>
      </dgm:t>
    </dgm:pt>
    <dgm:pt modelId="{746C8DF5-D788-4D6D-A7E6-E4C5873F9533}" type="parTrans" cxnId="{F0A6804B-4C8D-4173-AE3D-D1FD0FF7312D}">
      <dgm:prSet/>
      <dgm:spPr/>
      <dgm:t>
        <a:bodyPr/>
        <a:lstStyle/>
        <a:p>
          <a:endParaRPr lang="es-ES" sz="1800">
            <a:latin typeface="Arial" panose="020B0604020202020204" pitchFamily="34" charset="0"/>
            <a:cs typeface="Arial" panose="020B0604020202020204" pitchFamily="34" charset="0"/>
          </a:endParaRPr>
        </a:p>
      </dgm:t>
    </dgm:pt>
    <dgm:pt modelId="{E8743578-0469-4018-ACCA-58F15674EE40}" type="sibTrans" cxnId="{F0A6804B-4C8D-4173-AE3D-D1FD0FF7312D}">
      <dgm:prSet/>
      <dgm:spPr/>
      <dgm:t>
        <a:bodyPr/>
        <a:lstStyle/>
        <a:p>
          <a:endParaRPr lang="es-ES" sz="1800">
            <a:latin typeface="Arial" panose="020B0604020202020204" pitchFamily="34" charset="0"/>
            <a:cs typeface="Arial" panose="020B0604020202020204" pitchFamily="34" charset="0"/>
          </a:endParaRPr>
        </a:p>
      </dgm:t>
    </dgm:pt>
    <dgm:pt modelId="{4A1C2A00-7D39-44A3-90CB-F17E8337B45C}">
      <dgm:prSet phldrT="[Texto]" custT="1">
        <dgm:style>
          <a:lnRef idx="2">
            <a:schemeClr val="accent1"/>
          </a:lnRef>
          <a:fillRef idx="1">
            <a:schemeClr val="lt1"/>
          </a:fillRef>
          <a:effectRef idx="0">
            <a:schemeClr val="accent1"/>
          </a:effectRef>
          <a:fontRef idx="minor">
            <a:schemeClr val="dk1"/>
          </a:fontRef>
        </dgm:style>
      </dgm:prSet>
      <dgm:spPr>
        <a:ln>
          <a:solidFill>
            <a:srgbClr val="A50021"/>
          </a:solidFill>
        </a:ln>
      </dgm:spPr>
      <dgm:t>
        <a:bodyPr/>
        <a:lstStyle/>
        <a:p>
          <a:pPr algn="ctr"/>
          <a:r>
            <a:rPr lang="es-CO" sz="1200" dirty="0">
              <a:solidFill>
                <a:schemeClr val="tx1"/>
              </a:solidFill>
              <a:latin typeface="Verdana" panose="020B0604030504040204" pitchFamily="34" charset="0"/>
              <a:ea typeface="Verdana" panose="020B0604030504040204" pitchFamily="34" charset="0"/>
              <a:cs typeface="Arial" panose="020B0604020202020204" pitchFamily="34" charset="0"/>
            </a:rPr>
            <a:t>Apoyar la elaboración del flujo de Caja</a:t>
          </a:r>
          <a:endParaRPr lang="es-ES"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dgm:t>
    </dgm:pt>
    <dgm:pt modelId="{3E109FC2-0F25-49C4-9602-76393CF52E3E}" type="sibTrans" cxnId="{EC2462FD-1DE4-4F7D-A313-753F3F0BDD8B}">
      <dgm:prSet/>
      <dgm:spPr/>
      <dgm:t>
        <a:bodyPr/>
        <a:lstStyle/>
        <a:p>
          <a:endParaRPr lang="es-ES" sz="1800">
            <a:latin typeface="Arial" panose="020B0604020202020204" pitchFamily="34" charset="0"/>
            <a:cs typeface="Arial" panose="020B0604020202020204" pitchFamily="34" charset="0"/>
          </a:endParaRPr>
        </a:p>
      </dgm:t>
    </dgm:pt>
    <dgm:pt modelId="{59A6F6AA-DCF9-4555-9153-BA8B7452EF54}" type="parTrans" cxnId="{EC2462FD-1DE4-4F7D-A313-753F3F0BDD8B}">
      <dgm:prSet/>
      <dgm:spPr/>
      <dgm:t>
        <a:bodyPr/>
        <a:lstStyle/>
        <a:p>
          <a:endParaRPr lang="es-ES" sz="1800">
            <a:latin typeface="Arial" panose="020B0604020202020204" pitchFamily="34" charset="0"/>
            <a:cs typeface="Arial" panose="020B0604020202020204" pitchFamily="34" charset="0"/>
          </a:endParaRPr>
        </a:p>
      </dgm:t>
    </dgm:pt>
    <dgm:pt modelId="{074241B5-B6AB-4103-A95B-6907AF9236CB}">
      <dgm:prSet phldrT="[Texto]" custT="1">
        <dgm:style>
          <a:lnRef idx="1">
            <a:schemeClr val="accent1"/>
          </a:lnRef>
          <a:fillRef idx="2">
            <a:schemeClr val="accent1"/>
          </a:fillRef>
          <a:effectRef idx="1">
            <a:schemeClr val="accent1"/>
          </a:effectRef>
          <a:fontRef idx="minor">
            <a:schemeClr val="dk1"/>
          </a:fontRef>
        </dgm:style>
      </dgm:prSet>
      <dgm:spPr>
        <a:solidFill>
          <a:srgbClr val="FF3366"/>
        </a:solidFill>
        <a:ln>
          <a:solidFill>
            <a:schemeClr val="bg1"/>
          </a:solidFill>
        </a:ln>
      </dgm:spPr>
      <dgm:t>
        <a:bodyPr/>
        <a:lstStyle/>
        <a:p>
          <a:r>
            <a:rPr lang="es-CO" sz="1600" b="1" dirty="0">
              <a:solidFill>
                <a:schemeClr val="bg1"/>
              </a:solidFill>
              <a:latin typeface="Verdana" panose="020B0604030504040204" pitchFamily="34" charset="0"/>
              <a:ea typeface="Verdana" panose="020B0604030504040204" pitchFamily="34" charset="0"/>
              <a:cs typeface="Arial" panose="020B0604020202020204" pitchFamily="34" charset="0"/>
            </a:rPr>
            <a:t>PAGADURÍA</a:t>
          </a:r>
          <a:endParaRPr lang="es-ES" sz="1600" b="1" dirty="0">
            <a:solidFill>
              <a:schemeClr val="bg1"/>
            </a:solidFill>
            <a:latin typeface="Verdana" panose="020B0604030504040204" pitchFamily="34" charset="0"/>
            <a:ea typeface="Verdana" panose="020B0604030504040204" pitchFamily="34" charset="0"/>
            <a:cs typeface="Arial" panose="020B0604020202020204" pitchFamily="34" charset="0"/>
          </a:endParaRPr>
        </a:p>
      </dgm:t>
    </dgm:pt>
    <dgm:pt modelId="{3012F694-4C0E-4595-8EAA-54326BC2EF5E}" type="sibTrans" cxnId="{B5E47687-F34D-47E4-9FCA-7FFA78B87996}">
      <dgm:prSet/>
      <dgm:spPr/>
      <dgm:t>
        <a:bodyPr/>
        <a:lstStyle/>
        <a:p>
          <a:endParaRPr lang="es-ES" sz="1800">
            <a:latin typeface="Arial" panose="020B0604020202020204" pitchFamily="34" charset="0"/>
            <a:cs typeface="Arial" panose="020B0604020202020204" pitchFamily="34" charset="0"/>
          </a:endParaRPr>
        </a:p>
      </dgm:t>
    </dgm:pt>
    <dgm:pt modelId="{12003275-E544-4ABB-99B4-811D41B84E11}" type="parTrans" cxnId="{B5E47687-F34D-47E4-9FCA-7FFA78B87996}">
      <dgm:prSet/>
      <dgm:spPr/>
      <dgm:t>
        <a:bodyPr/>
        <a:lstStyle/>
        <a:p>
          <a:endParaRPr lang="es-ES" sz="1800">
            <a:latin typeface="Arial" panose="020B0604020202020204" pitchFamily="34" charset="0"/>
            <a:cs typeface="Arial" panose="020B0604020202020204" pitchFamily="34" charset="0"/>
          </a:endParaRPr>
        </a:p>
      </dgm:t>
    </dgm:pt>
    <dgm:pt modelId="{53416007-5819-4DBB-875C-41872D785593}">
      <dgm:prSet custT="1">
        <dgm:style>
          <a:lnRef idx="2">
            <a:schemeClr val="accent1"/>
          </a:lnRef>
          <a:fillRef idx="1">
            <a:schemeClr val="lt1"/>
          </a:fillRef>
          <a:effectRef idx="0">
            <a:schemeClr val="accent1"/>
          </a:effectRef>
          <a:fontRef idx="minor">
            <a:schemeClr val="dk1"/>
          </a:fontRef>
        </dgm:style>
      </dgm:prSet>
      <dgm:spPr>
        <a:ln>
          <a:solidFill>
            <a:srgbClr val="A50021"/>
          </a:solidFill>
        </a:ln>
      </dgm:spPr>
      <dgm:t>
        <a:bodyPr/>
        <a:lstStyle/>
        <a:p>
          <a:pPr algn="ctr"/>
          <a:r>
            <a:rPr lang="es-CO" sz="1200" dirty="0">
              <a:solidFill>
                <a:schemeClr val="tx1"/>
              </a:solidFill>
              <a:latin typeface="Verdana" panose="020B0604030504040204" pitchFamily="34" charset="0"/>
              <a:ea typeface="Verdana" panose="020B0604030504040204" pitchFamily="34" charset="0"/>
              <a:cs typeface="Arial" panose="020B0604020202020204" pitchFamily="34" charset="0"/>
            </a:rPr>
            <a:t>Liquidar y cancelar obligaciones contraídas por  la IE, aplicando los descuentos respectivos (impuestos)</a:t>
          </a:r>
        </a:p>
      </dgm:t>
    </dgm:pt>
    <dgm:pt modelId="{14EA255F-9288-4389-8273-F1A224B7E165}" type="parTrans" cxnId="{2888871E-9878-4DED-8889-11A2728DDFBF}">
      <dgm:prSet/>
      <dgm:spPr/>
      <dgm:t>
        <a:bodyPr/>
        <a:lstStyle/>
        <a:p>
          <a:endParaRPr lang="es-ES" sz="1800"/>
        </a:p>
      </dgm:t>
    </dgm:pt>
    <dgm:pt modelId="{ACB63F36-DBE9-4819-ACD4-6E9CB3D77956}" type="sibTrans" cxnId="{2888871E-9878-4DED-8889-11A2728DDFBF}">
      <dgm:prSet/>
      <dgm:spPr/>
      <dgm:t>
        <a:bodyPr/>
        <a:lstStyle/>
        <a:p>
          <a:endParaRPr lang="es-ES" sz="1800"/>
        </a:p>
      </dgm:t>
    </dgm:pt>
    <dgm:pt modelId="{0782F7B8-8AFF-420E-B7EF-216D86D1701F}">
      <dgm:prSet custT="1">
        <dgm:style>
          <a:lnRef idx="2">
            <a:schemeClr val="accent1"/>
          </a:lnRef>
          <a:fillRef idx="1">
            <a:schemeClr val="lt1"/>
          </a:fillRef>
          <a:effectRef idx="0">
            <a:schemeClr val="accent1"/>
          </a:effectRef>
          <a:fontRef idx="minor">
            <a:schemeClr val="dk1"/>
          </a:fontRef>
        </dgm:style>
      </dgm:prSet>
      <dgm:spPr>
        <a:ln>
          <a:solidFill>
            <a:srgbClr val="A50021"/>
          </a:solidFill>
        </a:ln>
      </dgm:spPr>
      <dgm:t>
        <a:bodyPr/>
        <a:lstStyle/>
        <a:p>
          <a:pPr algn="ctr"/>
          <a:r>
            <a:rPr lang="es-CO" sz="1200" dirty="0">
              <a:solidFill>
                <a:schemeClr val="tx1"/>
              </a:solidFill>
              <a:latin typeface="Verdana" panose="020B0604030504040204" pitchFamily="34" charset="0"/>
              <a:ea typeface="Verdana" panose="020B0604030504040204" pitchFamily="34" charset="0"/>
              <a:cs typeface="Arial" panose="020B0604020202020204" pitchFamily="34" charset="0"/>
            </a:rPr>
            <a:t>Pagar oportunamente los impuestos recaudados</a:t>
          </a:r>
        </a:p>
      </dgm:t>
    </dgm:pt>
    <dgm:pt modelId="{8858FE28-133E-45F6-A49B-070B2DAED1FD}" type="parTrans" cxnId="{62CC0444-798D-440C-83B5-373205E97AA0}">
      <dgm:prSet/>
      <dgm:spPr/>
      <dgm:t>
        <a:bodyPr/>
        <a:lstStyle/>
        <a:p>
          <a:endParaRPr lang="es-ES" sz="1800"/>
        </a:p>
      </dgm:t>
    </dgm:pt>
    <dgm:pt modelId="{B17DF4FB-217D-404E-8150-AA9835C5C0BC}" type="sibTrans" cxnId="{62CC0444-798D-440C-83B5-373205E97AA0}">
      <dgm:prSet/>
      <dgm:spPr/>
      <dgm:t>
        <a:bodyPr/>
        <a:lstStyle/>
        <a:p>
          <a:endParaRPr lang="es-ES" sz="1800"/>
        </a:p>
      </dgm:t>
    </dgm:pt>
    <dgm:pt modelId="{C38A7528-2576-40B2-BF43-53B24B53A67C}">
      <dgm:prSet custT="1">
        <dgm:style>
          <a:lnRef idx="2">
            <a:schemeClr val="accent1"/>
          </a:lnRef>
          <a:fillRef idx="1">
            <a:schemeClr val="lt1"/>
          </a:fillRef>
          <a:effectRef idx="0">
            <a:schemeClr val="accent1"/>
          </a:effectRef>
          <a:fontRef idx="minor">
            <a:schemeClr val="dk1"/>
          </a:fontRef>
        </dgm:style>
      </dgm:prSet>
      <dgm:spPr>
        <a:ln>
          <a:solidFill>
            <a:srgbClr val="A50021"/>
          </a:solidFill>
        </a:ln>
      </dgm:spPr>
      <dgm:t>
        <a:bodyPr/>
        <a:lstStyle/>
        <a:p>
          <a:pPr algn="ctr"/>
          <a:r>
            <a:rPr lang="es-CO" sz="1200" dirty="0">
              <a:solidFill>
                <a:schemeClr val="tx1"/>
              </a:solidFill>
              <a:latin typeface="Verdana" panose="020B0604030504040204" pitchFamily="34" charset="0"/>
              <a:ea typeface="Verdana" panose="020B0604030504040204" pitchFamily="34" charset="0"/>
              <a:cs typeface="Arial" panose="020B0604020202020204" pitchFamily="34" charset="0"/>
            </a:rPr>
            <a:t>Apoyar al ordenador del gasto en coordinación con las entidades bancarias para el manejo de los recursos depositados en las cuentas</a:t>
          </a:r>
        </a:p>
      </dgm:t>
    </dgm:pt>
    <dgm:pt modelId="{CB46B5DC-12DA-4028-929A-BAB3B55ADD26}" type="parTrans" cxnId="{5EAB8F03-C74A-43C5-A334-0E1B2FFE3865}">
      <dgm:prSet/>
      <dgm:spPr/>
      <dgm:t>
        <a:bodyPr/>
        <a:lstStyle/>
        <a:p>
          <a:endParaRPr lang="es-ES" sz="1800"/>
        </a:p>
      </dgm:t>
    </dgm:pt>
    <dgm:pt modelId="{9AA32136-B51A-4866-B19F-D4B510F2CFDA}" type="sibTrans" cxnId="{5EAB8F03-C74A-43C5-A334-0E1B2FFE3865}">
      <dgm:prSet/>
      <dgm:spPr/>
      <dgm:t>
        <a:bodyPr/>
        <a:lstStyle/>
        <a:p>
          <a:endParaRPr lang="es-ES" sz="1800"/>
        </a:p>
      </dgm:t>
    </dgm:pt>
    <dgm:pt modelId="{649B5517-4983-4DAB-A106-87CC80E2EB4A}">
      <dgm:prSet custT="1">
        <dgm:style>
          <a:lnRef idx="2">
            <a:schemeClr val="accent1"/>
          </a:lnRef>
          <a:fillRef idx="1">
            <a:schemeClr val="lt1"/>
          </a:fillRef>
          <a:effectRef idx="0">
            <a:schemeClr val="accent1"/>
          </a:effectRef>
          <a:fontRef idx="minor">
            <a:schemeClr val="dk1"/>
          </a:fontRef>
        </dgm:style>
      </dgm:prSet>
      <dgm:spPr>
        <a:ln>
          <a:solidFill>
            <a:srgbClr val="A50021"/>
          </a:solidFill>
        </a:ln>
      </dgm:spPr>
      <dgm:t>
        <a:bodyPr/>
        <a:lstStyle/>
        <a:p>
          <a:pPr algn="ctr"/>
          <a:r>
            <a:rPr lang="es-CO" sz="1200" dirty="0">
              <a:solidFill>
                <a:schemeClr val="tx1"/>
              </a:solidFill>
              <a:latin typeface="Verdana" panose="020B0604030504040204" pitchFamily="34" charset="0"/>
              <a:ea typeface="Verdana" panose="020B0604030504040204" pitchFamily="34" charset="0"/>
              <a:cs typeface="Arial" panose="020B0604020202020204" pitchFamily="34" charset="0"/>
            </a:rPr>
            <a:t>Preparar los informes de ejecución presupuestal de ingresos y gastos para la SEC.</a:t>
          </a:r>
        </a:p>
      </dgm:t>
    </dgm:pt>
    <dgm:pt modelId="{EAA2C3C4-EE9A-4FBE-8F15-87B5A1AC4310}" type="parTrans" cxnId="{2B34C9F6-038C-4CA4-9089-16ED7C3FA38F}">
      <dgm:prSet/>
      <dgm:spPr/>
      <dgm:t>
        <a:bodyPr/>
        <a:lstStyle/>
        <a:p>
          <a:endParaRPr lang="es-ES" sz="1800"/>
        </a:p>
      </dgm:t>
    </dgm:pt>
    <dgm:pt modelId="{F714936D-B3B6-4CC2-9215-473AB633C8FE}" type="sibTrans" cxnId="{2B34C9F6-038C-4CA4-9089-16ED7C3FA38F}">
      <dgm:prSet/>
      <dgm:spPr/>
      <dgm:t>
        <a:bodyPr/>
        <a:lstStyle/>
        <a:p>
          <a:endParaRPr lang="es-ES" sz="1800"/>
        </a:p>
      </dgm:t>
    </dgm:pt>
    <dgm:pt modelId="{551C6ABB-21D1-4B35-8F04-0F62BA8BBECB}">
      <dgm:prSet custT="1">
        <dgm:style>
          <a:lnRef idx="2">
            <a:schemeClr val="accent1"/>
          </a:lnRef>
          <a:fillRef idx="1">
            <a:schemeClr val="lt1"/>
          </a:fillRef>
          <a:effectRef idx="0">
            <a:schemeClr val="accent1"/>
          </a:effectRef>
          <a:fontRef idx="minor">
            <a:schemeClr val="dk1"/>
          </a:fontRef>
        </dgm:style>
      </dgm:prSet>
      <dgm:spPr>
        <a:ln>
          <a:solidFill>
            <a:srgbClr val="A50021"/>
          </a:solidFill>
        </a:ln>
      </dgm:spPr>
      <dgm:t>
        <a:bodyPr/>
        <a:lstStyle/>
        <a:p>
          <a:pPr algn="ctr"/>
          <a:r>
            <a:rPr lang="es-CO" sz="1200" dirty="0">
              <a:solidFill>
                <a:schemeClr val="tx1"/>
              </a:solidFill>
              <a:latin typeface="Verdana" panose="020B0604030504040204" pitchFamily="34" charset="0"/>
              <a:ea typeface="Verdana" panose="020B0604030504040204" pitchFamily="34" charset="0"/>
            </a:rPr>
            <a:t>Asistir al ordenador del gasto en la preparación y presentación del presupuesto anual de la IE ante el Consejo Directivo</a:t>
          </a:r>
        </a:p>
      </dgm:t>
    </dgm:pt>
    <dgm:pt modelId="{02D03E01-41B6-4C7F-BD09-CFCBD21A7849}" type="parTrans" cxnId="{1382787A-F71D-4ED0-94BD-1E9C4251C251}">
      <dgm:prSet/>
      <dgm:spPr/>
      <dgm:t>
        <a:bodyPr/>
        <a:lstStyle/>
        <a:p>
          <a:endParaRPr lang="es-ES" sz="1800"/>
        </a:p>
      </dgm:t>
    </dgm:pt>
    <dgm:pt modelId="{88BE691C-7C19-419A-BC8D-7BD4CB3F9E18}" type="sibTrans" cxnId="{1382787A-F71D-4ED0-94BD-1E9C4251C251}">
      <dgm:prSet/>
      <dgm:spPr/>
      <dgm:t>
        <a:bodyPr/>
        <a:lstStyle/>
        <a:p>
          <a:endParaRPr lang="es-ES" sz="1800"/>
        </a:p>
      </dgm:t>
    </dgm:pt>
    <dgm:pt modelId="{AF896C83-CBBB-4541-B995-51D38646EAC1}">
      <dgm:prSet custT="1">
        <dgm:style>
          <a:lnRef idx="2">
            <a:schemeClr val="accent1"/>
          </a:lnRef>
          <a:fillRef idx="1">
            <a:schemeClr val="lt1"/>
          </a:fillRef>
          <a:effectRef idx="0">
            <a:schemeClr val="accent1"/>
          </a:effectRef>
          <a:fontRef idx="minor">
            <a:schemeClr val="dk1"/>
          </a:fontRef>
        </dgm:style>
      </dgm:prSet>
      <dgm:spPr>
        <a:ln>
          <a:solidFill>
            <a:srgbClr val="A50021"/>
          </a:solidFill>
        </a:ln>
      </dgm:spPr>
      <dgm:t>
        <a:bodyPr/>
        <a:lstStyle/>
        <a:p>
          <a:pPr algn="ctr"/>
          <a:r>
            <a:rPr lang="es-CO" sz="1200" dirty="0">
              <a:solidFill>
                <a:schemeClr val="tx1"/>
              </a:solidFill>
              <a:latin typeface="Verdana" panose="020B0604030504040204" pitchFamily="34" charset="0"/>
              <a:ea typeface="Verdana" panose="020B0604030504040204" pitchFamily="34" charset="0"/>
            </a:rPr>
            <a:t>Registrar y controlar el libro presupuestal</a:t>
          </a:r>
        </a:p>
      </dgm:t>
    </dgm:pt>
    <dgm:pt modelId="{9B8678C6-BEC4-4771-BB03-1F73FF6EAB39}" type="parTrans" cxnId="{5A88229C-D43B-4357-957A-857A8CBCD494}">
      <dgm:prSet/>
      <dgm:spPr/>
      <dgm:t>
        <a:bodyPr/>
        <a:lstStyle/>
        <a:p>
          <a:endParaRPr lang="es-ES" sz="1800"/>
        </a:p>
      </dgm:t>
    </dgm:pt>
    <dgm:pt modelId="{B4322483-4103-42F9-B397-86FA6B6B503A}" type="sibTrans" cxnId="{5A88229C-D43B-4357-957A-857A8CBCD494}">
      <dgm:prSet/>
      <dgm:spPr/>
      <dgm:t>
        <a:bodyPr/>
        <a:lstStyle/>
        <a:p>
          <a:endParaRPr lang="es-ES" sz="1800"/>
        </a:p>
      </dgm:t>
    </dgm:pt>
    <dgm:pt modelId="{B566CDB4-CFC6-42D8-9F1B-84835263DEF9}">
      <dgm:prSet custT="1">
        <dgm:style>
          <a:lnRef idx="2">
            <a:schemeClr val="accent1"/>
          </a:lnRef>
          <a:fillRef idx="1">
            <a:schemeClr val="lt1"/>
          </a:fillRef>
          <a:effectRef idx="0">
            <a:schemeClr val="accent1"/>
          </a:effectRef>
          <a:fontRef idx="minor">
            <a:schemeClr val="dk1"/>
          </a:fontRef>
        </dgm:style>
      </dgm:prSet>
      <dgm:spPr>
        <a:ln>
          <a:solidFill>
            <a:srgbClr val="A50021"/>
          </a:solidFill>
        </a:ln>
      </dgm:spPr>
      <dgm:t>
        <a:bodyPr/>
        <a:lstStyle/>
        <a:p>
          <a:pPr algn="ctr"/>
          <a:r>
            <a:rPr lang="es-CO" sz="1200" dirty="0">
              <a:solidFill>
                <a:schemeClr val="tx1"/>
              </a:solidFill>
              <a:latin typeface="Verdana" panose="020B0604030504040204" pitchFamily="34" charset="0"/>
              <a:ea typeface="Verdana" panose="020B0604030504040204" pitchFamily="34" charset="0"/>
            </a:rPr>
            <a:t>Elaborar y certificar las disponibilidades, RP. Constituir el rezago presupuestal</a:t>
          </a:r>
        </a:p>
      </dgm:t>
    </dgm:pt>
    <dgm:pt modelId="{D201642F-FBE2-41CB-ABBD-56AEB7B4D540}" type="parTrans" cxnId="{5EBC2029-9BB0-4C6A-AB55-8219CB15001A}">
      <dgm:prSet/>
      <dgm:spPr/>
      <dgm:t>
        <a:bodyPr/>
        <a:lstStyle/>
        <a:p>
          <a:endParaRPr lang="es-ES" sz="1800"/>
        </a:p>
      </dgm:t>
    </dgm:pt>
    <dgm:pt modelId="{E5CD16B8-F1CA-4B43-B0C4-D71D7213E8C0}" type="sibTrans" cxnId="{5EBC2029-9BB0-4C6A-AB55-8219CB15001A}">
      <dgm:prSet/>
      <dgm:spPr/>
      <dgm:t>
        <a:bodyPr/>
        <a:lstStyle/>
        <a:p>
          <a:endParaRPr lang="es-ES" sz="1800"/>
        </a:p>
      </dgm:t>
    </dgm:pt>
    <dgm:pt modelId="{CA565366-1C68-4B03-A7CC-7DE85AC58F45}">
      <dgm:prSet custT="1">
        <dgm:style>
          <a:lnRef idx="2">
            <a:schemeClr val="accent1"/>
          </a:lnRef>
          <a:fillRef idx="1">
            <a:schemeClr val="lt1"/>
          </a:fillRef>
          <a:effectRef idx="0">
            <a:schemeClr val="accent1"/>
          </a:effectRef>
          <a:fontRef idx="minor">
            <a:schemeClr val="dk1"/>
          </a:fontRef>
        </dgm:style>
      </dgm:prSet>
      <dgm:spPr>
        <a:ln>
          <a:solidFill>
            <a:srgbClr val="A50021"/>
          </a:solidFill>
        </a:ln>
      </dgm:spPr>
      <dgm:t>
        <a:bodyPr/>
        <a:lstStyle/>
        <a:p>
          <a:pPr algn="ctr"/>
          <a:r>
            <a:rPr lang="es-CO" sz="1200" dirty="0">
              <a:solidFill>
                <a:schemeClr val="tx1"/>
              </a:solidFill>
              <a:latin typeface="Verdana" panose="020B0604030504040204" pitchFamily="34" charset="0"/>
              <a:ea typeface="Verdana" panose="020B0604030504040204" pitchFamily="34" charset="0"/>
            </a:rPr>
            <a:t>Preparar los traslados presupuestales</a:t>
          </a:r>
        </a:p>
      </dgm:t>
    </dgm:pt>
    <dgm:pt modelId="{D0655F8C-761F-49C1-A5FA-89DA95B19B0B}" type="parTrans" cxnId="{26374C4C-E0CC-4EB8-9958-BE9C760D115B}">
      <dgm:prSet/>
      <dgm:spPr/>
      <dgm:t>
        <a:bodyPr/>
        <a:lstStyle/>
        <a:p>
          <a:endParaRPr lang="es-ES" sz="1800"/>
        </a:p>
      </dgm:t>
    </dgm:pt>
    <dgm:pt modelId="{6ABAC1F6-99EF-4C9E-A1F5-030D66CEE6EC}" type="sibTrans" cxnId="{26374C4C-E0CC-4EB8-9958-BE9C760D115B}">
      <dgm:prSet/>
      <dgm:spPr/>
      <dgm:t>
        <a:bodyPr/>
        <a:lstStyle/>
        <a:p>
          <a:endParaRPr lang="es-ES" sz="1800"/>
        </a:p>
      </dgm:t>
    </dgm:pt>
    <dgm:pt modelId="{79462D0A-D023-4173-BBD1-E87B44C96727}">
      <dgm:prSet custT="1">
        <dgm:style>
          <a:lnRef idx="2">
            <a:schemeClr val="accent1"/>
          </a:lnRef>
          <a:fillRef idx="1">
            <a:schemeClr val="lt1"/>
          </a:fillRef>
          <a:effectRef idx="0">
            <a:schemeClr val="accent1"/>
          </a:effectRef>
          <a:fontRef idx="minor">
            <a:schemeClr val="dk1"/>
          </a:fontRef>
        </dgm:style>
      </dgm:prSet>
      <dgm:spPr>
        <a:ln>
          <a:solidFill>
            <a:srgbClr val="A50021"/>
          </a:solidFill>
        </a:ln>
      </dgm:spPr>
      <dgm:t>
        <a:bodyPr/>
        <a:lstStyle/>
        <a:p>
          <a:pPr algn="ctr"/>
          <a:r>
            <a:rPr lang="es-CO" sz="1200" dirty="0">
              <a:solidFill>
                <a:schemeClr val="tx1"/>
              </a:solidFill>
              <a:latin typeface="Verdana" panose="020B0604030504040204" pitchFamily="34" charset="0"/>
              <a:ea typeface="Verdana" panose="020B0604030504040204" pitchFamily="34" charset="0"/>
            </a:rPr>
            <a:t>Elaborar y presentar al ordenador del gasto y organismos de control los informes financieros</a:t>
          </a:r>
        </a:p>
      </dgm:t>
    </dgm:pt>
    <dgm:pt modelId="{AF653EBF-8034-4E40-A011-95B3C0A8830D}" type="parTrans" cxnId="{F6156EF6-F4BC-49B1-BE15-DCDAA396A0DA}">
      <dgm:prSet/>
      <dgm:spPr/>
      <dgm:t>
        <a:bodyPr/>
        <a:lstStyle/>
        <a:p>
          <a:endParaRPr lang="es-ES" sz="1800"/>
        </a:p>
      </dgm:t>
    </dgm:pt>
    <dgm:pt modelId="{84EBE756-D6FB-45F5-8066-A2ACB645940F}" type="sibTrans" cxnId="{F6156EF6-F4BC-49B1-BE15-DCDAA396A0DA}">
      <dgm:prSet/>
      <dgm:spPr/>
      <dgm:t>
        <a:bodyPr/>
        <a:lstStyle/>
        <a:p>
          <a:endParaRPr lang="es-ES" sz="1800"/>
        </a:p>
      </dgm:t>
    </dgm:pt>
    <dgm:pt modelId="{AFBFDE09-057A-42CA-B5AA-5F68A7013F0D}">
      <dgm:prSet custT="1">
        <dgm:style>
          <a:lnRef idx="2">
            <a:schemeClr val="accent1"/>
          </a:lnRef>
          <a:fillRef idx="1">
            <a:schemeClr val="lt1"/>
          </a:fillRef>
          <a:effectRef idx="0">
            <a:schemeClr val="accent1"/>
          </a:effectRef>
          <a:fontRef idx="minor">
            <a:schemeClr val="dk1"/>
          </a:fontRef>
        </dgm:style>
      </dgm:prSet>
      <dgm:spPr>
        <a:ln>
          <a:solidFill>
            <a:srgbClr val="A50021"/>
          </a:solidFill>
        </a:ln>
      </dgm:spPr>
      <dgm:t>
        <a:bodyPr/>
        <a:lstStyle/>
        <a:p>
          <a:pPr algn="ctr"/>
          <a:r>
            <a:rPr lang="es-CO" sz="1200" dirty="0">
              <a:solidFill>
                <a:schemeClr val="tx1"/>
              </a:solidFill>
              <a:latin typeface="Verdana" panose="020B0604030504040204" pitchFamily="34" charset="0"/>
              <a:ea typeface="Verdana" panose="020B0604030504040204" pitchFamily="34" charset="0"/>
            </a:rPr>
            <a:t>Apoyar al almacenista en la elaboración del Plan de Compras para la revisión del ordenador del gasto</a:t>
          </a:r>
        </a:p>
      </dgm:t>
    </dgm:pt>
    <dgm:pt modelId="{76BE7E34-CCE1-4F52-B487-36D738E19074}" type="parTrans" cxnId="{5E233F04-B585-4D37-BE31-A673AB841A39}">
      <dgm:prSet/>
      <dgm:spPr/>
      <dgm:t>
        <a:bodyPr/>
        <a:lstStyle/>
        <a:p>
          <a:endParaRPr lang="es-ES" sz="1800"/>
        </a:p>
      </dgm:t>
    </dgm:pt>
    <dgm:pt modelId="{FE34D908-187E-44C5-BC7C-D2F43789F22C}" type="sibTrans" cxnId="{5E233F04-B585-4D37-BE31-A673AB841A39}">
      <dgm:prSet/>
      <dgm:spPr/>
      <dgm:t>
        <a:bodyPr/>
        <a:lstStyle/>
        <a:p>
          <a:endParaRPr lang="es-ES" sz="1800"/>
        </a:p>
      </dgm:t>
    </dgm:pt>
    <dgm:pt modelId="{DE32F282-DFB6-4AE9-AE4C-78B7AAD358DF}">
      <dgm:prSet custT="1">
        <dgm:style>
          <a:lnRef idx="2">
            <a:schemeClr val="accent1"/>
          </a:lnRef>
          <a:fillRef idx="1">
            <a:schemeClr val="lt1"/>
          </a:fillRef>
          <a:effectRef idx="0">
            <a:schemeClr val="accent1"/>
          </a:effectRef>
          <a:fontRef idx="minor">
            <a:schemeClr val="dk1"/>
          </a:fontRef>
        </dgm:style>
      </dgm:prSet>
      <dgm:spPr>
        <a:ln>
          <a:solidFill>
            <a:srgbClr val="A50021"/>
          </a:solidFill>
        </a:ln>
      </dgm:spPr>
      <dgm:t>
        <a:bodyPr/>
        <a:lstStyle/>
        <a:p>
          <a:pPr algn="ctr"/>
          <a:r>
            <a:rPr lang="es-CO" sz="1200" dirty="0">
              <a:solidFill>
                <a:schemeClr val="tx1"/>
              </a:solidFill>
              <a:latin typeface="Verdana" panose="020B0604030504040204" pitchFamily="34" charset="0"/>
              <a:ea typeface="Verdana" panose="020B0604030504040204" pitchFamily="34" charset="0"/>
            </a:rPr>
            <a:t>Recibir y dar ingreso de bienes al almacén </a:t>
          </a:r>
        </a:p>
      </dgm:t>
    </dgm:pt>
    <dgm:pt modelId="{E1931228-8FB7-4EA3-B7EA-E0D4F7901194}" type="parTrans" cxnId="{4F66C9FB-9289-4870-B124-1726AFEBB3BF}">
      <dgm:prSet/>
      <dgm:spPr/>
      <dgm:t>
        <a:bodyPr/>
        <a:lstStyle/>
        <a:p>
          <a:endParaRPr lang="es-ES"/>
        </a:p>
      </dgm:t>
    </dgm:pt>
    <dgm:pt modelId="{CE46E715-197D-4810-A293-331855572188}" type="sibTrans" cxnId="{4F66C9FB-9289-4870-B124-1726AFEBB3BF}">
      <dgm:prSet/>
      <dgm:spPr/>
      <dgm:t>
        <a:bodyPr/>
        <a:lstStyle/>
        <a:p>
          <a:endParaRPr lang="es-ES"/>
        </a:p>
      </dgm:t>
    </dgm:pt>
    <dgm:pt modelId="{58C92006-8A43-4D8A-A714-52C911E5312E}">
      <dgm:prSet custT="1">
        <dgm:style>
          <a:lnRef idx="2">
            <a:schemeClr val="accent1"/>
          </a:lnRef>
          <a:fillRef idx="1">
            <a:schemeClr val="lt1"/>
          </a:fillRef>
          <a:effectRef idx="0">
            <a:schemeClr val="accent1"/>
          </a:effectRef>
          <a:fontRef idx="minor">
            <a:schemeClr val="dk1"/>
          </a:fontRef>
        </dgm:style>
      </dgm:prSet>
      <dgm:spPr>
        <a:ln>
          <a:solidFill>
            <a:srgbClr val="A50021"/>
          </a:solidFill>
        </a:ln>
      </dgm:spPr>
      <dgm:t>
        <a:bodyPr/>
        <a:lstStyle/>
        <a:p>
          <a:pPr algn="ctr"/>
          <a:r>
            <a:rPr lang="es-MX" sz="1200" dirty="0">
              <a:solidFill>
                <a:schemeClr val="tx1"/>
              </a:solidFill>
              <a:latin typeface="Verdana" panose="020B0604030504040204" pitchFamily="34" charset="0"/>
              <a:ea typeface="Verdana" panose="020B0604030504040204" pitchFamily="34" charset="0"/>
            </a:rPr>
            <a:t>Apoyar en la elaboración del Plan de Comprar junto con el funcionario</a:t>
          </a:r>
        </a:p>
      </dgm:t>
    </dgm:pt>
    <dgm:pt modelId="{AB0D29E1-753D-482B-B429-2C51E5660E2E}" type="parTrans" cxnId="{4EE6BA99-188D-4A8C-84D0-A4EF067DD6CB}">
      <dgm:prSet/>
      <dgm:spPr/>
      <dgm:t>
        <a:bodyPr/>
        <a:lstStyle/>
        <a:p>
          <a:endParaRPr lang="es-ES"/>
        </a:p>
      </dgm:t>
    </dgm:pt>
    <dgm:pt modelId="{3C594A9D-D690-4850-BE84-6A90BF2FD9C8}" type="sibTrans" cxnId="{4EE6BA99-188D-4A8C-84D0-A4EF067DD6CB}">
      <dgm:prSet/>
      <dgm:spPr/>
      <dgm:t>
        <a:bodyPr/>
        <a:lstStyle/>
        <a:p>
          <a:endParaRPr lang="es-ES"/>
        </a:p>
      </dgm:t>
    </dgm:pt>
    <dgm:pt modelId="{F90C5461-D98D-43AF-807F-E73BC7A33803}">
      <dgm:prSet custT="1">
        <dgm:style>
          <a:lnRef idx="2">
            <a:schemeClr val="accent1"/>
          </a:lnRef>
          <a:fillRef idx="1">
            <a:schemeClr val="lt1"/>
          </a:fillRef>
          <a:effectRef idx="0">
            <a:schemeClr val="accent1"/>
          </a:effectRef>
          <a:fontRef idx="minor">
            <a:schemeClr val="dk1"/>
          </a:fontRef>
        </dgm:style>
      </dgm:prSet>
      <dgm:spPr>
        <a:ln>
          <a:solidFill>
            <a:srgbClr val="A50021"/>
          </a:solidFill>
        </a:ln>
      </dgm:spPr>
      <dgm:t>
        <a:bodyPr/>
        <a:lstStyle/>
        <a:p>
          <a:pPr algn="ctr"/>
          <a:r>
            <a:rPr lang="es-CO" sz="1200" dirty="0">
              <a:solidFill>
                <a:schemeClr val="tx1"/>
              </a:solidFill>
              <a:latin typeface="Verdana" panose="020B0604030504040204" pitchFamily="34" charset="0"/>
              <a:ea typeface="Verdana" panose="020B0604030504040204" pitchFamily="34" charset="0"/>
            </a:rPr>
            <a:t>Despachar los bienes de consumo, entregarlos y descargar el inventario</a:t>
          </a:r>
        </a:p>
      </dgm:t>
    </dgm:pt>
    <dgm:pt modelId="{0FECB0AE-AC39-4138-9A2C-0ACE28500371}" type="parTrans" cxnId="{EB29D0FF-4EC6-4A7C-96F5-CA379519BF7A}">
      <dgm:prSet/>
      <dgm:spPr/>
      <dgm:t>
        <a:bodyPr/>
        <a:lstStyle/>
        <a:p>
          <a:endParaRPr lang="es-ES"/>
        </a:p>
      </dgm:t>
    </dgm:pt>
    <dgm:pt modelId="{F6A4B360-0DC7-4F23-9BB2-4D8DEFBBD55B}" type="sibTrans" cxnId="{EB29D0FF-4EC6-4A7C-96F5-CA379519BF7A}">
      <dgm:prSet/>
      <dgm:spPr/>
      <dgm:t>
        <a:bodyPr/>
        <a:lstStyle/>
        <a:p>
          <a:endParaRPr lang="es-ES"/>
        </a:p>
      </dgm:t>
    </dgm:pt>
    <dgm:pt modelId="{60BE1AA7-D5A7-4133-B8C9-FE72D827976A}">
      <dgm:prSet custT="1">
        <dgm:style>
          <a:lnRef idx="2">
            <a:schemeClr val="accent1"/>
          </a:lnRef>
          <a:fillRef idx="1">
            <a:schemeClr val="lt1"/>
          </a:fillRef>
          <a:effectRef idx="0">
            <a:schemeClr val="accent1"/>
          </a:effectRef>
          <a:fontRef idx="minor">
            <a:schemeClr val="dk1"/>
          </a:fontRef>
        </dgm:style>
      </dgm:prSet>
      <dgm:spPr>
        <a:ln>
          <a:solidFill>
            <a:srgbClr val="A50021"/>
          </a:solidFill>
        </a:ln>
      </dgm:spPr>
      <dgm:t>
        <a:bodyPr/>
        <a:lstStyle/>
        <a:p>
          <a:pPr algn="ctr"/>
          <a:r>
            <a:rPr lang="es-CO" sz="1200" dirty="0">
              <a:solidFill>
                <a:schemeClr val="tx1"/>
              </a:solidFill>
              <a:latin typeface="Verdana" panose="020B0604030504040204" pitchFamily="34" charset="0"/>
              <a:ea typeface="Verdana" panose="020B0604030504040204" pitchFamily="34" charset="0"/>
            </a:rPr>
            <a:t>Tomar el inventario físico para control de existencias y realizar traslados según necesidades</a:t>
          </a:r>
        </a:p>
      </dgm:t>
    </dgm:pt>
    <dgm:pt modelId="{FF4BC8AC-CD2D-4846-BF78-4E76F0FD0913}" type="parTrans" cxnId="{37918927-74CE-478B-A939-BEB186438D9F}">
      <dgm:prSet/>
      <dgm:spPr/>
      <dgm:t>
        <a:bodyPr/>
        <a:lstStyle/>
        <a:p>
          <a:endParaRPr lang="es-ES"/>
        </a:p>
      </dgm:t>
    </dgm:pt>
    <dgm:pt modelId="{D531E984-AE30-4EC2-AE98-13D3AEE2AA4B}" type="sibTrans" cxnId="{37918927-74CE-478B-A939-BEB186438D9F}">
      <dgm:prSet/>
      <dgm:spPr/>
      <dgm:t>
        <a:bodyPr/>
        <a:lstStyle/>
        <a:p>
          <a:endParaRPr lang="es-ES"/>
        </a:p>
      </dgm:t>
    </dgm:pt>
    <dgm:pt modelId="{2D34F098-89B4-472E-8BF0-100D37BEC76D}">
      <dgm:prSet custT="1">
        <dgm:style>
          <a:lnRef idx="2">
            <a:schemeClr val="accent1"/>
          </a:lnRef>
          <a:fillRef idx="1">
            <a:schemeClr val="lt1"/>
          </a:fillRef>
          <a:effectRef idx="0">
            <a:schemeClr val="accent1"/>
          </a:effectRef>
          <a:fontRef idx="minor">
            <a:schemeClr val="dk1"/>
          </a:fontRef>
        </dgm:style>
      </dgm:prSet>
      <dgm:spPr>
        <a:ln>
          <a:solidFill>
            <a:srgbClr val="A50021"/>
          </a:solidFill>
        </a:ln>
      </dgm:spPr>
      <dgm:t>
        <a:bodyPr/>
        <a:lstStyle/>
        <a:p>
          <a:pPr algn="ctr"/>
          <a:r>
            <a:rPr lang="es-CO" sz="1200" dirty="0">
              <a:solidFill>
                <a:schemeClr val="tx1"/>
              </a:solidFill>
              <a:latin typeface="Verdana" panose="020B0604030504040204" pitchFamily="34" charset="0"/>
              <a:ea typeface="Verdana" panose="020B0604030504040204" pitchFamily="34" charset="0"/>
            </a:rPr>
            <a:t>Velar por la seguridad de los bienes en bodega</a:t>
          </a:r>
        </a:p>
      </dgm:t>
    </dgm:pt>
    <dgm:pt modelId="{7D874A3C-25A3-4701-897E-0F756178AC73}" type="parTrans" cxnId="{F5893F56-DE4D-45EB-AE6D-A90CF6D02EF7}">
      <dgm:prSet/>
      <dgm:spPr/>
      <dgm:t>
        <a:bodyPr/>
        <a:lstStyle/>
        <a:p>
          <a:endParaRPr lang="es-ES"/>
        </a:p>
      </dgm:t>
    </dgm:pt>
    <dgm:pt modelId="{FB8C3B7B-8633-4DA2-A336-9515B88FCA1E}" type="sibTrans" cxnId="{F5893F56-DE4D-45EB-AE6D-A90CF6D02EF7}">
      <dgm:prSet/>
      <dgm:spPr/>
      <dgm:t>
        <a:bodyPr/>
        <a:lstStyle/>
        <a:p>
          <a:endParaRPr lang="es-ES"/>
        </a:p>
      </dgm:t>
    </dgm:pt>
    <dgm:pt modelId="{B6CF1CDC-E07B-4E46-B82B-45DF9EEE9ADA}">
      <dgm:prSet custT="1">
        <dgm:style>
          <a:lnRef idx="2">
            <a:schemeClr val="accent1"/>
          </a:lnRef>
          <a:fillRef idx="1">
            <a:schemeClr val="lt1"/>
          </a:fillRef>
          <a:effectRef idx="0">
            <a:schemeClr val="accent1"/>
          </a:effectRef>
          <a:fontRef idx="minor">
            <a:schemeClr val="dk1"/>
          </a:fontRef>
        </dgm:style>
      </dgm:prSet>
      <dgm:spPr>
        <a:ln>
          <a:solidFill>
            <a:srgbClr val="A50021"/>
          </a:solidFill>
        </a:ln>
      </dgm:spPr>
      <dgm:t>
        <a:bodyPr/>
        <a:lstStyle/>
        <a:p>
          <a:pPr algn="ctr"/>
          <a:r>
            <a:rPr lang="es-MX" sz="1200" dirty="0">
              <a:solidFill>
                <a:schemeClr val="tx1"/>
              </a:solidFill>
              <a:latin typeface="Verdana" panose="020B0604030504040204" pitchFamily="34" charset="0"/>
              <a:ea typeface="Verdana" panose="020B0604030504040204" pitchFamily="34" charset="0"/>
            </a:rPr>
            <a:t>Elaborar y presentar informes periódicamente.</a:t>
          </a:r>
        </a:p>
      </dgm:t>
    </dgm:pt>
    <dgm:pt modelId="{DF521020-78FE-43AF-A16D-3864A17E9616}" type="parTrans" cxnId="{A8B69985-2085-4E3B-B2EE-A659EE51E4F9}">
      <dgm:prSet/>
      <dgm:spPr/>
      <dgm:t>
        <a:bodyPr/>
        <a:lstStyle/>
        <a:p>
          <a:endParaRPr lang="es-ES"/>
        </a:p>
      </dgm:t>
    </dgm:pt>
    <dgm:pt modelId="{89A76357-A8E2-4D31-B97B-4424B009391C}" type="sibTrans" cxnId="{A8B69985-2085-4E3B-B2EE-A659EE51E4F9}">
      <dgm:prSet/>
      <dgm:spPr/>
      <dgm:t>
        <a:bodyPr/>
        <a:lstStyle/>
        <a:p>
          <a:endParaRPr lang="es-ES"/>
        </a:p>
      </dgm:t>
    </dgm:pt>
    <dgm:pt modelId="{256E351A-F5FD-4A9D-BE44-10B3E239D504}" type="pres">
      <dgm:prSet presAssocID="{9F50CBD4-B802-4D73-812D-F0FD8768A213}" presName="Name0" presStyleCnt="0">
        <dgm:presLayoutVars>
          <dgm:dir/>
          <dgm:animLvl val="lvl"/>
          <dgm:resizeHandles val="exact"/>
        </dgm:presLayoutVars>
      </dgm:prSet>
      <dgm:spPr/>
    </dgm:pt>
    <dgm:pt modelId="{E6924033-26E0-4B60-B890-2D24D37675BE}" type="pres">
      <dgm:prSet presAssocID="{074241B5-B6AB-4103-A95B-6907AF9236CB}" presName="composite" presStyleCnt="0"/>
      <dgm:spPr/>
    </dgm:pt>
    <dgm:pt modelId="{EF0661B3-22B5-413C-8E37-24452DF68AA2}" type="pres">
      <dgm:prSet presAssocID="{074241B5-B6AB-4103-A95B-6907AF9236CB}" presName="parTx" presStyleLbl="alignNode1" presStyleIdx="0" presStyleCnt="3" custLinFactNeighborX="39" custLinFactNeighborY="236">
        <dgm:presLayoutVars>
          <dgm:chMax val="0"/>
          <dgm:chPref val="0"/>
          <dgm:bulletEnabled val="1"/>
        </dgm:presLayoutVars>
      </dgm:prSet>
      <dgm:spPr/>
    </dgm:pt>
    <dgm:pt modelId="{51E6E74C-4CA2-4903-B69A-511D115633D8}" type="pres">
      <dgm:prSet presAssocID="{074241B5-B6AB-4103-A95B-6907AF9236CB}" presName="desTx" presStyleLbl="alignAccFollowNode1" presStyleIdx="0" presStyleCnt="3" custLinFactNeighborY="2">
        <dgm:presLayoutVars>
          <dgm:bulletEnabled val="1"/>
        </dgm:presLayoutVars>
      </dgm:prSet>
      <dgm:spPr/>
    </dgm:pt>
    <dgm:pt modelId="{EFFEAD1A-C1E4-4D6C-8B1F-A45919547A24}" type="pres">
      <dgm:prSet presAssocID="{3012F694-4C0E-4595-8EAA-54326BC2EF5E}" presName="space" presStyleCnt="0"/>
      <dgm:spPr/>
    </dgm:pt>
    <dgm:pt modelId="{8AD10B87-973A-458B-B2D1-7BA07F488BFF}" type="pres">
      <dgm:prSet presAssocID="{4965AD33-FA8C-43E5-9408-ACEDA6D3A00B}" presName="composite" presStyleCnt="0"/>
      <dgm:spPr/>
    </dgm:pt>
    <dgm:pt modelId="{216074B8-1EC4-4B4A-96C8-4E7EB119417B}" type="pres">
      <dgm:prSet presAssocID="{4965AD33-FA8C-43E5-9408-ACEDA6D3A00B}" presName="parTx" presStyleLbl="alignNode1" presStyleIdx="1" presStyleCnt="3">
        <dgm:presLayoutVars>
          <dgm:chMax val="0"/>
          <dgm:chPref val="0"/>
          <dgm:bulletEnabled val="1"/>
        </dgm:presLayoutVars>
      </dgm:prSet>
      <dgm:spPr/>
    </dgm:pt>
    <dgm:pt modelId="{B693FED1-9179-44CE-A557-2542A79BF608}" type="pres">
      <dgm:prSet presAssocID="{4965AD33-FA8C-43E5-9408-ACEDA6D3A00B}" presName="desTx" presStyleLbl="alignAccFollowNode1" presStyleIdx="1" presStyleCnt="3">
        <dgm:presLayoutVars>
          <dgm:bulletEnabled val="1"/>
        </dgm:presLayoutVars>
      </dgm:prSet>
      <dgm:spPr/>
    </dgm:pt>
    <dgm:pt modelId="{61AF4AB7-5BB8-4A46-81E3-42510B72DD08}" type="pres">
      <dgm:prSet presAssocID="{1174B926-4F26-4DFF-9794-9FB3F84ED4FA}" presName="space" presStyleCnt="0"/>
      <dgm:spPr/>
    </dgm:pt>
    <dgm:pt modelId="{7017F58B-1DAE-4BC6-A1B7-271D93539B22}" type="pres">
      <dgm:prSet presAssocID="{6D2FE7FC-64CC-4792-8217-BFDC6D1F0F99}" presName="composite" presStyleCnt="0"/>
      <dgm:spPr/>
    </dgm:pt>
    <dgm:pt modelId="{6BAE8EBF-3521-4DD0-9764-7D4D445F4013}" type="pres">
      <dgm:prSet presAssocID="{6D2FE7FC-64CC-4792-8217-BFDC6D1F0F99}" presName="parTx" presStyleLbl="alignNode1" presStyleIdx="2" presStyleCnt="3" custLinFactNeighborX="-908">
        <dgm:presLayoutVars>
          <dgm:chMax val="0"/>
          <dgm:chPref val="0"/>
          <dgm:bulletEnabled val="1"/>
        </dgm:presLayoutVars>
      </dgm:prSet>
      <dgm:spPr/>
    </dgm:pt>
    <dgm:pt modelId="{7FEB4884-29B4-4A31-84C8-E75649BACAAB}" type="pres">
      <dgm:prSet presAssocID="{6D2FE7FC-64CC-4792-8217-BFDC6D1F0F99}" presName="desTx" presStyleLbl="alignAccFollowNode1" presStyleIdx="2" presStyleCnt="3">
        <dgm:presLayoutVars>
          <dgm:bulletEnabled val="1"/>
        </dgm:presLayoutVars>
      </dgm:prSet>
      <dgm:spPr/>
    </dgm:pt>
  </dgm:ptLst>
  <dgm:cxnLst>
    <dgm:cxn modelId="{5EAB8F03-C74A-43C5-A334-0E1B2FFE3865}" srcId="{074241B5-B6AB-4103-A95B-6907AF9236CB}" destId="{C38A7528-2576-40B2-BF43-53B24B53A67C}" srcOrd="3" destOrd="0" parTransId="{CB46B5DC-12DA-4028-929A-BAB3B55ADD26}" sibTransId="{9AA32136-B51A-4866-B19F-D4B510F2CFDA}"/>
    <dgm:cxn modelId="{5E233F04-B585-4D37-BE31-A673AB841A39}" srcId="{4965AD33-FA8C-43E5-9408-ACEDA6D3A00B}" destId="{AFBFDE09-057A-42CA-B5AA-5F68A7013F0D}" srcOrd="6" destOrd="0" parTransId="{76BE7E34-CCE1-4F52-B487-36D738E19074}" sibTransId="{FE34D908-187E-44C5-BC7C-D2F43789F22C}"/>
    <dgm:cxn modelId="{A107A108-00EB-476E-99B0-6368102BCEBA}" type="presOf" srcId="{9F50CBD4-B802-4D73-812D-F0FD8768A213}" destId="{256E351A-F5FD-4A9D-BE44-10B3E239D504}" srcOrd="0" destOrd="0" presId="urn:microsoft.com/office/officeart/2005/8/layout/hList1"/>
    <dgm:cxn modelId="{144A3C0A-98F7-402B-93A1-C16FC9F5F75A}" type="presOf" srcId="{79462D0A-D023-4173-BBD1-E87B44C96727}" destId="{B693FED1-9179-44CE-A557-2542A79BF608}" srcOrd="0" destOrd="5" presId="urn:microsoft.com/office/officeart/2005/8/layout/hList1"/>
    <dgm:cxn modelId="{33FACC11-F48E-4426-AA8D-DB06719CEA8C}" type="presOf" srcId="{B566CDB4-CFC6-42D8-9F1B-84835263DEF9}" destId="{B693FED1-9179-44CE-A557-2542A79BF608}" srcOrd="0" destOrd="3" presId="urn:microsoft.com/office/officeart/2005/8/layout/hList1"/>
    <dgm:cxn modelId="{2888871E-9878-4DED-8889-11A2728DDFBF}" srcId="{074241B5-B6AB-4103-A95B-6907AF9236CB}" destId="{53416007-5819-4DBB-875C-41872D785593}" srcOrd="1" destOrd="0" parTransId="{14EA255F-9288-4389-8273-F1A224B7E165}" sibTransId="{ACB63F36-DBE9-4819-ACD4-6E9CB3D77956}"/>
    <dgm:cxn modelId="{37918927-74CE-478B-A939-BEB186438D9F}" srcId="{6D2FE7FC-64CC-4792-8217-BFDC6D1F0F99}" destId="{60BE1AA7-D5A7-4133-B8C9-FE72D827976A}" srcOrd="4" destOrd="0" parTransId="{FF4BC8AC-CD2D-4846-BF78-4E76F0FD0913}" sibTransId="{D531E984-AE30-4EC2-AE98-13D3AEE2AA4B}"/>
    <dgm:cxn modelId="{21D03F28-86ED-4A52-8B39-C5167A6C3D07}" type="presOf" srcId="{4965AD33-FA8C-43E5-9408-ACEDA6D3A00B}" destId="{216074B8-1EC4-4B4A-96C8-4E7EB119417B}" srcOrd="0" destOrd="0" presId="urn:microsoft.com/office/officeart/2005/8/layout/hList1"/>
    <dgm:cxn modelId="{5EBC2029-9BB0-4C6A-AB55-8219CB15001A}" srcId="{4965AD33-FA8C-43E5-9408-ACEDA6D3A00B}" destId="{B566CDB4-CFC6-42D8-9F1B-84835263DEF9}" srcOrd="3" destOrd="0" parTransId="{D201642F-FBE2-41CB-ABBD-56AEB7B4D540}" sibTransId="{E5CD16B8-F1CA-4B43-B0C4-D71D7213E8C0}"/>
    <dgm:cxn modelId="{6ED92040-6302-44C9-A748-81389AF4DF24}" type="presOf" srcId="{074241B5-B6AB-4103-A95B-6907AF9236CB}" destId="{EF0661B3-22B5-413C-8E37-24452DF68AA2}" srcOrd="0" destOrd="0" presId="urn:microsoft.com/office/officeart/2005/8/layout/hList1"/>
    <dgm:cxn modelId="{5D8B8A42-38B1-4AEF-9EC6-28145D54D040}" type="presOf" srcId="{4A1C2A00-7D39-44A3-90CB-F17E8337B45C}" destId="{51E6E74C-4CA2-4903-B69A-511D115633D8}" srcOrd="0" destOrd="0" presId="urn:microsoft.com/office/officeart/2005/8/layout/hList1"/>
    <dgm:cxn modelId="{00637D63-A17F-4393-B941-F8748F7B6BD5}" type="presOf" srcId="{AF896C83-CBBB-4541-B995-51D38646EAC1}" destId="{B693FED1-9179-44CE-A557-2542A79BF608}" srcOrd="0" destOrd="2" presId="urn:microsoft.com/office/officeart/2005/8/layout/hList1"/>
    <dgm:cxn modelId="{62CC0444-798D-440C-83B5-373205E97AA0}" srcId="{074241B5-B6AB-4103-A95B-6907AF9236CB}" destId="{0782F7B8-8AFF-420E-B7EF-216D86D1701F}" srcOrd="2" destOrd="0" parTransId="{8858FE28-133E-45F6-A49B-070B2DAED1FD}" sibTransId="{B17DF4FB-217D-404E-8150-AA9835C5C0BC}"/>
    <dgm:cxn modelId="{F0032E66-19AF-41B8-BC89-1418B9819085}" type="presOf" srcId="{C38A7528-2576-40B2-BF43-53B24B53A67C}" destId="{51E6E74C-4CA2-4903-B69A-511D115633D8}" srcOrd="0" destOrd="3" presId="urn:microsoft.com/office/officeart/2005/8/layout/hList1"/>
    <dgm:cxn modelId="{F1D4D048-D22A-4ABC-81F2-0BC0F487DA1B}" type="presOf" srcId="{6D2FE7FC-64CC-4792-8217-BFDC6D1F0F99}" destId="{6BAE8EBF-3521-4DD0-9764-7D4D445F4013}" srcOrd="0" destOrd="0" presId="urn:microsoft.com/office/officeart/2005/8/layout/hList1"/>
    <dgm:cxn modelId="{F0A6804B-4C8D-4173-AE3D-D1FD0FF7312D}" srcId="{6D2FE7FC-64CC-4792-8217-BFDC6D1F0F99}" destId="{D99208C0-1D6C-4EDE-B29E-C3A2A540C8F3}" srcOrd="0" destOrd="0" parTransId="{746C8DF5-D788-4D6D-A7E6-E4C5873F9533}" sibTransId="{E8743578-0469-4018-ACCA-58F15674EE40}"/>
    <dgm:cxn modelId="{26374C4C-E0CC-4EB8-9958-BE9C760D115B}" srcId="{4965AD33-FA8C-43E5-9408-ACEDA6D3A00B}" destId="{CA565366-1C68-4B03-A7CC-7DE85AC58F45}" srcOrd="4" destOrd="0" parTransId="{D0655F8C-761F-49C1-A5FA-89DA95B19B0B}" sibTransId="{6ABAC1F6-99EF-4C9E-A1F5-030D66CEE6EC}"/>
    <dgm:cxn modelId="{CB79EB6F-D112-4040-9162-8CEBDD51D7DD}" srcId="{9F50CBD4-B802-4D73-812D-F0FD8768A213}" destId="{4965AD33-FA8C-43E5-9408-ACEDA6D3A00B}" srcOrd="1" destOrd="0" parTransId="{679954F2-30C5-4A90-979D-AE1344B54E3D}" sibTransId="{1174B926-4F26-4DFF-9794-9FB3F84ED4FA}"/>
    <dgm:cxn modelId="{B7B78D51-69B3-46FB-9ADD-3F7B894A78B9}" type="presOf" srcId="{60BE1AA7-D5A7-4133-B8C9-FE72D827976A}" destId="{7FEB4884-29B4-4A31-84C8-E75649BACAAB}" srcOrd="0" destOrd="4" presId="urn:microsoft.com/office/officeart/2005/8/layout/hList1"/>
    <dgm:cxn modelId="{6A1CC772-4AE2-472F-B25C-7562C5713F91}" type="presOf" srcId="{551C6ABB-21D1-4B35-8F04-0F62BA8BBECB}" destId="{B693FED1-9179-44CE-A557-2542A79BF608}" srcOrd="0" destOrd="1" presId="urn:microsoft.com/office/officeart/2005/8/layout/hList1"/>
    <dgm:cxn modelId="{F5893F56-DE4D-45EB-AE6D-A90CF6D02EF7}" srcId="{6D2FE7FC-64CC-4792-8217-BFDC6D1F0F99}" destId="{2D34F098-89B4-472E-8BF0-100D37BEC76D}" srcOrd="5" destOrd="0" parTransId="{7D874A3C-25A3-4701-897E-0F756178AC73}" sibTransId="{FB8C3B7B-8633-4DA2-A336-9515B88FCA1E}"/>
    <dgm:cxn modelId="{1382787A-F71D-4ED0-94BD-1E9C4251C251}" srcId="{4965AD33-FA8C-43E5-9408-ACEDA6D3A00B}" destId="{551C6ABB-21D1-4B35-8F04-0F62BA8BBECB}" srcOrd="1" destOrd="0" parTransId="{02D03E01-41B6-4C7F-BD09-CFCBD21A7849}" sibTransId="{88BE691C-7C19-419A-BC8D-7BD4CB3F9E18}"/>
    <dgm:cxn modelId="{F5B27B85-0D51-4B10-BD63-967E0AAF46A6}" type="presOf" srcId="{0782F7B8-8AFF-420E-B7EF-216D86D1701F}" destId="{51E6E74C-4CA2-4903-B69A-511D115633D8}" srcOrd="0" destOrd="2" presId="urn:microsoft.com/office/officeart/2005/8/layout/hList1"/>
    <dgm:cxn modelId="{A8B69985-2085-4E3B-B2EE-A659EE51E4F9}" srcId="{6D2FE7FC-64CC-4792-8217-BFDC6D1F0F99}" destId="{B6CF1CDC-E07B-4E46-B82B-45DF9EEE9ADA}" srcOrd="6" destOrd="0" parTransId="{DF521020-78FE-43AF-A16D-3864A17E9616}" sibTransId="{89A76357-A8E2-4D31-B97B-4424B009391C}"/>
    <dgm:cxn modelId="{54535186-201B-446B-BD6C-AF7978299774}" type="presOf" srcId="{F90C5461-D98D-43AF-807F-E73BC7A33803}" destId="{7FEB4884-29B4-4A31-84C8-E75649BACAAB}" srcOrd="0" destOrd="3" presId="urn:microsoft.com/office/officeart/2005/8/layout/hList1"/>
    <dgm:cxn modelId="{B5E47687-F34D-47E4-9FCA-7FFA78B87996}" srcId="{9F50CBD4-B802-4D73-812D-F0FD8768A213}" destId="{074241B5-B6AB-4103-A95B-6907AF9236CB}" srcOrd="0" destOrd="0" parTransId="{12003275-E544-4ABB-99B4-811D41B84E11}" sibTransId="{3012F694-4C0E-4595-8EAA-54326BC2EF5E}"/>
    <dgm:cxn modelId="{C70B658D-9863-4E70-98BB-105AAE56F2B2}" type="presOf" srcId="{649B5517-4983-4DAB-A106-87CC80E2EB4A}" destId="{51E6E74C-4CA2-4903-B69A-511D115633D8}" srcOrd="0" destOrd="4" presId="urn:microsoft.com/office/officeart/2005/8/layout/hList1"/>
    <dgm:cxn modelId="{20A90894-EE9D-4C33-9AEE-E1A55DA3EE0E}" srcId="{4965AD33-FA8C-43E5-9408-ACEDA6D3A00B}" destId="{84DBBDE7-D481-432B-A572-281DC84CEE6E}" srcOrd="0" destOrd="0" parTransId="{0CBC0168-EFBF-4009-8162-2B4C4225F913}" sibTransId="{3CD1DE86-B92D-443E-AE47-DBE4414963B4}"/>
    <dgm:cxn modelId="{4EE6BA99-188D-4A8C-84D0-A4EF067DD6CB}" srcId="{6D2FE7FC-64CC-4792-8217-BFDC6D1F0F99}" destId="{58C92006-8A43-4D8A-A714-52C911E5312E}" srcOrd="2" destOrd="0" parTransId="{AB0D29E1-753D-482B-B429-2C51E5660E2E}" sibTransId="{3C594A9D-D690-4850-BE84-6A90BF2FD9C8}"/>
    <dgm:cxn modelId="{D14ADF9B-726C-4396-B029-F6E0AD46BBAE}" type="presOf" srcId="{84DBBDE7-D481-432B-A572-281DC84CEE6E}" destId="{B693FED1-9179-44CE-A557-2542A79BF608}" srcOrd="0" destOrd="0" presId="urn:microsoft.com/office/officeart/2005/8/layout/hList1"/>
    <dgm:cxn modelId="{5A88229C-D43B-4357-957A-857A8CBCD494}" srcId="{4965AD33-FA8C-43E5-9408-ACEDA6D3A00B}" destId="{AF896C83-CBBB-4541-B995-51D38646EAC1}" srcOrd="2" destOrd="0" parTransId="{9B8678C6-BEC4-4771-BB03-1F73FF6EAB39}" sibTransId="{B4322483-4103-42F9-B397-86FA6B6B503A}"/>
    <dgm:cxn modelId="{133952A6-DE2A-4E79-8F15-66D83EA3F820}" type="presOf" srcId="{53416007-5819-4DBB-875C-41872D785593}" destId="{51E6E74C-4CA2-4903-B69A-511D115633D8}" srcOrd="0" destOrd="1" presId="urn:microsoft.com/office/officeart/2005/8/layout/hList1"/>
    <dgm:cxn modelId="{7F9AC8B8-E0CE-474E-9439-68D89B296734}" type="presOf" srcId="{AFBFDE09-057A-42CA-B5AA-5F68A7013F0D}" destId="{B693FED1-9179-44CE-A557-2542A79BF608}" srcOrd="0" destOrd="6" presId="urn:microsoft.com/office/officeart/2005/8/layout/hList1"/>
    <dgm:cxn modelId="{CF587EBC-7EC9-4A48-B29C-E34316CF570D}" type="presOf" srcId="{2D34F098-89B4-472E-8BF0-100D37BEC76D}" destId="{7FEB4884-29B4-4A31-84C8-E75649BACAAB}" srcOrd="0" destOrd="5" presId="urn:microsoft.com/office/officeart/2005/8/layout/hList1"/>
    <dgm:cxn modelId="{0F8ECECC-DC96-4282-A7C8-AB7F717743B8}" type="presOf" srcId="{DE32F282-DFB6-4AE9-AE4C-78B7AAD358DF}" destId="{7FEB4884-29B4-4A31-84C8-E75649BACAAB}" srcOrd="0" destOrd="1" presId="urn:microsoft.com/office/officeart/2005/8/layout/hList1"/>
    <dgm:cxn modelId="{E1AC37DE-9AD2-46F2-B739-85ECFC58BB12}" type="presOf" srcId="{B6CF1CDC-E07B-4E46-B82B-45DF9EEE9ADA}" destId="{7FEB4884-29B4-4A31-84C8-E75649BACAAB}" srcOrd="0" destOrd="6" presId="urn:microsoft.com/office/officeart/2005/8/layout/hList1"/>
    <dgm:cxn modelId="{2D811BE0-D797-4419-AC33-1B40A40BFAD1}" type="presOf" srcId="{CA565366-1C68-4B03-A7CC-7DE85AC58F45}" destId="{B693FED1-9179-44CE-A557-2542A79BF608}" srcOrd="0" destOrd="4" presId="urn:microsoft.com/office/officeart/2005/8/layout/hList1"/>
    <dgm:cxn modelId="{05362EF6-E0BA-4BD8-8D6F-EC434DDBE460}" type="presOf" srcId="{D99208C0-1D6C-4EDE-B29E-C3A2A540C8F3}" destId="{7FEB4884-29B4-4A31-84C8-E75649BACAAB}" srcOrd="0" destOrd="0" presId="urn:microsoft.com/office/officeart/2005/8/layout/hList1"/>
    <dgm:cxn modelId="{F6156EF6-F4BC-49B1-BE15-DCDAA396A0DA}" srcId="{4965AD33-FA8C-43E5-9408-ACEDA6D3A00B}" destId="{79462D0A-D023-4173-BBD1-E87B44C96727}" srcOrd="5" destOrd="0" parTransId="{AF653EBF-8034-4E40-A011-95B3C0A8830D}" sibTransId="{84EBE756-D6FB-45F5-8066-A2ACB645940F}"/>
    <dgm:cxn modelId="{2B34C9F6-038C-4CA4-9089-16ED7C3FA38F}" srcId="{074241B5-B6AB-4103-A95B-6907AF9236CB}" destId="{649B5517-4983-4DAB-A106-87CC80E2EB4A}" srcOrd="4" destOrd="0" parTransId="{EAA2C3C4-EE9A-4FBE-8F15-87B5A1AC4310}" sibTransId="{F714936D-B3B6-4CC2-9215-473AB633C8FE}"/>
    <dgm:cxn modelId="{4F66C9FB-9289-4870-B124-1726AFEBB3BF}" srcId="{6D2FE7FC-64CC-4792-8217-BFDC6D1F0F99}" destId="{DE32F282-DFB6-4AE9-AE4C-78B7AAD358DF}" srcOrd="1" destOrd="0" parTransId="{E1931228-8FB7-4EA3-B7EA-E0D4F7901194}" sibTransId="{CE46E715-197D-4810-A293-331855572188}"/>
    <dgm:cxn modelId="{D7FD1CFD-B537-406E-85BF-68FE17121D37}" srcId="{9F50CBD4-B802-4D73-812D-F0FD8768A213}" destId="{6D2FE7FC-64CC-4792-8217-BFDC6D1F0F99}" srcOrd="2" destOrd="0" parTransId="{C9F457BE-F130-4A6B-8D8D-5E747E6C3994}" sibTransId="{8DB7505D-71C8-4ED1-A3EA-5986A73F7377}"/>
    <dgm:cxn modelId="{EC2462FD-1DE4-4F7D-A313-753F3F0BDD8B}" srcId="{074241B5-B6AB-4103-A95B-6907AF9236CB}" destId="{4A1C2A00-7D39-44A3-90CB-F17E8337B45C}" srcOrd="0" destOrd="0" parTransId="{59A6F6AA-DCF9-4555-9153-BA8B7452EF54}" sibTransId="{3E109FC2-0F25-49C4-9602-76393CF52E3E}"/>
    <dgm:cxn modelId="{A3D9D7FD-D437-475B-B633-575387060722}" type="presOf" srcId="{58C92006-8A43-4D8A-A714-52C911E5312E}" destId="{7FEB4884-29B4-4A31-84C8-E75649BACAAB}" srcOrd="0" destOrd="2" presId="urn:microsoft.com/office/officeart/2005/8/layout/hList1"/>
    <dgm:cxn modelId="{EB29D0FF-4EC6-4A7C-96F5-CA379519BF7A}" srcId="{6D2FE7FC-64CC-4792-8217-BFDC6D1F0F99}" destId="{F90C5461-D98D-43AF-807F-E73BC7A33803}" srcOrd="3" destOrd="0" parTransId="{0FECB0AE-AC39-4138-9A2C-0ACE28500371}" sibTransId="{F6A4B360-0DC7-4F23-9BB2-4D8DEFBBD55B}"/>
    <dgm:cxn modelId="{C7555F38-DF05-41F7-8771-0134B71C11CC}" type="presParOf" srcId="{256E351A-F5FD-4A9D-BE44-10B3E239D504}" destId="{E6924033-26E0-4B60-B890-2D24D37675BE}" srcOrd="0" destOrd="0" presId="urn:microsoft.com/office/officeart/2005/8/layout/hList1"/>
    <dgm:cxn modelId="{1F94C4DF-46E3-4A96-87FA-9DC1208B0AE6}" type="presParOf" srcId="{E6924033-26E0-4B60-B890-2D24D37675BE}" destId="{EF0661B3-22B5-413C-8E37-24452DF68AA2}" srcOrd="0" destOrd="0" presId="urn:microsoft.com/office/officeart/2005/8/layout/hList1"/>
    <dgm:cxn modelId="{B83C7920-5136-4DD5-B0C0-8E1289FB23F9}" type="presParOf" srcId="{E6924033-26E0-4B60-B890-2D24D37675BE}" destId="{51E6E74C-4CA2-4903-B69A-511D115633D8}" srcOrd="1" destOrd="0" presId="urn:microsoft.com/office/officeart/2005/8/layout/hList1"/>
    <dgm:cxn modelId="{5A38214B-676C-468C-9F89-DFA31FAD7D35}" type="presParOf" srcId="{256E351A-F5FD-4A9D-BE44-10B3E239D504}" destId="{EFFEAD1A-C1E4-4D6C-8B1F-A45919547A24}" srcOrd="1" destOrd="0" presId="urn:microsoft.com/office/officeart/2005/8/layout/hList1"/>
    <dgm:cxn modelId="{E3BAB42F-3145-4CC2-95F3-639B5437897E}" type="presParOf" srcId="{256E351A-F5FD-4A9D-BE44-10B3E239D504}" destId="{8AD10B87-973A-458B-B2D1-7BA07F488BFF}" srcOrd="2" destOrd="0" presId="urn:microsoft.com/office/officeart/2005/8/layout/hList1"/>
    <dgm:cxn modelId="{258A2031-BE60-47CD-B0F0-82C45B5C1DCB}" type="presParOf" srcId="{8AD10B87-973A-458B-B2D1-7BA07F488BFF}" destId="{216074B8-1EC4-4B4A-96C8-4E7EB119417B}" srcOrd="0" destOrd="0" presId="urn:microsoft.com/office/officeart/2005/8/layout/hList1"/>
    <dgm:cxn modelId="{3A04E2B2-8304-4B4F-B4AC-2214B5EE80F1}" type="presParOf" srcId="{8AD10B87-973A-458B-B2D1-7BA07F488BFF}" destId="{B693FED1-9179-44CE-A557-2542A79BF608}" srcOrd="1" destOrd="0" presId="urn:microsoft.com/office/officeart/2005/8/layout/hList1"/>
    <dgm:cxn modelId="{AC387953-3109-41A4-B599-0F179AF4199E}" type="presParOf" srcId="{256E351A-F5FD-4A9D-BE44-10B3E239D504}" destId="{61AF4AB7-5BB8-4A46-81E3-42510B72DD08}" srcOrd="3" destOrd="0" presId="urn:microsoft.com/office/officeart/2005/8/layout/hList1"/>
    <dgm:cxn modelId="{AB46D8F5-6AFC-400B-8A19-8EAC92D4E4BC}" type="presParOf" srcId="{256E351A-F5FD-4A9D-BE44-10B3E239D504}" destId="{7017F58B-1DAE-4BC6-A1B7-271D93539B22}" srcOrd="4" destOrd="0" presId="urn:microsoft.com/office/officeart/2005/8/layout/hList1"/>
    <dgm:cxn modelId="{6F0CC8EB-2895-44AB-94E0-6D67CCC3C9DE}" type="presParOf" srcId="{7017F58B-1DAE-4BC6-A1B7-271D93539B22}" destId="{6BAE8EBF-3521-4DD0-9764-7D4D445F4013}" srcOrd="0" destOrd="0" presId="urn:microsoft.com/office/officeart/2005/8/layout/hList1"/>
    <dgm:cxn modelId="{506AF3F3-739E-494C-B75D-887BDE02099B}" type="presParOf" srcId="{7017F58B-1DAE-4BC6-A1B7-271D93539B22}" destId="{7FEB4884-29B4-4A31-84C8-E75649BACAAB}"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85499-C4EB-49D0-80F4-3179DB4D9EEF}">
      <dsp:nvSpPr>
        <dsp:cNvPr id="0" name=""/>
        <dsp:cNvSpPr/>
      </dsp:nvSpPr>
      <dsp:spPr>
        <a:xfrm>
          <a:off x="0" y="19616"/>
          <a:ext cx="10875962" cy="671580"/>
        </a:xfrm>
        <a:prstGeom prst="roundRect">
          <a:avLst/>
        </a:prstGeom>
        <a:solidFill>
          <a:schemeClr val="bg1">
            <a:lumMod val="9500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s-ES" sz="2300" kern="1200" dirty="0">
              <a:solidFill>
                <a:srgbClr val="FF3366"/>
              </a:solidFill>
              <a:latin typeface="Verdana" panose="020B0604030504040204" pitchFamily="34" charset="0"/>
              <a:ea typeface="Verdana" panose="020B0604030504040204" pitchFamily="34" charset="0"/>
              <a:cs typeface="Verdana" panose="020B0604030504040204" pitchFamily="34" charset="0"/>
            </a:rPr>
            <a:t>Usuario MEN - Administración - Ministerio de Educación: </a:t>
          </a:r>
          <a:endParaRPr lang="es-CO" sz="2300" kern="1200" dirty="0">
            <a:solidFill>
              <a:srgbClr val="FF3366"/>
            </a:solidFill>
            <a:latin typeface="Verdana" panose="020B0604030504040204" pitchFamily="34" charset="0"/>
            <a:ea typeface="Verdana" panose="020B0604030504040204" pitchFamily="34" charset="0"/>
            <a:cs typeface="Verdana" panose="020B0604030504040204" pitchFamily="34" charset="0"/>
          </a:endParaRPr>
        </a:p>
      </dsp:txBody>
      <dsp:txXfrm>
        <a:off x="32784" y="52400"/>
        <a:ext cx="10810394" cy="606012"/>
      </dsp:txXfrm>
    </dsp:sp>
    <dsp:sp modelId="{8357F8E6-EE0D-4204-A5BF-D3459179DA50}">
      <dsp:nvSpPr>
        <dsp:cNvPr id="0" name=""/>
        <dsp:cNvSpPr/>
      </dsp:nvSpPr>
      <dsp:spPr>
        <a:xfrm>
          <a:off x="0" y="691196"/>
          <a:ext cx="10875962" cy="84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312"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s-MX" sz="1600" kern="1200" dirty="0">
              <a:solidFill>
                <a:schemeClr val="tx1"/>
              </a:solidFill>
              <a:latin typeface="Verdana" panose="020B0604030504040204" pitchFamily="34" charset="0"/>
              <a:ea typeface="Verdana" panose="020B0604030504040204" pitchFamily="34" charset="0"/>
            </a:rPr>
            <a:t>Monitorear el gasto público que se realiza por parte de los EE</a:t>
          </a:r>
          <a:endParaRPr lang="es-CO" sz="16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lvl="1" indent="-171450" algn="l" defTabSz="711200" rtl="0">
            <a:lnSpc>
              <a:spcPct val="90000"/>
            </a:lnSpc>
            <a:spcBef>
              <a:spcPct val="0"/>
            </a:spcBef>
            <a:spcAft>
              <a:spcPct val="20000"/>
            </a:spcAft>
            <a:buChar char="•"/>
          </a:pPr>
          <a:r>
            <a:rPr lang="es-ES" sz="1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Realizar procesos de revisión, verificación de la información registrada en el Sistema. </a:t>
          </a:r>
          <a:endParaRPr lang="es-CO" sz="16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lvl="1" indent="-171450" algn="l" defTabSz="711200" rtl="0">
            <a:lnSpc>
              <a:spcPct val="90000"/>
            </a:lnSpc>
            <a:spcBef>
              <a:spcPct val="0"/>
            </a:spcBef>
            <a:spcAft>
              <a:spcPct val="20000"/>
            </a:spcAft>
            <a:buChar char="•"/>
          </a:pPr>
          <a:r>
            <a:rPr lang="es-ES" sz="1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Prestar asistencia técnica a las secretarías de educación en el uso del Sistema</a:t>
          </a:r>
          <a:r>
            <a:rPr lang="es-ES" sz="1800" kern="1200" dirty="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s-CO" sz="18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0" y="691196"/>
        <a:ext cx="10875962" cy="840420"/>
      </dsp:txXfrm>
    </dsp:sp>
    <dsp:sp modelId="{2FC97F25-D1A7-4768-B661-42A69C121D55}">
      <dsp:nvSpPr>
        <dsp:cNvPr id="0" name=""/>
        <dsp:cNvSpPr/>
      </dsp:nvSpPr>
      <dsp:spPr>
        <a:xfrm>
          <a:off x="0" y="1531616"/>
          <a:ext cx="10875962" cy="671580"/>
        </a:xfrm>
        <a:prstGeom prst="roundRect">
          <a:avLst/>
        </a:prstGeom>
        <a:solidFill>
          <a:schemeClr val="bg1">
            <a:lumMod val="9500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s-ES" sz="2300" kern="1200" dirty="0">
              <a:solidFill>
                <a:srgbClr val="FF3366"/>
              </a:solidFill>
              <a:latin typeface="Verdana" panose="020B0604030504040204" pitchFamily="34" charset="0"/>
              <a:ea typeface="Verdana" panose="020B0604030504040204" pitchFamily="34" charset="0"/>
              <a:cs typeface="Verdana" panose="020B0604030504040204" pitchFamily="34" charset="0"/>
            </a:rPr>
            <a:t>Usuario Secretarias de Educación:</a:t>
          </a:r>
          <a:endParaRPr lang="es-CO" sz="2300" kern="1200" dirty="0">
            <a:solidFill>
              <a:srgbClr val="FF3366"/>
            </a:solidFill>
            <a:latin typeface="Verdana" panose="020B0604030504040204" pitchFamily="34" charset="0"/>
            <a:ea typeface="Verdana" panose="020B0604030504040204" pitchFamily="34" charset="0"/>
            <a:cs typeface="Verdana" panose="020B0604030504040204" pitchFamily="34" charset="0"/>
          </a:endParaRPr>
        </a:p>
      </dsp:txBody>
      <dsp:txXfrm>
        <a:off x="32784" y="1564400"/>
        <a:ext cx="10810394" cy="606012"/>
      </dsp:txXfrm>
    </dsp:sp>
    <dsp:sp modelId="{5541D2C1-397C-4298-B4CF-B04E2AEB24B4}">
      <dsp:nvSpPr>
        <dsp:cNvPr id="0" name=""/>
        <dsp:cNvSpPr/>
      </dsp:nvSpPr>
      <dsp:spPr>
        <a:xfrm>
          <a:off x="0" y="2203196"/>
          <a:ext cx="10875962" cy="1796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312"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s-ES" sz="1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Actualizar información del Inventario de Sus fondos y sus asociados, además de la          información bancaria de los mismos (certificación y convenio de la cuenta maestra).</a:t>
          </a:r>
          <a:endParaRPr lang="es-CO" sz="16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lvl="1" indent="-171450" algn="l" defTabSz="711200" rtl="0">
            <a:lnSpc>
              <a:spcPct val="90000"/>
            </a:lnSpc>
            <a:spcBef>
              <a:spcPct val="0"/>
            </a:spcBef>
            <a:spcAft>
              <a:spcPct val="20000"/>
            </a:spcAft>
            <a:buChar char="•"/>
          </a:pPr>
          <a:r>
            <a:rPr lang="es-ES" sz="1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Control y Seguimiento a los Cargues de los fondos de sus entidades trimestralmente.</a:t>
          </a:r>
          <a:endParaRPr lang="es-CO" sz="16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lvl="1" indent="-171450" algn="l" defTabSz="711200">
            <a:lnSpc>
              <a:spcPct val="90000"/>
            </a:lnSpc>
            <a:spcBef>
              <a:spcPct val="0"/>
            </a:spcBef>
            <a:spcAft>
              <a:spcPct val="20000"/>
            </a:spcAft>
            <a:buChar char="•"/>
          </a:pPr>
          <a:r>
            <a:rPr lang="es-MX" sz="1600" kern="1200" dirty="0">
              <a:solidFill>
                <a:schemeClr val="tx1"/>
              </a:solidFill>
              <a:latin typeface="Verdana" panose="020B0604030504040204" pitchFamily="34" charset="0"/>
              <a:ea typeface="Verdana" panose="020B0604030504040204" pitchFamily="34" charset="0"/>
            </a:rPr>
            <a:t>Conocer y vigilar los ingresos y gastos que se ejecutan en los establecimientos educativos de su jurisdicción</a:t>
          </a:r>
          <a:endParaRPr lang="es-CO" sz="16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lvl="1" indent="-171450" algn="l" defTabSz="711200">
            <a:lnSpc>
              <a:spcPct val="90000"/>
            </a:lnSpc>
            <a:spcBef>
              <a:spcPct val="0"/>
            </a:spcBef>
            <a:spcAft>
              <a:spcPct val="20000"/>
            </a:spcAft>
            <a:buChar char="•"/>
          </a:pPr>
          <a:r>
            <a:rPr lang="es-ES" sz="1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Prestar asistencia técnica a los Fondos/colegios en el uso del Sistema.</a:t>
          </a:r>
          <a:endParaRPr lang="es-CO" sz="16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lvl="1" indent="-171450" algn="l" defTabSz="711200">
            <a:lnSpc>
              <a:spcPct val="90000"/>
            </a:lnSpc>
            <a:spcBef>
              <a:spcPct val="0"/>
            </a:spcBef>
            <a:spcAft>
              <a:spcPct val="20000"/>
            </a:spcAft>
            <a:buClr>
              <a:srgbClr val="C00000"/>
            </a:buClr>
            <a:buSzPct val="100000"/>
            <a:buChar char="•"/>
          </a:pPr>
          <a:r>
            <a:rPr lang="es-ES" sz="1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Definir establecimientos que deben contar con Fondos de Servicios  Educativos.</a:t>
          </a:r>
          <a:endParaRPr lang="es-CO" sz="16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0" y="2203196"/>
        <a:ext cx="10875962" cy="1796760"/>
      </dsp:txXfrm>
    </dsp:sp>
    <dsp:sp modelId="{20408A8C-B380-4652-8E30-1D0E8C410DBE}">
      <dsp:nvSpPr>
        <dsp:cNvPr id="0" name=""/>
        <dsp:cNvSpPr/>
      </dsp:nvSpPr>
      <dsp:spPr>
        <a:xfrm>
          <a:off x="0" y="3999956"/>
          <a:ext cx="10875962" cy="555067"/>
        </a:xfrm>
        <a:prstGeom prst="roundRect">
          <a:avLst/>
        </a:prstGeom>
        <a:solidFill>
          <a:schemeClr val="bg1">
            <a:lumMod val="9500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s-CO" sz="2300" kern="1200" dirty="0">
              <a:solidFill>
                <a:srgbClr val="FF3366"/>
              </a:solidFill>
              <a:latin typeface="Verdana" panose="020B0604030504040204" pitchFamily="34" charset="0"/>
              <a:ea typeface="Verdana" panose="020B0604030504040204" pitchFamily="34" charset="0"/>
              <a:cs typeface="Verdana" panose="020B0604030504040204" pitchFamily="34" charset="0"/>
            </a:rPr>
            <a:t>Usuario Fondo / Colegio</a:t>
          </a:r>
        </a:p>
      </dsp:txBody>
      <dsp:txXfrm>
        <a:off x="27096" y="4027052"/>
        <a:ext cx="10821770" cy="500875"/>
      </dsp:txXfrm>
    </dsp:sp>
    <dsp:sp modelId="{FCECCB43-BBB6-47BF-A640-848D2177AECF}">
      <dsp:nvSpPr>
        <dsp:cNvPr id="0" name=""/>
        <dsp:cNvSpPr/>
      </dsp:nvSpPr>
      <dsp:spPr>
        <a:xfrm>
          <a:off x="0" y="4555023"/>
          <a:ext cx="10875962" cy="492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312"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s-CO" sz="1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Realizar cargue de información de ejecución presupuestal trimestralmente </a:t>
          </a:r>
          <a:r>
            <a:rPr lang="es-MX" sz="1600" kern="1200" dirty="0">
              <a:solidFill>
                <a:schemeClr val="tx1"/>
              </a:solidFill>
              <a:latin typeface="Verdana" panose="020B0604030504040204" pitchFamily="34" charset="0"/>
              <a:ea typeface="Verdana" panose="020B0604030504040204" pitchFamily="34" charset="0"/>
            </a:rPr>
            <a:t>de los  recursos de calidad gratuidad que les otorgan. </a:t>
          </a:r>
          <a:endParaRPr lang="es-CO" sz="16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0" y="4555023"/>
        <a:ext cx="10875962" cy="492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2F160-6793-4D19-907B-885427D639FE}">
      <dsp:nvSpPr>
        <dsp:cNvPr id="0" name=""/>
        <dsp:cNvSpPr/>
      </dsp:nvSpPr>
      <dsp:spPr>
        <a:xfrm>
          <a:off x="0" y="256587"/>
          <a:ext cx="5416235" cy="5001351"/>
        </a:xfrm>
        <a:prstGeom prst="rect">
          <a:avLst/>
        </a:prstGeom>
        <a:solidFill>
          <a:srgbClr val="B951A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400" tIns="278584" rIns="265400" bIns="278584" numCol="1" spcCol="1270" anchor="t" anchorCtr="0">
          <a:noAutofit/>
        </a:bodyPr>
        <a:lstStyle/>
        <a:p>
          <a:pPr marL="0" lvl="0" indent="0" algn="ctr" defTabSz="977900">
            <a:lnSpc>
              <a:spcPct val="90000"/>
            </a:lnSpc>
            <a:spcBef>
              <a:spcPct val="0"/>
            </a:spcBef>
            <a:spcAft>
              <a:spcPct val="35000"/>
            </a:spcAft>
            <a:buNone/>
          </a:pPr>
          <a:r>
            <a:rPr lang="es-CO" sz="2200" kern="1200" dirty="0">
              <a:latin typeface="Verdana" panose="020B0604030504040204" pitchFamily="34" charset="0"/>
              <a:ea typeface="Verdana" panose="020B0604030504040204" pitchFamily="34" charset="0"/>
            </a:rPr>
            <a:t>Para tener en cuenta…</a:t>
          </a:r>
          <a:endParaRPr lang="en-US" sz="2200" kern="1200" dirty="0">
            <a:latin typeface="Verdana" panose="020B0604030504040204" pitchFamily="34" charset="0"/>
            <a:ea typeface="Verdana" panose="020B0604030504040204" pitchFamily="34" charset="0"/>
          </a:endParaRPr>
        </a:p>
        <a:p>
          <a:pPr marL="171450" lvl="1" indent="-171450" algn="l" defTabSz="755650">
            <a:lnSpc>
              <a:spcPct val="90000"/>
            </a:lnSpc>
            <a:spcBef>
              <a:spcPct val="0"/>
            </a:spcBef>
            <a:spcAft>
              <a:spcPct val="15000"/>
            </a:spcAft>
            <a:buChar char="•"/>
          </a:pPr>
          <a:r>
            <a:rPr lang="es-CO" sz="1700" kern="1200" dirty="0">
              <a:latin typeface="Verdana" panose="020B0604030504040204" pitchFamily="34" charset="0"/>
              <a:ea typeface="Verdana" panose="020B0604030504040204" pitchFamily="34" charset="0"/>
            </a:rPr>
            <a:t>No es necesario relacionar en la plantilla de Excel todas las fuentes de ingreso y gasto, únicamente la que tengan información que registrar.</a:t>
          </a:r>
          <a:endParaRPr lang="en-US" sz="1700" kern="1200" dirty="0">
            <a:latin typeface="Verdana" panose="020B0604030504040204" pitchFamily="34" charset="0"/>
            <a:ea typeface="Verdana" panose="020B0604030504040204" pitchFamily="34" charset="0"/>
          </a:endParaRPr>
        </a:p>
        <a:p>
          <a:pPr marL="171450" lvl="1" indent="-171450" algn="l" defTabSz="755650">
            <a:lnSpc>
              <a:spcPct val="90000"/>
            </a:lnSpc>
            <a:spcBef>
              <a:spcPct val="0"/>
            </a:spcBef>
            <a:spcAft>
              <a:spcPct val="15000"/>
            </a:spcAft>
            <a:buChar char="•"/>
          </a:pPr>
          <a:r>
            <a:rPr lang="es-CO" sz="1700" kern="1200" dirty="0">
              <a:latin typeface="Verdana" panose="020B0604030504040204" pitchFamily="34" charset="0"/>
              <a:ea typeface="Verdana" panose="020B0604030504040204" pitchFamily="34" charset="0"/>
            </a:rPr>
            <a:t>Siempre usar la fuente 2 de GRATUIDAD tanto en ingreso como en gasto, para el fondo y sus asociados, es requisito o de lo contrario el sistema genera error, así sea en valor cero 0.</a:t>
          </a:r>
          <a:endParaRPr lang="en-US" sz="1700" kern="1200" dirty="0">
            <a:latin typeface="Verdana" panose="020B0604030504040204" pitchFamily="34" charset="0"/>
            <a:ea typeface="Verdana" panose="020B0604030504040204" pitchFamily="34" charset="0"/>
          </a:endParaRPr>
        </a:p>
        <a:p>
          <a:pPr marL="171450" lvl="1" indent="-171450" algn="l" defTabSz="755650">
            <a:lnSpc>
              <a:spcPct val="90000"/>
            </a:lnSpc>
            <a:spcBef>
              <a:spcPct val="0"/>
            </a:spcBef>
            <a:spcAft>
              <a:spcPct val="15000"/>
            </a:spcAft>
            <a:buChar char="•"/>
          </a:pPr>
          <a:r>
            <a:rPr lang="es-CO" sz="1700" kern="1200" dirty="0">
              <a:latin typeface="Verdana" panose="020B0604030504040204" pitchFamily="34" charset="0"/>
              <a:ea typeface="Verdana" panose="020B0604030504040204" pitchFamily="34" charset="0"/>
            </a:rPr>
            <a:t>La asistencia técnica para el fondo la brinda la entidad territorial</a:t>
          </a:r>
          <a:endParaRPr lang="en-US" sz="1700" kern="1200" dirty="0">
            <a:latin typeface="Verdana" panose="020B0604030504040204" pitchFamily="34" charset="0"/>
            <a:ea typeface="Verdana" panose="020B0604030504040204" pitchFamily="34" charset="0"/>
          </a:endParaRPr>
        </a:p>
        <a:p>
          <a:pPr marL="171450" lvl="1" indent="-171450" algn="l" defTabSz="755650">
            <a:lnSpc>
              <a:spcPct val="90000"/>
            </a:lnSpc>
            <a:spcBef>
              <a:spcPct val="0"/>
            </a:spcBef>
            <a:spcAft>
              <a:spcPct val="15000"/>
            </a:spcAft>
            <a:buChar char="•"/>
          </a:pPr>
          <a:r>
            <a:rPr lang="es-CO" sz="1700" kern="1200" dirty="0">
              <a:latin typeface="Verdana" panose="020B0604030504040204" pitchFamily="34" charset="0"/>
              <a:ea typeface="Verdana" panose="020B0604030504040204" pitchFamily="34" charset="0"/>
            </a:rPr>
            <a:t>Aveces cuando el rector se registra y va a ingresar sale un mensaje y dice “usuario o clave incorrecto” esto no es más que error de digitación, se sugiere recuperar nuevamente contraseña o resetear.</a:t>
          </a:r>
          <a:endParaRPr lang="en-US" sz="1700" kern="1200" dirty="0">
            <a:latin typeface="Verdana" panose="020B0604030504040204" pitchFamily="34" charset="0"/>
            <a:ea typeface="Verdana" panose="020B0604030504040204" pitchFamily="34" charset="0"/>
          </a:endParaRPr>
        </a:p>
      </dsp:txBody>
      <dsp:txXfrm>
        <a:off x="0" y="256587"/>
        <a:ext cx="5416235" cy="50013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DF5C7-81E2-4E7C-8A39-5CAD798ACC9D}">
      <dsp:nvSpPr>
        <dsp:cNvPr id="0" name=""/>
        <dsp:cNvSpPr/>
      </dsp:nvSpPr>
      <dsp:spPr>
        <a:xfrm>
          <a:off x="2176301" y="367824"/>
          <a:ext cx="3586250" cy="680645"/>
        </a:xfrm>
        <a:prstGeom prst="roundRect">
          <a:avLst>
            <a:gd name="adj" fmla="val 10000"/>
          </a:avLst>
        </a:prstGeom>
        <a:solidFill>
          <a:srgbClr val="FF3366"/>
        </a:solidFill>
        <a:ln w="19050" cap="flat" cmpd="sng" algn="ctr">
          <a:solidFill>
            <a:schemeClr val="bg1"/>
          </a:solidFill>
          <a:prstDash val="solid"/>
          <a:miter lim="800000"/>
        </a:ln>
        <a:effectLst/>
        <a:scene3d>
          <a:camera prst="orthographicFront"/>
          <a:lightRig rig="flat" dir="t"/>
        </a:scene3d>
      </dsp:spPr>
      <dsp:style>
        <a:lnRef idx="2">
          <a:schemeClr val="accent1"/>
        </a:lnRef>
        <a:fillRef idx="1">
          <a:schemeClr val="lt1"/>
        </a:fillRef>
        <a:effectRef idx="0">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b="1" kern="1200" dirty="0">
              <a:solidFill>
                <a:schemeClr val="bg1"/>
              </a:solidFill>
              <a:latin typeface="Verdana" panose="020B0604030504040204" pitchFamily="34" charset="0"/>
              <a:ea typeface="Verdana" panose="020B0604030504040204" pitchFamily="34" charset="0"/>
              <a:cs typeface="Arial" panose="020B0604020202020204" pitchFamily="34" charset="0"/>
            </a:rPr>
            <a:t>Consejo Directivo</a:t>
          </a:r>
          <a:endParaRPr lang="es-ES" sz="2400" b="1" kern="1200" dirty="0">
            <a:solidFill>
              <a:schemeClr val="bg1"/>
            </a:solidFill>
            <a:latin typeface="Verdana" panose="020B0604030504040204" pitchFamily="34" charset="0"/>
            <a:ea typeface="Verdana" panose="020B0604030504040204" pitchFamily="34" charset="0"/>
            <a:cs typeface="Arial" panose="020B0604020202020204" pitchFamily="34" charset="0"/>
          </a:endParaRPr>
        </a:p>
      </dsp:txBody>
      <dsp:txXfrm>
        <a:off x="2196236" y="387759"/>
        <a:ext cx="3546380" cy="640775"/>
      </dsp:txXfrm>
    </dsp:sp>
    <dsp:sp modelId="{5F8CB9C2-6855-4797-B70A-77DA28D3B818}">
      <dsp:nvSpPr>
        <dsp:cNvPr id="0" name=""/>
        <dsp:cNvSpPr/>
      </dsp:nvSpPr>
      <dsp:spPr>
        <a:xfrm>
          <a:off x="3819502" y="1048470"/>
          <a:ext cx="149924" cy="379780"/>
        </a:xfrm>
        <a:custGeom>
          <a:avLst/>
          <a:gdLst/>
          <a:ahLst/>
          <a:cxnLst/>
          <a:rect l="0" t="0" r="0" b="0"/>
          <a:pathLst>
            <a:path>
              <a:moveTo>
                <a:pt x="149924" y="0"/>
              </a:moveTo>
              <a:lnTo>
                <a:pt x="149924" y="189890"/>
              </a:lnTo>
              <a:lnTo>
                <a:pt x="0" y="189890"/>
              </a:lnTo>
              <a:lnTo>
                <a:pt x="0" y="379780"/>
              </a:lnTo>
            </a:path>
          </a:pathLst>
        </a:custGeom>
        <a:noFill/>
        <a:ln w="19050" cap="flat" cmpd="sng" algn="ctr">
          <a:solidFill>
            <a:srgbClr val="A50021"/>
          </a:solidFill>
          <a:prstDash val="solid"/>
          <a:miter lim="800000"/>
        </a:ln>
        <a:effectLst/>
      </dsp:spPr>
      <dsp:style>
        <a:lnRef idx="2">
          <a:scrgbClr r="0" g="0" b="0"/>
        </a:lnRef>
        <a:fillRef idx="0">
          <a:scrgbClr r="0" g="0" b="0"/>
        </a:fillRef>
        <a:effectRef idx="0">
          <a:scrgbClr r="0" g="0" b="0"/>
        </a:effectRef>
        <a:fontRef idx="minor"/>
      </dsp:style>
    </dsp:sp>
    <dsp:sp modelId="{C957AB0B-5986-4063-8DB7-B195E2D523B5}">
      <dsp:nvSpPr>
        <dsp:cNvPr id="0" name=""/>
        <dsp:cNvSpPr/>
      </dsp:nvSpPr>
      <dsp:spPr>
        <a:xfrm>
          <a:off x="2026376" y="1428250"/>
          <a:ext cx="3586250" cy="811170"/>
        </a:xfrm>
        <a:prstGeom prst="roundRect">
          <a:avLst>
            <a:gd name="adj" fmla="val 10000"/>
          </a:avLst>
        </a:prstGeom>
        <a:solidFill>
          <a:srgbClr val="9933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1" kern="1200" dirty="0">
              <a:solidFill>
                <a:schemeClr val="bg1"/>
              </a:solidFill>
              <a:latin typeface="Verdana" panose="020B0604030504040204" pitchFamily="34" charset="0"/>
              <a:ea typeface="Verdana" panose="020B0604030504040204" pitchFamily="34" charset="0"/>
              <a:cs typeface="Arial" panose="020B0604020202020204" pitchFamily="34" charset="0"/>
            </a:rPr>
            <a:t>Rector o Director Rural</a:t>
          </a:r>
        </a:p>
        <a:p>
          <a:pPr marL="0" lvl="0" indent="0" algn="ctr" defTabSz="889000">
            <a:lnSpc>
              <a:spcPct val="90000"/>
            </a:lnSpc>
            <a:spcBef>
              <a:spcPct val="0"/>
            </a:spcBef>
            <a:spcAft>
              <a:spcPct val="35000"/>
            </a:spcAft>
            <a:buNone/>
          </a:pPr>
          <a:r>
            <a:rPr lang="es-CO" sz="2000" kern="1200" dirty="0">
              <a:solidFill>
                <a:schemeClr val="bg1"/>
              </a:solidFill>
              <a:latin typeface="Verdana" panose="020B0604030504040204" pitchFamily="34" charset="0"/>
              <a:ea typeface="Verdana" panose="020B0604030504040204" pitchFamily="34" charset="0"/>
              <a:cs typeface="Arial" panose="020B0604020202020204" pitchFamily="34" charset="0"/>
            </a:rPr>
            <a:t>Administrador del FSE</a:t>
          </a:r>
          <a:endParaRPr lang="es-ES" sz="2000" kern="1200" dirty="0">
            <a:solidFill>
              <a:schemeClr val="bg1"/>
            </a:solidFill>
            <a:latin typeface="Verdana" panose="020B0604030504040204" pitchFamily="34" charset="0"/>
            <a:ea typeface="Verdana" panose="020B0604030504040204" pitchFamily="34" charset="0"/>
            <a:cs typeface="Arial" panose="020B0604020202020204" pitchFamily="34" charset="0"/>
          </a:endParaRPr>
        </a:p>
      </dsp:txBody>
      <dsp:txXfrm>
        <a:off x="2050134" y="1452008"/>
        <a:ext cx="3538734" cy="763654"/>
      </dsp:txXfrm>
    </dsp:sp>
    <dsp:sp modelId="{65E44226-1CF4-4FD3-9587-086DF422379C}">
      <dsp:nvSpPr>
        <dsp:cNvPr id="0" name=""/>
        <dsp:cNvSpPr/>
      </dsp:nvSpPr>
      <dsp:spPr>
        <a:xfrm>
          <a:off x="2518153" y="2239421"/>
          <a:ext cx="1301348" cy="673828"/>
        </a:xfrm>
        <a:custGeom>
          <a:avLst/>
          <a:gdLst/>
          <a:ahLst/>
          <a:cxnLst/>
          <a:rect l="0" t="0" r="0" b="0"/>
          <a:pathLst>
            <a:path>
              <a:moveTo>
                <a:pt x="1301348" y="0"/>
              </a:moveTo>
              <a:lnTo>
                <a:pt x="1301348" y="336914"/>
              </a:lnTo>
              <a:lnTo>
                <a:pt x="0" y="336914"/>
              </a:lnTo>
              <a:lnTo>
                <a:pt x="0" y="673828"/>
              </a:lnTo>
            </a:path>
          </a:pathLst>
        </a:custGeom>
        <a:noFill/>
        <a:ln w="19050" cap="flat" cmpd="sng" algn="ctr">
          <a:solidFill>
            <a:srgbClr val="A50021"/>
          </a:solidFill>
          <a:prstDash val="solid"/>
          <a:miter lim="800000"/>
        </a:ln>
        <a:effectLst/>
      </dsp:spPr>
      <dsp:style>
        <a:lnRef idx="2">
          <a:scrgbClr r="0" g="0" b="0"/>
        </a:lnRef>
        <a:fillRef idx="0">
          <a:scrgbClr r="0" g="0" b="0"/>
        </a:fillRef>
        <a:effectRef idx="0">
          <a:scrgbClr r="0" g="0" b="0"/>
        </a:effectRef>
        <a:fontRef idx="minor"/>
      </dsp:style>
    </dsp:sp>
    <dsp:sp modelId="{41EA4973-E0A1-45C3-9D33-41C4BB75F448}">
      <dsp:nvSpPr>
        <dsp:cNvPr id="0" name=""/>
        <dsp:cNvSpPr/>
      </dsp:nvSpPr>
      <dsp:spPr>
        <a:xfrm>
          <a:off x="876256" y="2913250"/>
          <a:ext cx="3283793" cy="1166538"/>
        </a:xfrm>
        <a:prstGeom prst="roundRect">
          <a:avLst>
            <a:gd name="adj" fmla="val 10000"/>
          </a:avLst>
        </a:prstGeom>
        <a:solidFill>
          <a:srgbClr val="9933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1" kern="1200" dirty="0">
              <a:solidFill>
                <a:schemeClr val="bg1"/>
              </a:solidFill>
              <a:latin typeface="Verdana" panose="020B0604030504040204" pitchFamily="34" charset="0"/>
              <a:ea typeface="Verdana" panose="020B0604030504040204" pitchFamily="34" charset="0"/>
            </a:rPr>
            <a:t>Auxiliar Administrativo </a:t>
          </a:r>
          <a:r>
            <a:rPr lang="es-CO" sz="2000" kern="1200" dirty="0">
              <a:solidFill>
                <a:schemeClr val="bg1"/>
              </a:solidFill>
              <a:latin typeface="Verdana" panose="020B0604030504040204" pitchFamily="34" charset="0"/>
              <a:ea typeface="Verdana" panose="020B0604030504040204" pitchFamily="34" charset="0"/>
            </a:rPr>
            <a:t>– con funciones financieras (pagador)</a:t>
          </a:r>
          <a:endParaRPr lang="es-ES" sz="2000" kern="1200" dirty="0">
            <a:solidFill>
              <a:schemeClr val="bg1"/>
            </a:solidFill>
            <a:latin typeface="Verdana" panose="020B0604030504040204" pitchFamily="34" charset="0"/>
            <a:ea typeface="Verdana" panose="020B0604030504040204" pitchFamily="34" charset="0"/>
          </a:endParaRPr>
        </a:p>
      </dsp:txBody>
      <dsp:txXfrm>
        <a:off x="910423" y="2947417"/>
        <a:ext cx="3215459" cy="1098204"/>
      </dsp:txXfrm>
    </dsp:sp>
    <dsp:sp modelId="{118A6A60-849C-4BE1-8A68-2D9281C98E18}">
      <dsp:nvSpPr>
        <dsp:cNvPr id="0" name=""/>
        <dsp:cNvSpPr/>
      </dsp:nvSpPr>
      <dsp:spPr>
        <a:xfrm>
          <a:off x="3819502" y="2239421"/>
          <a:ext cx="2661257" cy="418369"/>
        </a:xfrm>
        <a:custGeom>
          <a:avLst/>
          <a:gdLst/>
          <a:ahLst/>
          <a:cxnLst/>
          <a:rect l="0" t="0" r="0" b="0"/>
          <a:pathLst>
            <a:path>
              <a:moveTo>
                <a:pt x="0" y="0"/>
              </a:moveTo>
              <a:lnTo>
                <a:pt x="0" y="209184"/>
              </a:lnTo>
              <a:lnTo>
                <a:pt x="2661257" y="209184"/>
              </a:lnTo>
              <a:lnTo>
                <a:pt x="2661257" y="418369"/>
              </a:lnTo>
            </a:path>
          </a:pathLst>
        </a:custGeom>
        <a:noFill/>
        <a:ln w="19050" cap="flat" cmpd="sng" algn="ctr">
          <a:solidFill>
            <a:srgbClr val="A50021"/>
          </a:solidFill>
          <a:prstDash val="dashDot"/>
          <a:miter lim="800000"/>
        </a:ln>
        <a:effectLst/>
      </dsp:spPr>
      <dsp:style>
        <a:lnRef idx="2">
          <a:scrgbClr r="0" g="0" b="0"/>
        </a:lnRef>
        <a:fillRef idx="0">
          <a:scrgbClr r="0" g="0" b="0"/>
        </a:fillRef>
        <a:effectRef idx="0">
          <a:scrgbClr r="0" g="0" b="0"/>
        </a:effectRef>
        <a:fontRef idx="minor"/>
      </dsp:style>
    </dsp:sp>
    <dsp:sp modelId="{CE4DCF69-B288-4E71-BBA3-A9D1BC6C2AA2}">
      <dsp:nvSpPr>
        <dsp:cNvPr id="0" name=""/>
        <dsp:cNvSpPr/>
      </dsp:nvSpPr>
      <dsp:spPr>
        <a:xfrm>
          <a:off x="5437444" y="2657791"/>
          <a:ext cx="2086630" cy="654743"/>
        </a:xfrm>
        <a:prstGeom prst="roundRect">
          <a:avLst>
            <a:gd name="adj" fmla="val 10000"/>
          </a:avLst>
        </a:prstGeom>
        <a:solidFill>
          <a:srgbClr val="FF336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1" kern="1200" dirty="0">
              <a:solidFill>
                <a:schemeClr val="bg1"/>
              </a:solidFill>
              <a:latin typeface="Verdana" panose="020B0604030504040204" pitchFamily="34" charset="0"/>
              <a:ea typeface="Verdana" panose="020B0604030504040204" pitchFamily="34" charset="0"/>
              <a:cs typeface="Arial" panose="020B0604020202020204" pitchFamily="34" charset="0"/>
            </a:rPr>
            <a:t>Contador</a:t>
          </a:r>
          <a:endParaRPr lang="es-ES" sz="2000" b="1" kern="1200" dirty="0">
            <a:solidFill>
              <a:schemeClr val="bg1"/>
            </a:solidFill>
            <a:latin typeface="Verdana" panose="020B0604030504040204" pitchFamily="34" charset="0"/>
            <a:ea typeface="Verdana" panose="020B0604030504040204" pitchFamily="34" charset="0"/>
            <a:cs typeface="Arial" panose="020B0604020202020204" pitchFamily="34" charset="0"/>
          </a:endParaRPr>
        </a:p>
      </dsp:txBody>
      <dsp:txXfrm>
        <a:off x="5456621" y="2676968"/>
        <a:ext cx="2048276" cy="6163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7B66C-5146-49AE-B289-15D607B679B1}">
      <dsp:nvSpPr>
        <dsp:cNvPr id="0" name=""/>
        <dsp:cNvSpPr/>
      </dsp:nvSpPr>
      <dsp:spPr>
        <a:xfrm>
          <a:off x="4360246" y="2301675"/>
          <a:ext cx="1566849" cy="1566849"/>
        </a:xfrm>
        <a:prstGeom prst="ellipse">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s-CO" sz="3200" b="1" kern="1200" dirty="0">
              <a:solidFill>
                <a:srgbClr val="FF3366"/>
              </a:solidFill>
              <a:latin typeface="Verdana" panose="020B0604030504040204" pitchFamily="34" charset="0"/>
              <a:ea typeface="Verdana" panose="020B0604030504040204" pitchFamily="34" charset="0"/>
              <a:cs typeface="Arial" panose="020B0604020202020204" pitchFamily="34" charset="0"/>
            </a:rPr>
            <a:t>FSE</a:t>
          </a:r>
          <a:endParaRPr lang="es-ES" sz="3600" b="1" kern="1200" dirty="0">
            <a:solidFill>
              <a:srgbClr val="FF3366"/>
            </a:solidFill>
            <a:latin typeface="Verdana" panose="020B0604030504040204" pitchFamily="34" charset="0"/>
            <a:ea typeface="Verdana" panose="020B0604030504040204" pitchFamily="34" charset="0"/>
            <a:cs typeface="Arial" panose="020B0604020202020204" pitchFamily="34" charset="0"/>
          </a:endParaRPr>
        </a:p>
      </dsp:txBody>
      <dsp:txXfrm>
        <a:off x="4589706" y="2531135"/>
        <a:ext cx="1107929" cy="1107929"/>
      </dsp:txXfrm>
    </dsp:sp>
    <dsp:sp modelId="{7671E6E3-7DEE-4237-B222-A8DFA6D3881D}">
      <dsp:nvSpPr>
        <dsp:cNvPr id="0" name=""/>
        <dsp:cNvSpPr/>
      </dsp:nvSpPr>
      <dsp:spPr>
        <a:xfrm rot="16104041">
          <a:off x="4933315" y="1698019"/>
          <a:ext cx="358661" cy="551757"/>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s-ES" sz="2800" kern="1200">
            <a:solidFill>
              <a:schemeClr val="tx1"/>
            </a:solidFill>
          </a:endParaRPr>
        </a:p>
      </dsp:txBody>
      <dsp:txXfrm rot="10800000">
        <a:off x="4988616" y="1862148"/>
        <a:ext cx="251063" cy="331055"/>
      </dsp:txXfrm>
    </dsp:sp>
    <dsp:sp modelId="{D85368D2-EA6D-4A13-B11C-F99F5FA5E917}">
      <dsp:nvSpPr>
        <dsp:cNvPr id="0" name=""/>
        <dsp:cNvSpPr/>
      </dsp:nvSpPr>
      <dsp:spPr>
        <a:xfrm>
          <a:off x="4195447" y="2971"/>
          <a:ext cx="1769649" cy="1622817"/>
        </a:xfrm>
        <a:prstGeom prst="ellipse">
          <a:avLst/>
        </a:prstGeom>
        <a:solidFill>
          <a:schemeClr val="lt1">
            <a:hueOff val="0"/>
            <a:satOff val="0"/>
            <a:lumOff val="0"/>
            <a:alphaOff val="0"/>
          </a:schemeClr>
        </a:solidFill>
        <a:ln w="19050" cap="flat" cmpd="sng" algn="ctr">
          <a:solidFill>
            <a:srgbClr val="53206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rgbClr val="FF3366"/>
              </a:solidFill>
              <a:latin typeface="Verdana" panose="020B0604030504040204" pitchFamily="34" charset="0"/>
              <a:ea typeface="Verdana" panose="020B0604030504040204" pitchFamily="34" charset="0"/>
              <a:cs typeface="Arial" pitchFamily="34" charset="0"/>
            </a:rPr>
            <a:t>Tesorería</a:t>
          </a:r>
          <a:r>
            <a:rPr lang="es-ES" sz="1600" b="1" kern="1200" dirty="0">
              <a:solidFill>
                <a:schemeClr val="tx1"/>
              </a:solidFill>
              <a:latin typeface="Verdana" panose="020B0604030504040204" pitchFamily="34" charset="0"/>
              <a:ea typeface="Verdana" panose="020B0604030504040204" pitchFamily="34" charset="0"/>
              <a:cs typeface="Arial" pitchFamily="34" charset="0"/>
            </a:rPr>
            <a:t>:</a:t>
          </a:r>
          <a:r>
            <a:rPr lang="es-ES" sz="1600" kern="1200" dirty="0">
              <a:solidFill>
                <a:schemeClr val="tx1"/>
              </a:solidFill>
              <a:latin typeface="Verdana" panose="020B0604030504040204" pitchFamily="34" charset="0"/>
              <a:ea typeface="Verdana" panose="020B0604030504040204" pitchFamily="34" charset="0"/>
              <a:cs typeface="Arial" pitchFamily="34" charset="0"/>
            </a:rPr>
            <a:t> Recaudo y pago</a:t>
          </a:r>
          <a:endParaRPr lang="es-ES" sz="1600" kern="1200" dirty="0">
            <a:solidFill>
              <a:schemeClr val="tx1"/>
            </a:solidFill>
            <a:latin typeface="Verdana" panose="020B0604030504040204" pitchFamily="34" charset="0"/>
            <a:ea typeface="Verdana" panose="020B0604030504040204" pitchFamily="34" charset="0"/>
          </a:endParaRPr>
        </a:p>
      </dsp:txBody>
      <dsp:txXfrm>
        <a:off x="4454606" y="240627"/>
        <a:ext cx="1251331" cy="1147505"/>
      </dsp:txXfrm>
    </dsp:sp>
    <dsp:sp modelId="{504A8C26-BBBE-4102-A527-533E332CD26F}">
      <dsp:nvSpPr>
        <dsp:cNvPr id="0" name=""/>
        <dsp:cNvSpPr/>
      </dsp:nvSpPr>
      <dsp:spPr>
        <a:xfrm rot="19633514">
          <a:off x="5869233" y="2262198"/>
          <a:ext cx="248146" cy="551757"/>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s-ES" sz="2800" kern="1200">
            <a:solidFill>
              <a:schemeClr val="tx1"/>
            </a:solidFill>
          </a:endParaRPr>
        </a:p>
      </dsp:txBody>
      <dsp:txXfrm>
        <a:off x="5875159" y="2392699"/>
        <a:ext cx="173702" cy="331055"/>
      </dsp:txXfrm>
    </dsp:sp>
    <dsp:sp modelId="{264AB798-69E0-4621-A3EB-FE26DE450608}">
      <dsp:nvSpPr>
        <dsp:cNvPr id="0" name=""/>
        <dsp:cNvSpPr/>
      </dsp:nvSpPr>
      <dsp:spPr>
        <a:xfrm>
          <a:off x="5931599" y="1065901"/>
          <a:ext cx="2176019" cy="1622817"/>
        </a:xfrm>
        <a:prstGeom prst="ellipse">
          <a:avLst/>
        </a:prstGeom>
        <a:solidFill>
          <a:schemeClr val="lt1">
            <a:hueOff val="0"/>
            <a:satOff val="0"/>
            <a:lumOff val="0"/>
            <a:alphaOff val="0"/>
          </a:schemeClr>
        </a:solidFill>
        <a:ln w="19050" cap="flat" cmpd="sng" algn="ctr">
          <a:solidFill>
            <a:srgbClr val="53206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rgbClr val="FF3366"/>
              </a:solidFill>
              <a:latin typeface="Verdana" panose="020B0604030504040204" pitchFamily="34" charset="0"/>
              <a:ea typeface="Verdana" panose="020B0604030504040204" pitchFamily="34" charset="0"/>
              <a:cs typeface="Arial" pitchFamily="34" charset="0"/>
            </a:rPr>
            <a:t>Contable</a:t>
          </a:r>
          <a:r>
            <a:rPr lang="es-ES" sz="1600" b="1" kern="1200" dirty="0">
              <a:solidFill>
                <a:schemeClr val="tx1"/>
              </a:solidFill>
              <a:latin typeface="Verdana" panose="020B0604030504040204" pitchFamily="34" charset="0"/>
              <a:ea typeface="Verdana" panose="020B0604030504040204" pitchFamily="34" charset="0"/>
              <a:cs typeface="Arial" pitchFamily="34" charset="0"/>
            </a:rPr>
            <a:t>:</a:t>
          </a:r>
          <a:r>
            <a:rPr lang="es-ES" sz="1600" kern="1200" dirty="0">
              <a:solidFill>
                <a:schemeClr val="tx1"/>
              </a:solidFill>
              <a:latin typeface="Verdana" panose="020B0604030504040204" pitchFamily="34" charset="0"/>
              <a:ea typeface="Verdana" panose="020B0604030504040204" pitchFamily="34" charset="0"/>
              <a:cs typeface="Arial" pitchFamily="34" charset="0"/>
            </a:rPr>
            <a:t> Registro e informe de las operaciones.</a:t>
          </a:r>
        </a:p>
      </dsp:txBody>
      <dsp:txXfrm>
        <a:off x="6250270" y="1303557"/>
        <a:ext cx="1538677" cy="1147505"/>
      </dsp:txXfrm>
    </dsp:sp>
    <dsp:sp modelId="{5FF9E6D2-DEB9-451E-944A-E2D729126906}">
      <dsp:nvSpPr>
        <dsp:cNvPr id="0" name=""/>
        <dsp:cNvSpPr/>
      </dsp:nvSpPr>
      <dsp:spPr>
        <a:xfrm rot="1870991">
          <a:off x="5882666" y="3330034"/>
          <a:ext cx="243081" cy="551757"/>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s-ES" sz="2800" kern="1200">
            <a:solidFill>
              <a:schemeClr val="tx1"/>
            </a:solidFill>
          </a:endParaRPr>
        </a:p>
      </dsp:txBody>
      <dsp:txXfrm>
        <a:off x="5887934" y="3421506"/>
        <a:ext cx="170157" cy="331055"/>
      </dsp:txXfrm>
    </dsp:sp>
    <dsp:sp modelId="{DACA5237-4BA3-4554-8E7A-59E8166F1864}">
      <dsp:nvSpPr>
        <dsp:cNvPr id="0" name=""/>
        <dsp:cNvSpPr/>
      </dsp:nvSpPr>
      <dsp:spPr>
        <a:xfrm>
          <a:off x="6038106" y="3341064"/>
          <a:ext cx="1963024" cy="1758793"/>
        </a:xfrm>
        <a:prstGeom prst="ellipse">
          <a:avLst/>
        </a:prstGeom>
        <a:solidFill>
          <a:schemeClr val="lt1">
            <a:hueOff val="0"/>
            <a:satOff val="0"/>
            <a:lumOff val="0"/>
            <a:alphaOff val="0"/>
          </a:schemeClr>
        </a:solidFill>
        <a:ln w="19050" cap="flat" cmpd="sng" algn="ctr">
          <a:solidFill>
            <a:srgbClr val="53206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rgbClr val="FF3366"/>
              </a:solidFill>
              <a:latin typeface="Verdana" panose="020B0604030504040204" pitchFamily="34" charset="0"/>
              <a:ea typeface="Verdana" panose="020B0604030504040204" pitchFamily="34" charset="0"/>
              <a:cs typeface="Arial" pitchFamily="34" charset="0"/>
            </a:rPr>
            <a:t>Contratación</a:t>
          </a:r>
          <a:r>
            <a:rPr lang="es-ES" sz="1400" kern="1200" dirty="0">
              <a:solidFill>
                <a:schemeClr val="tx1"/>
              </a:solidFill>
              <a:latin typeface="Verdana" panose="020B0604030504040204" pitchFamily="34" charset="0"/>
              <a:ea typeface="Verdana" panose="020B0604030504040204" pitchFamily="34" charset="0"/>
              <a:cs typeface="Arial" pitchFamily="34" charset="0"/>
            </a:rPr>
            <a:t> Aplicación normas procesos contractuales</a:t>
          </a:r>
          <a:r>
            <a:rPr lang="es-ES" sz="1600" kern="1200" dirty="0">
              <a:solidFill>
                <a:schemeClr val="tx1"/>
              </a:solidFill>
              <a:latin typeface="Verdana" panose="020B0604030504040204" pitchFamily="34" charset="0"/>
              <a:ea typeface="Verdana" panose="020B0604030504040204" pitchFamily="34" charset="0"/>
              <a:cs typeface="Arial" pitchFamily="34" charset="0"/>
            </a:rPr>
            <a:t>.</a:t>
          </a:r>
        </a:p>
      </dsp:txBody>
      <dsp:txXfrm>
        <a:off x="6325584" y="3598633"/>
        <a:ext cx="1388068" cy="1243655"/>
      </dsp:txXfrm>
    </dsp:sp>
    <dsp:sp modelId="{6CA71CEB-CBD3-4778-8B22-56AAEFD00343}">
      <dsp:nvSpPr>
        <dsp:cNvPr id="0" name=""/>
        <dsp:cNvSpPr/>
      </dsp:nvSpPr>
      <dsp:spPr>
        <a:xfrm rot="5537025">
          <a:off x="4919803" y="3920382"/>
          <a:ext cx="359109" cy="551757"/>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s-ES" sz="2800" kern="1200">
            <a:solidFill>
              <a:schemeClr val="tx1"/>
            </a:solidFill>
          </a:endParaRPr>
        </a:p>
      </dsp:txBody>
      <dsp:txXfrm rot="10800000">
        <a:off x="4975816" y="3976909"/>
        <a:ext cx="251376" cy="331055"/>
      </dsp:txXfrm>
    </dsp:sp>
    <dsp:sp modelId="{31378C6C-FF56-44F6-A548-573A20E460A8}">
      <dsp:nvSpPr>
        <dsp:cNvPr id="0" name=""/>
        <dsp:cNvSpPr/>
      </dsp:nvSpPr>
      <dsp:spPr>
        <a:xfrm>
          <a:off x="4146325" y="4544414"/>
          <a:ext cx="1813579" cy="1622817"/>
        </a:xfrm>
        <a:prstGeom prst="ellipse">
          <a:avLst/>
        </a:prstGeom>
        <a:solidFill>
          <a:schemeClr val="lt1">
            <a:hueOff val="0"/>
            <a:satOff val="0"/>
            <a:lumOff val="0"/>
            <a:alphaOff val="0"/>
          </a:schemeClr>
        </a:solidFill>
        <a:ln w="19050" cap="flat" cmpd="sng" algn="ctr">
          <a:solidFill>
            <a:srgbClr val="53206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rgbClr val="FF3366"/>
              </a:solidFill>
              <a:latin typeface="Verdana" panose="020B0604030504040204" pitchFamily="34" charset="0"/>
              <a:ea typeface="Verdana" panose="020B0604030504040204" pitchFamily="34" charset="0"/>
              <a:cs typeface="Arial" pitchFamily="34" charset="0"/>
            </a:rPr>
            <a:t>Rendición</a:t>
          </a:r>
          <a:r>
            <a:rPr lang="es-ES" sz="1400" b="1" kern="1200" dirty="0">
              <a:solidFill>
                <a:srgbClr val="A50021"/>
              </a:solidFill>
              <a:latin typeface="Verdana" panose="020B0604030504040204" pitchFamily="34" charset="0"/>
              <a:ea typeface="Verdana" panose="020B0604030504040204" pitchFamily="34" charset="0"/>
              <a:cs typeface="Arial" pitchFamily="34" charset="0"/>
            </a:rPr>
            <a:t> </a:t>
          </a:r>
          <a:r>
            <a:rPr lang="es-ES" sz="1400" b="1" kern="1200" dirty="0">
              <a:solidFill>
                <a:srgbClr val="FF3366"/>
              </a:solidFill>
              <a:latin typeface="Verdana" panose="020B0604030504040204" pitchFamily="34" charset="0"/>
              <a:ea typeface="Verdana" panose="020B0604030504040204" pitchFamily="34" charset="0"/>
              <a:cs typeface="Arial" pitchFamily="34" charset="0"/>
            </a:rPr>
            <a:t>de cuentas:</a:t>
          </a:r>
          <a:r>
            <a:rPr lang="es-ES" sz="1400" kern="1200" dirty="0">
              <a:solidFill>
                <a:srgbClr val="FF3366"/>
              </a:solidFill>
              <a:latin typeface="Verdana" panose="020B0604030504040204" pitchFamily="34" charset="0"/>
              <a:ea typeface="Verdana" panose="020B0604030504040204" pitchFamily="34" charset="0"/>
              <a:cs typeface="Arial" pitchFamily="34" charset="0"/>
            </a:rPr>
            <a:t> </a:t>
          </a:r>
          <a:r>
            <a:rPr lang="es-ES" sz="1400" kern="1200" dirty="0">
              <a:solidFill>
                <a:schemeClr val="tx1"/>
              </a:solidFill>
              <a:latin typeface="Verdana" panose="020B0604030504040204" pitchFamily="34" charset="0"/>
              <a:ea typeface="Verdana" panose="020B0604030504040204" pitchFamily="34" charset="0"/>
              <a:cs typeface="Arial" pitchFamily="34" charset="0"/>
            </a:rPr>
            <a:t>Control e informes sobre la gestión realizada</a:t>
          </a:r>
        </a:p>
      </dsp:txBody>
      <dsp:txXfrm>
        <a:off x="4411917" y="4782070"/>
        <a:ext cx="1282395" cy="1147505"/>
      </dsp:txXfrm>
    </dsp:sp>
    <dsp:sp modelId="{0E625AB5-822F-48DE-9D8C-95C158FFC3F6}">
      <dsp:nvSpPr>
        <dsp:cNvPr id="0" name=""/>
        <dsp:cNvSpPr/>
      </dsp:nvSpPr>
      <dsp:spPr>
        <a:xfrm rot="9066252">
          <a:off x="4050006" y="3326365"/>
          <a:ext cx="313393" cy="551757"/>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s-ES" sz="2800" kern="1200">
            <a:solidFill>
              <a:schemeClr val="tx1"/>
            </a:solidFill>
          </a:endParaRPr>
        </a:p>
      </dsp:txBody>
      <dsp:txXfrm rot="10800000">
        <a:off x="4138171" y="3414000"/>
        <a:ext cx="219375" cy="331055"/>
      </dsp:txXfrm>
    </dsp:sp>
    <dsp:sp modelId="{8D7AC6E6-BDCA-44C6-8025-DB2FF572FB3A}">
      <dsp:nvSpPr>
        <dsp:cNvPr id="0" name=""/>
        <dsp:cNvSpPr/>
      </dsp:nvSpPr>
      <dsp:spPr>
        <a:xfrm>
          <a:off x="2107330" y="3259745"/>
          <a:ext cx="1958562" cy="1921431"/>
        </a:xfrm>
        <a:prstGeom prst="ellipse">
          <a:avLst/>
        </a:prstGeom>
        <a:solidFill>
          <a:schemeClr val="lt1">
            <a:hueOff val="0"/>
            <a:satOff val="0"/>
            <a:lumOff val="0"/>
            <a:alphaOff val="0"/>
          </a:schemeClr>
        </a:solidFill>
        <a:ln w="19050" cap="flat" cmpd="sng" algn="ctr">
          <a:solidFill>
            <a:srgbClr val="53206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rgbClr val="FF3366"/>
              </a:solidFill>
              <a:latin typeface="Verdana" panose="020B0604030504040204" pitchFamily="34" charset="0"/>
              <a:ea typeface="Verdana" panose="020B0604030504040204" pitchFamily="34" charset="0"/>
              <a:cs typeface="Arial" pitchFamily="34" charset="0"/>
            </a:rPr>
            <a:t>Presupuestal</a:t>
          </a:r>
          <a:r>
            <a:rPr lang="es-ES" sz="1400" kern="1200" dirty="0">
              <a:solidFill>
                <a:schemeClr val="tx1"/>
              </a:solidFill>
              <a:latin typeface="Verdana" panose="020B0604030504040204" pitchFamily="34" charset="0"/>
              <a:ea typeface="Verdana" panose="020B0604030504040204" pitchFamily="34" charset="0"/>
              <a:cs typeface="Arial" pitchFamily="34" charset="0"/>
            </a:rPr>
            <a:t>Elaboración y ejecución del presupuesto de ingresos y gastos</a:t>
          </a:r>
          <a:endParaRPr lang="es-ES" sz="1400" kern="1200" dirty="0">
            <a:solidFill>
              <a:schemeClr val="tx1"/>
            </a:solidFill>
            <a:latin typeface="Verdana" panose="020B0604030504040204" pitchFamily="34" charset="0"/>
            <a:ea typeface="Verdana" panose="020B0604030504040204" pitchFamily="34" charset="0"/>
          </a:endParaRPr>
        </a:p>
      </dsp:txBody>
      <dsp:txXfrm>
        <a:off x="2394155" y="3541132"/>
        <a:ext cx="1384912" cy="1358657"/>
      </dsp:txXfrm>
    </dsp:sp>
    <dsp:sp modelId="{5FF913E6-4D29-4873-8D21-31B50C9B366A}">
      <dsp:nvSpPr>
        <dsp:cNvPr id="0" name=""/>
        <dsp:cNvSpPr/>
      </dsp:nvSpPr>
      <dsp:spPr>
        <a:xfrm rot="12395169">
          <a:off x="3932364" y="2299948"/>
          <a:ext cx="387397" cy="551757"/>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s-ES" sz="2800" kern="1200">
            <a:solidFill>
              <a:schemeClr val="tx1"/>
            </a:solidFill>
          </a:endParaRPr>
        </a:p>
      </dsp:txBody>
      <dsp:txXfrm rot="10800000">
        <a:off x="4042439" y="2436305"/>
        <a:ext cx="271178" cy="331055"/>
      </dsp:txXfrm>
    </dsp:sp>
    <dsp:sp modelId="{C4E56E07-7E0A-49C0-B049-FC0DED8D9F5C}">
      <dsp:nvSpPr>
        <dsp:cNvPr id="0" name=""/>
        <dsp:cNvSpPr/>
      </dsp:nvSpPr>
      <dsp:spPr>
        <a:xfrm>
          <a:off x="1897131" y="965308"/>
          <a:ext cx="1998726" cy="1990336"/>
        </a:xfrm>
        <a:prstGeom prst="ellipse">
          <a:avLst/>
        </a:prstGeom>
        <a:solidFill>
          <a:schemeClr val="lt1">
            <a:hueOff val="0"/>
            <a:satOff val="0"/>
            <a:lumOff val="0"/>
            <a:alphaOff val="0"/>
          </a:schemeClr>
        </a:solidFill>
        <a:ln w="19050" cap="flat" cmpd="sng" algn="ctr">
          <a:solidFill>
            <a:srgbClr val="53206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rgbClr val="FF3366"/>
              </a:solidFill>
              <a:latin typeface="Verdana" panose="020B0604030504040204" pitchFamily="34" charset="0"/>
              <a:ea typeface="Verdana" panose="020B0604030504040204" pitchFamily="34" charset="0"/>
              <a:cs typeface="Arial" pitchFamily="34" charset="0"/>
            </a:rPr>
            <a:t>Publicidad</a:t>
          </a:r>
          <a:r>
            <a:rPr lang="es-MX" sz="1400" b="1" kern="1200" dirty="0">
              <a:solidFill>
                <a:schemeClr val="tx1"/>
              </a:solidFill>
              <a:latin typeface="Verdana" panose="020B0604030504040204" pitchFamily="34" charset="0"/>
              <a:ea typeface="Verdana" panose="020B0604030504040204" pitchFamily="34" charset="0"/>
              <a:cs typeface="Arial" pitchFamily="34" charset="0"/>
            </a:rPr>
            <a:t>: </a:t>
          </a:r>
          <a:r>
            <a:rPr lang="es-MX" sz="1400" kern="1200" dirty="0">
              <a:solidFill>
                <a:schemeClr val="tx1"/>
              </a:solidFill>
              <a:latin typeface="Verdana" panose="020B0604030504040204" pitchFamily="34" charset="0"/>
              <a:ea typeface="Verdana" panose="020B0604030504040204" pitchFamily="34" charset="0"/>
              <a:cs typeface="Arial" pitchFamily="34" charset="0"/>
            </a:rPr>
            <a:t>Publicar los informes de ejecución, estados contables y rendición de cuentas. </a:t>
          </a:r>
          <a:endParaRPr lang="es-ES" sz="1400" kern="1200" dirty="0">
            <a:solidFill>
              <a:schemeClr val="tx1"/>
            </a:solidFill>
            <a:latin typeface="Verdana" panose="020B0604030504040204" pitchFamily="34" charset="0"/>
            <a:ea typeface="Verdana" panose="020B0604030504040204" pitchFamily="34" charset="0"/>
          </a:endParaRPr>
        </a:p>
      </dsp:txBody>
      <dsp:txXfrm>
        <a:off x="2189838" y="1256786"/>
        <a:ext cx="1413312" cy="14073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7B66C-5146-49AE-B289-15D607B679B1}">
      <dsp:nvSpPr>
        <dsp:cNvPr id="0" name=""/>
        <dsp:cNvSpPr/>
      </dsp:nvSpPr>
      <dsp:spPr>
        <a:xfrm>
          <a:off x="4127217" y="2381401"/>
          <a:ext cx="1528930" cy="1319315"/>
        </a:xfrm>
        <a:prstGeom prst="ellipse">
          <a:avLst/>
        </a:prstGeom>
        <a:solidFill>
          <a:schemeClr val="lt1"/>
        </a:solidFill>
        <a:ln w="1905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b="1" kern="1200" dirty="0">
              <a:solidFill>
                <a:srgbClr val="FF3366"/>
              </a:solidFill>
              <a:latin typeface="Verdana" panose="020B0604030504040204" pitchFamily="34" charset="0"/>
              <a:ea typeface="Verdana" panose="020B0604030504040204" pitchFamily="34" charset="0"/>
              <a:cs typeface="Arial" panose="020B0604020202020204" pitchFamily="34" charset="0"/>
            </a:rPr>
            <a:t>Consejo Directivo</a:t>
          </a:r>
          <a:endParaRPr lang="es-ES" sz="1600" b="1" kern="1200" dirty="0">
            <a:solidFill>
              <a:srgbClr val="FF3366"/>
            </a:solidFill>
            <a:latin typeface="Verdana" panose="020B0604030504040204" pitchFamily="34" charset="0"/>
            <a:ea typeface="Verdana" panose="020B0604030504040204" pitchFamily="34" charset="0"/>
            <a:cs typeface="Arial" panose="020B0604020202020204" pitchFamily="34" charset="0"/>
          </a:endParaRPr>
        </a:p>
      </dsp:txBody>
      <dsp:txXfrm>
        <a:off x="4351124" y="2574610"/>
        <a:ext cx="1081116" cy="932897"/>
      </dsp:txXfrm>
    </dsp:sp>
    <dsp:sp modelId="{7671E6E3-7DEE-4237-B222-A8DFA6D3881D}">
      <dsp:nvSpPr>
        <dsp:cNvPr id="0" name=""/>
        <dsp:cNvSpPr/>
      </dsp:nvSpPr>
      <dsp:spPr>
        <a:xfrm rot="16180872">
          <a:off x="4568033" y="1520279"/>
          <a:ext cx="633505" cy="562842"/>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10800000">
        <a:off x="4652929" y="1717272"/>
        <a:ext cx="464652" cy="337706"/>
      </dsp:txXfrm>
    </dsp:sp>
    <dsp:sp modelId="{D85368D2-EA6D-4A13-B11C-F99F5FA5E917}">
      <dsp:nvSpPr>
        <dsp:cNvPr id="0" name=""/>
        <dsp:cNvSpPr/>
      </dsp:nvSpPr>
      <dsp:spPr>
        <a:xfrm>
          <a:off x="4215508" y="-138191"/>
          <a:ext cx="1324336" cy="1324336"/>
        </a:xfrm>
        <a:prstGeom prst="ellipse">
          <a:avLst/>
        </a:prstGeom>
        <a:solidFill>
          <a:schemeClr val="lt1"/>
        </a:solidFill>
        <a:ln w="19050" cap="flat" cmpd="sng" algn="ctr">
          <a:solidFill>
            <a:srgbClr val="53206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Verdana" panose="020B0604030504040204" pitchFamily="34" charset="0"/>
              <a:ea typeface="Verdana" panose="020B0604030504040204" pitchFamily="34" charset="0"/>
              <a:cs typeface="Arial" pitchFamily="34" charset="0"/>
            </a:rPr>
            <a:t>Adoptar reglamento manejo de tesorería</a:t>
          </a:r>
          <a:endParaRPr lang="es-ES" sz="1100" kern="1200" dirty="0">
            <a:latin typeface="Verdana" panose="020B0604030504040204" pitchFamily="34" charset="0"/>
            <a:ea typeface="Verdana" panose="020B0604030504040204" pitchFamily="34" charset="0"/>
          </a:endParaRPr>
        </a:p>
      </dsp:txBody>
      <dsp:txXfrm>
        <a:off x="4409453" y="55754"/>
        <a:ext cx="936446" cy="936446"/>
      </dsp:txXfrm>
    </dsp:sp>
    <dsp:sp modelId="{504A8C26-BBBE-4102-A527-533E332CD26F}">
      <dsp:nvSpPr>
        <dsp:cNvPr id="0" name=""/>
        <dsp:cNvSpPr/>
      </dsp:nvSpPr>
      <dsp:spPr>
        <a:xfrm rot="18600000">
          <a:off x="5394129" y="1795311"/>
          <a:ext cx="613437" cy="562842"/>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5424287" y="1972553"/>
        <a:ext cx="444584" cy="337706"/>
      </dsp:txXfrm>
    </dsp:sp>
    <dsp:sp modelId="{264AB798-69E0-4621-A3EB-FE26DE450608}">
      <dsp:nvSpPr>
        <dsp:cNvPr id="0" name=""/>
        <dsp:cNvSpPr/>
      </dsp:nvSpPr>
      <dsp:spPr>
        <a:xfrm>
          <a:off x="5847464" y="450693"/>
          <a:ext cx="1324336" cy="1324336"/>
        </a:xfrm>
        <a:prstGeom prst="ellipse">
          <a:avLst/>
        </a:prstGeom>
        <a:solidFill>
          <a:schemeClr val="lt1"/>
        </a:solidFill>
        <a:ln w="19050" cap="flat" cmpd="sng" algn="ctr">
          <a:solidFill>
            <a:srgbClr val="53206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Century Schoolbook" panose="02040604050505020304" pitchFamily="18" charset="0"/>
              <a:cs typeface="Arial" pitchFamily="34" charset="0"/>
            </a:rPr>
            <a:t>Determinar la forma de recaudo y pagos</a:t>
          </a:r>
          <a:endParaRPr lang="es-ES" sz="1100" kern="1200" dirty="0">
            <a:latin typeface="Century Schoolbook" panose="02040604050505020304" pitchFamily="18" charset="0"/>
            <a:cs typeface="Arial" pitchFamily="34" charset="0"/>
          </a:endParaRPr>
        </a:p>
      </dsp:txBody>
      <dsp:txXfrm>
        <a:off x="6041409" y="644638"/>
        <a:ext cx="936446" cy="936446"/>
      </dsp:txXfrm>
    </dsp:sp>
    <dsp:sp modelId="{5FF9E6D2-DEB9-451E-944A-E2D729126906}">
      <dsp:nvSpPr>
        <dsp:cNvPr id="0" name=""/>
        <dsp:cNvSpPr/>
      </dsp:nvSpPr>
      <dsp:spPr>
        <a:xfrm rot="21008388">
          <a:off x="5841582" y="2551145"/>
          <a:ext cx="499248" cy="562842"/>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5842688" y="2676537"/>
        <a:ext cx="349474" cy="337706"/>
      </dsp:txXfrm>
    </dsp:sp>
    <dsp:sp modelId="{DACA5237-4BA3-4554-8E7A-59E8166F1864}">
      <dsp:nvSpPr>
        <dsp:cNvPr id="0" name=""/>
        <dsp:cNvSpPr/>
      </dsp:nvSpPr>
      <dsp:spPr>
        <a:xfrm>
          <a:off x="6551786" y="1950474"/>
          <a:ext cx="1609439" cy="1324336"/>
        </a:xfrm>
        <a:prstGeom prst="ellipse">
          <a:avLst/>
        </a:prstGeom>
        <a:solidFill>
          <a:schemeClr val="lt1"/>
        </a:solidFill>
        <a:ln w="19050" cap="flat" cmpd="sng" algn="ctr">
          <a:solidFill>
            <a:srgbClr val="53206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Verdana" panose="020B0604030504040204" pitchFamily="34" charset="0"/>
              <a:ea typeface="Verdana" panose="020B0604030504040204" pitchFamily="34" charset="0"/>
              <a:cs typeface="Arial" pitchFamily="34" charset="0"/>
            </a:rPr>
            <a:t>Aprobar adiciones, traslados y demás modificaciones al presupuesto</a:t>
          </a:r>
          <a:endParaRPr lang="es-ES" sz="1100" kern="1200" dirty="0">
            <a:latin typeface="Verdana" panose="020B0604030504040204" pitchFamily="34" charset="0"/>
            <a:ea typeface="Verdana" panose="020B0604030504040204" pitchFamily="34" charset="0"/>
            <a:cs typeface="Arial" pitchFamily="34" charset="0"/>
          </a:endParaRPr>
        </a:p>
      </dsp:txBody>
      <dsp:txXfrm>
        <a:off x="6787483" y="2144419"/>
        <a:ext cx="1138045" cy="936446"/>
      </dsp:txXfrm>
    </dsp:sp>
    <dsp:sp modelId="{15252229-D963-4D90-85A6-B3DEBF9E3273}">
      <dsp:nvSpPr>
        <dsp:cNvPr id="0" name=""/>
        <dsp:cNvSpPr/>
      </dsp:nvSpPr>
      <dsp:spPr>
        <a:xfrm rot="1544472">
          <a:off x="5732329" y="3293787"/>
          <a:ext cx="534387" cy="562842"/>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5740283" y="3371542"/>
        <a:ext cx="374071" cy="337706"/>
      </dsp:txXfrm>
    </dsp:sp>
    <dsp:sp modelId="{027CA766-EC88-4AC0-BCB5-DA23388FB912}">
      <dsp:nvSpPr>
        <dsp:cNvPr id="0" name=""/>
        <dsp:cNvSpPr/>
      </dsp:nvSpPr>
      <dsp:spPr>
        <a:xfrm>
          <a:off x="6382593" y="3430531"/>
          <a:ext cx="1491878" cy="1378064"/>
        </a:xfrm>
        <a:prstGeom prst="ellipse">
          <a:avLst/>
        </a:prstGeom>
        <a:solidFill>
          <a:schemeClr val="lt1"/>
        </a:solidFill>
        <a:ln w="19050" cap="flat" cmpd="sng" algn="ctr">
          <a:solidFill>
            <a:srgbClr val="53206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Verdana" panose="020B0604030504040204" pitchFamily="34" charset="0"/>
              <a:ea typeface="Verdana" panose="020B0604030504040204" pitchFamily="34" charset="0"/>
              <a:cs typeface="Arial" pitchFamily="34" charset="0"/>
            </a:rPr>
            <a:t>Verificar cumplimiento del informe de ejecución de los recursos del FSE</a:t>
          </a:r>
          <a:endParaRPr lang="es-ES" sz="1100" kern="1200" dirty="0">
            <a:latin typeface="Verdana" panose="020B0604030504040204" pitchFamily="34" charset="0"/>
            <a:ea typeface="Verdana" panose="020B0604030504040204" pitchFamily="34" charset="0"/>
            <a:cs typeface="Arial" pitchFamily="34" charset="0"/>
          </a:endParaRPr>
        </a:p>
      </dsp:txBody>
      <dsp:txXfrm>
        <a:off x="6601073" y="3632344"/>
        <a:ext cx="1054918" cy="974438"/>
      </dsp:txXfrm>
    </dsp:sp>
    <dsp:sp modelId="{08CAB03A-E2FC-4EDB-A1BE-BC7933CD4059}">
      <dsp:nvSpPr>
        <dsp:cNvPr id="0" name=""/>
        <dsp:cNvSpPr/>
      </dsp:nvSpPr>
      <dsp:spPr>
        <a:xfrm rot="4101144">
          <a:off x="5067245" y="3761402"/>
          <a:ext cx="444054" cy="562842"/>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5109282" y="3812060"/>
        <a:ext cx="310838" cy="337706"/>
      </dsp:txXfrm>
    </dsp:sp>
    <dsp:sp modelId="{34CB58F9-C52C-4803-B8B3-988C46ACE23B}">
      <dsp:nvSpPr>
        <dsp:cNvPr id="0" name=""/>
        <dsp:cNvSpPr/>
      </dsp:nvSpPr>
      <dsp:spPr>
        <a:xfrm>
          <a:off x="4801145" y="4383031"/>
          <a:ext cx="1999125" cy="1896807"/>
        </a:xfrm>
        <a:prstGeom prst="ellipse">
          <a:avLst/>
        </a:prstGeom>
        <a:solidFill>
          <a:schemeClr val="lt1"/>
        </a:solidFill>
        <a:ln w="19050" cap="flat" cmpd="sng" algn="ctr">
          <a:solidFill>
            <a:srgbClr val="53206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Verdana" panose="020B0604030504040204" pitchFamily="34" charset="0"/>
              <a:ea typeface="Verdana" panose="020B0604030504040204" pitchFamily="34" charset="0"/>
              <a:cs typeface="Arial" pitchFamily="34" charset="0"/>
            </a:rPr>
            <a:t>Aprobar contratación de servicios, uso por terceros de bienes o inmuebles y uso de recursos para eventos pedagógicos, científicos y culturales</a:t>
          </a:r>
        </a:p>
      </dsp:txBody>
      <dsp:txXfrm>
        <a:off x="5093910" y="4660812"/>
        <a:ext cx="1413595" cy="1341245"/>
      </dsp:txXfrm>
    </dsp:sp>
    <dsp:sp modelId="{42474582-CDAC-4D35-B41B-C581B22316F4}">
      <dsp:nvSpPr>
        <dsp:cNvPr id="0" name=""/>
        <dsp:cNvSpPr/>
      </dsp:nvSpPr>
      <dsp:spPr>
        <a:xfrm rot="6752136">
          <a:off x="4133921" y="3877516"/>
          <a:ext cx="587812" cy="562842"/>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10800000">
        <a:off x="4250705" y="3912104"/>
        <a:ext cx="418959" cy="337706"/>
      </dsp:txXfrm>
    </dsp:sp>
    <dsp:sp modelId="{4748EC52-DB34-4C4E-A361-340AD6B7FA6F}">
      <dsp:nvSpPr>
        <dsp:cNvPr id="0" name=""/>
        <dsp:cNvSpPr/>
      </dsp:nvSpPr>
      <dsp:spPr>
        <a:xfrm>
          <a:off x="3111948" y="4630127"/>
          <a:ext cx="1596593" cy="1552347"/>
        </a:xfrm>
        <a:prstGeom prst="ellipse">
          <a:avLst/>
        </a:prstGeom>
        <a:solidFill>
          <a:schemeClr val="lt1"/>
        </a:solidFill>
        <a:ln w="19050" cap="flat" cmpd="sng" algn="ctr">
          <a:solidFill>
            <a:srgbClr val="53206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Verdana" panose="020B0604030504040204" pitchFamily="34" charset="0"/>
              <a:ea typeface="Verdana" panose="020B0604030504040204" pitchFamily="34" charset="0"/>
              <a:cs typeface="Arial" pitchFamily="34" charset="0"/>
            </a:rPr>
            <a:t>Reglamentar procedimientos, formalidades y garantías para contratación inferior a 20 SMLMV</a:t>
          </a:r>
        </a:p>
      </dsp:txBody>
      <dsp:txXfrm>
        <a:off x="3345764" y="4857463"/>
        <a:ext cx="1128961" cy="1097675"/>
      </dsp:txXfrm>
    </dsp:sp>
    <dsp:sp modelId="{6CA71CEB-CBD3-4778-8B22-56AAEFD00343}">
      <dsp:nvSpPr>
        <dsp:cNvPr id="0" name=""/>
        <dsp:cNvSpPr/>
      </dsp:nvSpPr>
      <dsp:spPr>
        <a:xfrm rot="9000000">
          <a:off x="3568296" y="3370027"/>
          <a:ext cx="532320" cy="562842"/>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10800000">
        <a:off x="3717294" y="3442671"/>
        <a:ext cx="372624" cy="337706"/>
      </dsp:txXfrm>
    </dsp:sp>
    <dsp:sp modelId="{31378C6C-FF56-44F6-A548-573A20E460A8}">
      <dsp:nvSpPr>
        <dsp:cNvPr id="0" name=""/>
        <dsp:cNvSpPr/>
      </dsp:nvSpPr>
      <dsp:spPr>
        <a:xfrm>
          <a:off x="1921785" y="3550959"/>
          <a:ext cx="1580079" cy="1497281"/>
        </a:xfrm>
        <a:prstGeom prst="ellipse">
          <a:avLst/>
        </a:prstGeom>
        <a:solidFill>
          <a:schemeClr val="lt1"/>
        </a:solidFill>
        <a:ln w="19050" cap="flat" cmpd="sng" algn="ctr">
          <a:solidFill>
            <a:srgbClr val="53206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Verdana" panose="020B0604030504040204" pitchFamily="34" charset="0"/>
              <a:ea typeface="Verdana" panose="020B0604030504040204" pitchFamily="34" charset="0"/>
              <a:cs typeface="Arial" pitchFamily="34" charset="0"/>
            </a:rPr>
            <a:t>Verificar existencia y presentación de estados contables</a:t>
          </a:r>
          <a:endParaRPr lang="es-ES" sz="1200" kern="1200" dirty="0">
            <a:latin typeface="Verdana" panose="020B0604030504040204" pitchFamily="34" charset="0"/>
            <a:ea typeface="Verdana" panose="020B0604030504040204" pitchFamily="34" charset="0"/>
            <a:cs typeface="Arial" pitchFamily="34" charset="0"/>
          </a:endParaRPr>
        </a:p>
      </dsp:txBody>
      <dsp:txXfrm>
        <a:off x="2153182" y="3770231"/>
        <a:ext cx="1117285" cy="1058737"/>
      </dsp:txXfrm>
    </dsp:sp>
    <dsp:sp modelId="{5FF913E6-4D29-4873-8D21-31B50C9B366A}">
      <dsp:nvSpPr>
        <dsp:cNvPr id="0" name=""/>
        <dsp:cNvSpPr/>
      </dsp:nvSpPr>
      <dsp:spPr>
        <a:xfrm rot="11400000">
          <a:off x="3413485" y="2544873"/>
          <a:ext cx="520420" cy="562842"/>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10800000">
        <a:off x="3568425" y="2670996"/>
        <a:ext cx="364294" cy="337706"/>
      </dsp:txXfrm>
    </dsp:sp>
    <dsp:sp modelId="{C4E56E07-7E0A-49C0-B049-FC0DED8D9F5C}">
      <dsp:nvSpPr>
        <dsp:cNvPr id="0" name=""/>
        <dsp:cNvSpPr/>
      </dsp:nvSpPr>
      <dsp:spPr>
        <a:xfrm>
          <a:off x="1637493" y="1851821"/>
          <a:ext cx="1550692" cy="1504300"/>
        </a:xfrm>
        <a:prstGeom prst="ellipse">
          <a:avLst/>
        </a:prstGeom>
        <a:solidFill>
          <a:schemeClr val="lt1"/>
        </a:solidFill>
        <a:ln w="19050" cap="flat" cmpd="sng" algn="ctr">
          <a:solidFill>
            <a:srgbClr val="53206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Verdana" panose="020B0604030504040204" pitchFamily="34" charset="0"/>
              <a:ea typeface="Verdana" panose="020B0604030504040204" pitchFamily="34" charset="0"/>
              <a:cs typeface="Arial" pitchFamily="34" charset="0"/>
            </a:rPr>
            <a:t>Aprobar el presupuesto</a:t>
          </a:r>
          <a:endParaRPr lang="es-ES" sz="1200" kern="1200" dirty="0">
            <a:latin typeface="Verdana" panose="020B0604030504040204" pitchFamily="34" charset="0"/>
            <a:ea typeface="Verdana" panose="020B0604030504040204" pitchFamily="34" charset="0"/>
          </a:endParaRPr>
        </a:p>
      </dsp:txBody>
      <dsp:txXfrm>
        <a:off x="1864587" y="2072121"/>
        <a:ext cx="1096504" cy="1063700"/>
      </dsp:txXfrm>
    </dsp:sp>
    <dsp:sp modelId="{CD14D35C-E0E2-4FB5-9AB5-37D4A0036F14}">
      <dsp:nvSpPr>
        <dsp:cNvPr id="0" name=""/>
        <dsp:cNvSpPr/>
      </dsp:nvSpPr>
      <dsp:spPr>
        <a:xfrm rot="13800000">
          <a:off x="3775798" y="1795311"/>
          <a:ext cx="613437" cy="562842"/>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10800000">
        <a:off x="3914493" y="1972553"/>
        <a:ext cx="444584" cy="337706"/>
      </dsp:txXfrm>
    </dsp:sp>
    <dsp:sp modelId="{C0E1994E-B866-4A4D-9574-20F33639D59A}">
      <dsp:nvSpPr>
        <dsp:cNvPr id="0" name=""/>
        <dsp:cNvSpPr/>
      </dsp:nvSpPr>
      <dsp:spPr>
        <a:xfrm>
          <a:off x="2611564" y="450693"/>
          <a:ext cx="1324336" cy="1324336"/>
        </a:xfrm>
        <a:prstGeom prst="ellipse">
          <a:avLst/>
        </a:prstGeom>
        <a:solidFill>
          <a:schemeClr val="lt1"/>
        </a:solidFill>
        <a:ln w="19050" cap="flat" cmpd="sng" algn="ctr">
          <a:solidFill>
            <a:srgbClr val="53206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Verdana" panose="020B0604030504040204" pitchFamily="34" charset="0"/>
              <a:ea typeface="Verdana" panose="020B0604030504040204" pitchFamily="34" charset="0"/>
              <a:cs typeface="Arial" pitchFamily="34" charset="0"/>
            </a:rPr>
            <a:t>Determinar actos o contratos que requieran su aprobación</a:t>
          </a:r>
          <a:endParaRPr lang="es-ES" sz="1100" kern="1200" dirty="0">
            <a:latin typeface="Verdana" panose="020B0604030504040204" pitchFamily="34" charset="0"/>
            <a:ea typeface="Verdana" panose="020B0604030504040204" pitchFamily="34" charset="0"/>
          </a:endParaRPr>
        </a:p>
      </dsp:txBody>
      <dsp:txXfrm>
        <a:off x="2805509" y="644638"/>
        <a:ext cx="936446" cy="9364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7B66C-5146-49AE-B289-15D607B679B1}">
      <dsp:nvSpPr>
        <dsp:cNvPr id="0" name=""/>
        <dsp:cNvSpPr/>
      </dsp:nvSpPr>
      <dsp:spPr>
        <a:xfrm>
          <a:off x="4149420" y="2358301"/>
          <a:ext cx="1464154" cy="1229524"/>
        </a:xfrm>
        <a:prstGeom prst="ellipse">
          <a:avLst/>
        </a:prstGeom>
        <a:noFill/>
        <a:ln w="19050" cap="flat" cmpd="sng" algn="ctr">
          <a:solidFill>
            <a:srgbClr val="53206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rgbClr val="FF3366"/>
              </a:solidFill>
              <a:latin typeface="Verdana" panose="020B0604030504040204" pitchFamily="34" charset="0"/>
              <a:ea typeface="Verdana" panose="020B0604030504040204" pitchFamily="34" charset="0"/>
              <a:cs typeface="Arial" panose="020B0604020202020204" pitchFamily="34" charset="0"/>
            </a:rPr>
            <a:t>RECTOR</a:t>
          </a:r>
          <a:endParaRPr lang="es-ES" sz="2000" b="1" kern="1200" dirty="0">
            <a:solidFill>
              <a:srgbClr val="FF3366"/>
            </a:solidFill>
            <a:latin typeface="Verdana" panose="020B0604030504040204" pitchFamily="34" charset="0"/>
            <a:ea typeface="Verdana" panose="020B0604030504040204" pitchFamily="34" charset="0"/>
            <a:cs typeface="Arial" panose="020B0604020202020204" pitchFamily="34" charset="0"/>
          </a:endParaRPr>
        </a:p>
      </dsp:txBody>
      <dsp:txXfrm>
        <a:off x="4363840" y="2538361"/>
        <a:ext cx="1035314" cy="869404"/>
      </dsp:txXfrm>
    </dsp:sp>
    <dsp:sp modelId="{7671E6E3-7DEE-4237-B222-A8DFA6D3881D}">
      <dsp:nvSpPr>
        <dsp:cNvPr id="0" name=""/>
        <dsp:cNvSpPr/>
      </dsp:nvSpPr>
      <dsp:spPr>
        <a:xfrm rot="16200000">
          <a:off x="4617951" y="1622778"/>
          <a:ext cx="527093" cy="506365"/>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S" sz="2100" kern="1200"/>
        </a:p>
      </dsp:txBody>
      <dsp:txXfrm>
        <a:off x="4693906" y="1800006"/>
        <a:ext cx="375184" cy="303819"/>
      </dsp:txXfrm>
    </dsp:sp>
    <dsp:sp modelId="{D85368D2-EA6D-4A13-B11C-F99F5FA5E917}">
      <dsp:nvSpPr>
        <dsp:cNvPr id="0" name=""/>
        <dsp:cNvSpPr/>
      </dsp:nvSpPr>
      <dsp:spPr>
        <a:xfrm>
          <a:off x="4211308" y="23405"/>
          <a:ext cx="1340379" cy="1340379"/>
        </a:xfrm>
        <a:prstGeom prst="ellipse">
          <a:avLst/>
        </a:prstGeom>
        <a:solidFill>
          <a:schemeClr val="lt1"/>
        </a:solidFill>
        <a:ln w="19050" cap="flat" cmpd="sng" algn="ctr">
          <a:solidFill>
            <a:srgbClr val="53206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Verdana" panose="020B0604030504040204" pitchFamily="34" charset="0"/>
              <a:ea typeface="Verdana" panose="020B0604030504040204" pitchFamily="34" charset="0"/>
              <a:cs typeface="Arial" pitchFamily="34" charset="0"/>
            </a:rPr>
            <a:t>Elaborar el proyecto anual de presupuesto </a:t>
          </a:r>
          <a:endParaRPr lang="es-ES" sz="1100" kern="1200" dirty="0">
            <a:latin typeface="Verdana" panose="020B0604030504040204" pitchFamily="34" charset="0"/>
            <a:ea typeface="Verdana" panose="020B0604030504040204" pitchFamily="34" charset="0"/>
          </a:endParaRPr>
        </a:p>
      </dsp:txBody>
      <dsp:txXfrm>
        <a:off x="4407602" y="219699"/>
        <a:ext cx="947791" cy="947791"/>
      </dsp:txXfrm>
    </dsp:sp>
    <dsp:sp modelId="{5FF9E6D2-DEB9-451E-944A-E2D729126906}">
      <dsp:nvSpPr>
        <dsp:cNvPr id="0" name=""/>
        <dsp:cNvSpPr/>
      </dsp:nvSpPr>
      <dsp:spPr>
        <a:xfrm rot="18900000">
          <a:off x="5425824" y="1925529"/>
          <a:ext cx="500049" cy="506365"/>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S" sz="2100" kern="1200"/>
        </a:p>
      </dsp:txBody>
      <dsp:txXfrm>
        <a:off x="5447793" y="2079840"/>
        <a:ext cx="350034" cy="303819"/>
      </dsp:txXfrm>
    </dsp:sp>
    <dsp:sp modelId="{DACA5237-4BA3-4554-8E7A-59E8166F1864}">
      <dsp:nvSpPr>
        <dsp:cNvPr id="0" name=""/>
        <dsp:cNvSpPr/>
      </dsp:nvSpPr>
      <dsp:spPr>
        <a:xfrm>
          <a:off x="5823135" y="691046"/>
          <a:ext cx="1340379" cy="1340379"/>
        </a:xfrm>
        <a:prstGeom prst="ellipse">
          <a:avLst/>
        </a:prstGeom>
        <a:solidFill>
          <a:schemeClr val="lt1"/>
        </a:solidFill>
        <a:ln w="19050" cap="flat" cmpd="sng" algn="ctr">
          <a:solidFill>
            <a:srgbClr val="53206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Verdana" panose="020B0604030504040204" pitchFamily="34" charset="0"/>
              <a:ea typeface="Verdana" panose="020B0604030504040204" pitchFamily="34" charset="0"/>
              <a:cs typeface="Arial" pitchFamily="34" charset="0"/>
            </a:rPr>
            <a:t>Elaborar el flujo de caja anual</a:t>
          </a:r>
          <a:endParaRPr lang="es-ES" sz="1100" kern="1200" dirty="0">
            <a:latin typeface="Verdana" panose="020B0604030504040204" pitchFamily="34" charset="0"/>
            <a:ea typeface="Verdana" panose="020B0604030504040204" pitchFamily="34" charset="0"/>
            <a:cs typeface="Arial" pitchFamily="34" charset="0"/>
          </a:endParaRPr>
        </a:p>
      </dsp:txBody>
      <dsp:txXfrm>
        <a:off x="6019429" y="887340"/>
        <a:ext cx="947791" cy="947791"/>
      </dsp:txXfrm>
    </dsp:sp>
    <dsp:sp modelId="{E1775964-3A83-4536-95E5-AADCA653D7CF}">
      <dsp:nvSpPr>
        <dsp:cNvPr id="0" name=""/>
        <dsp:cNvSpPr/>
      </dsp:nvSpPr>
      <dsp:spPr>
        <a:xfrm>
          <a:off x="5806559" y="2719880"/>
          <a:ext cx="464916" cy="506365"/>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S" sz="2100" kern="1200"/>
        </a:p>
      </dsp:txBody>
      <dsp:txXfrm>
        <a:off x="5806559" y="2821153"/>
        <a:ext cx="325441" cy="303819"/>
      </dsp:txXfrm>
    </dsp:sp>
    <dsp:sp modelId="{682ECCA8-6653-4BE9-9374-7682CCCF1AF2}">
      <dsp:nvSpPr>
        <dsp:cNvPr id="0" name=""/>
        <dsp:cNvSpPr/>
      </dsp:nvSpPr>
      <dsp:spPr>
        <a:xfrm>
          <a:off x="6490776" y="2302873"/>
          <a:ext cx="1340379" cy="1340379"/>
        </a:xfrm>
        <a:prstGeom prst="ellipse">
          <a:avLst/>
        </a:prstGeom>
        <a:solidFill>
          <a:schemeClr val="lt1"/>
        </a:solidFill>
        <a:ln w="19050" cap="flat" cmpd="sng" algn="ctr">
          <a:solidFill>
            <a:srgbClr val="53206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Verdana" panose="020B0604030504040204" pitchFamily="34" charset="0"/>
              <a:ea typeface="Verdana" panose="020B0604030504040204" pitchFamily="34" charset="0"/>
              <a:cs typeface="Arial" pitchFamily="34" charset="0"/>
            </a:rPr>
            <a:t>Realizar rendición de cuentas según la periodicidad normativa</a:t>
          </a:r>
          <a:endParaRPr lang="es-ES" sz="1100" kern="1200" dirty="0">
            <a:latin typeface="Verdana" panose="020B0604030504040204" pitchFamily="34" charset="0"/>
            <a:ea typeface="Verdana" panose="020B0604030504040204" pitchFamily="34" charset="0"/>
          </a:endParaRPr>
        </a:p>
      </dsp:txBody>
      <dsp:txXfrm>
        <a:off x="6687070" y="2499167"/>
        <a:ext cx="947791" cy="947791"/>
      </dsp:txXfrm>
    </dsp:sp>
    <dsp:sp modelId="{704ECD6E-506C-4069-B049-ED8C793DC615}">
      <dsp:nvSpPr>
        <dsp:cNvPr id="0" name=""/>
        <dsp:cNvSpPr/>
      </dsp:nvSpPr>
      <dsp:spPr>
        <a:xfrm rot="2700000">
          <a:off x="5425824" y="3514231"/>
          <a:ext cx="500049" cy="506365"/>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S" sz="2100" kern="1200"/>
        </a:p>
      </dsp:txBody>
      <dsp:txXfrm>
        <a:off x="5447793" y="3562466"/>
        <a:ext cx="350034" cy="303819"/>
      </dsp:txXfrm>
    </dsp:sp>
    <dsp:sp modelId="{5E57017A-36EB-40F4-8FA3-A1B45D260B75}">
      <dsp:nvSpPr>
        <dsp:cNvPr id="0" name=""/>
        <dsp:cNvSpPr/>
      </dsp:nvSpPr>
      <dsp:spPr>
        <a:xfrm>
          <a:off x="5823135" y="3914701"/>
          <a:ext cx="1340379" cy="1340379"/>
        </a:xfrm>
        <a:prstGeom prst="ellipse">
          <a:avLst/>
        </a:prstGeom>
        <a:solidFill>
          <a:schemeClr val="lt1"/>
        </a:solidFill>
        <a:ln w="19050" cap="flat" cmpd="sng" algn="ctr">
          <a:solidFill>
            <a:srgbClr val="53206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Verdana" panose="020B0604030504040204" pitchFamily="34" charset="0"/>
              <a:ea typeface="Verdana" panose="020B0604030504040204" pitchFamily="34" charset="0"/>
              <a:cs typeface="Arial" pitchFamily="34" charset="0"/>
            </a:rPr>
            <a:t>Suscribir los estados contables e información financiera</a:t>
          </a:r>
          <a:endParaRPr lang="es-ES" sz="1100" kern="1200" dirty="0">
            <a:latin typeface="Verdana" panose="020B0604030504040204" pitchFamily="34" charset="0"/>
            <a:ea typeface="Verdana" panose="020B0604030504040204" pitchFamily="34" charset="0"/>
          </a:endParaRPr>
        </a:p>
      </dsp:txBody>
      <dsp:txXfrm>
        <a:off x="6019429" y="4110995"/>
        <a:ext cx="947791" cy="947791"/>
      </dsp:txXfrm>
    </dsp:sp>
    <dsp:sp modelId="{06AB3AC7-1A7F-4C22-AB23-3F4FB76A3510}">
      <dsp:nvSpPr>
        <dsp:cNvPr id="0" name=""/>
        <dsp:cNvSpPr/>
      </dsp:nvSpPr>
      <dsp:spPr>
        <a:xfrm rot="5400000">
          <a:off x="4617951" y="3816983"/>
          <a:ext cx="527093" cy="506365"/>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S" sz="2100" kern="1200"/>
        </a:p>
      </dsp:txBody>
      <dsp:txXfrm>
        <a:off x="4693906" y="3842302"/>
        <a:ext cx="375184" cy="303819"/>
      </dsp:txXfrm>
    </dsp:sp>
    <dsp:sp modelId="{7E584D25-D737-42D9-948B-2222F5ADA623}">
      <dsp:nvSpPr>
        <dsp:cNvPr id="0" name=""/>
        <dsp:cNvSpPr/>
      </dsp:nvSpPr>
      <dsp:spPr>
        <a:xfrm>
          <a:off x="4211308" y="4582341"/>
          <a:ext cx="1340379" cy="1340379"/>
        </a:xfrm>
        <a:prstGeom prst="ellipse">
          <a:avLst/>
        </a:prstGeom>
        <a:solidFill>
          <a:schemeClr val="lt1"/>
        </a:solidFill>
        <a:ln w="19050" cap="flat" cmpd="sng" algn="ctr">
          <a:solidFill>
            <a:srgbClr val="53206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Verdana" panose="020B0604030504040204" pitchFamily="34" charset="0"/>
              <a:ea typeface="Verdana" panose="020B0604030504040204" pitchFamily="34" charset="0"/>
              <a:cs typeface="Arial" pitchFamily="34" charset="0"/>
            </a:rPr>
            <a:t>Presentar los informes requeridos</a:t>
          </a:r>
          <a:endParaRPr lang="es-ES" sz="1100" kern="1200" dirty="0">
            <a:latin typeface="Verdana" panose="020B0604030504040204" pitchFamily="34" charset="0"/>
            <a:ea typeface="Verdana" panose="020B0604030504040204" pitchFamily="34" charset="0"/>
          </a:endParaRPr>
        </a:p>
      </dsp:txBody>
      <dsp:txXfrm>
        <a:off x="4407602" y="4778635"/>
        <a:ext cx="947791" cy="947791"/>
      </dsp:txXfrm>
    </dsp:sp>
    <dsp:sp modelId="{85C34123-6F55-4A31-BFB8-524B4CC42202}">
      <dsp:nvSpPr>
        <dsp:cNvPr id="0" name=""/>
        <dsp:cNvSpPr/>
      </dsp:nvSpPr>
      <dsp:spPr>
        <a:xfrm rot="8100000">
          <a:off x="3837122" y="3514231"/>
          <a:ext cx="500049" cy="506365"/>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S" sz="2100" kern="1200"/>
        </a:p>
      </dsp:txBody>
      <dsp:txXfrm rot="10800000">
        <a:off x="3965168" y="3562466"/>
        <a:ext cx="350034" cy="303819"/>
      </dsp:txXfrm>
    </dsp:sp>
    <dsp:sp modelId="{64751564-ACDC-4563-9C01-1AC11F48B4EB}">
      <dsp:nvSpPr>
        <dsp:cNvPr id="0" name=""/>
        <dsp:cNvSpPr/>
      </dsp:nvSpPr>
      <dsp:spPr>
        <a:xfrm>
          <a:off x="2599480" y="3914701"/>
          <a:ext cx="1340379" cy="1340379"/>
        </a:xfrm>
        <a:prstGeom prst="ellipse">
          <a:avLst/>
        </a:prstGeom>
        <a:solidFill>
          <a:schemeClr val="lt1"/>
        </a:solidFill>
        <a:ln w="19050" cap="flat" cmpd="sng" algn="ctr">
          <a:solidFill>
            <a:srgbClr val="53206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Verdana" panose="020B0604030504040204" pitchFamily="34" charset="0"/>
              <a:ea typeface="Verdana" panose="020B0604030504040204" pitchFamily="34" charset="0"/>
              <a:cs typeface="Arial" pitchFamily="34" charset="0"/>
            </a:rPr>
            <a:t>Permitir el acceso a la información y publicidad</a:t>
          </a:r>
          <a:endParaRPr lang="es-ES" sz="1100" kern="1200" dirty="0">
            <a:latin typeface="Verdana" panose="020B0604030504040204" pitchFamily="34" charset="0"/>
            <a:ea typeface="Verdana" panose="020B0604030504040204" pitchFamily="34" charset="0"/>
          </a:endParaRPr>
        </a:p>
      </dsp:txBody>
      <dsp:txXfrm>
        <a:off x="2795774" y="4110995"/>
        <a:ext cx="947791" cy="947791"/>
      </dsp:txXfrm>
    </dsp:sp>
    <dsp:sp modelId="{6CA71CEB-CBD3-4778-8B22-56AAEFD00343}">
      <dsp:nvSpPr>
        <dsp:cNvPr id="0" name=""/>
        <dsp:cNvSpPr/>
      </dsp:nvSpPr>
      <dsp:spPr>
        <a:xfrm rot="10800000">
          <a:off x="3597511" y="2719880"/>
          <a:ext cx="390015" cy="506365"/>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S" sz="2100" kern="1200"/>
        </a:p>
      </dsp:txBody>
      <dsp:txXfrm rot="10800000">
        <a:off x="3714515" y="2821153"/>
        <a:ext cx="273011" cy="303819"/>
      </dsp:txXfrm>
    </dsp:sp>
    <dsp:sp modelId="{31378C6C-FF56-44F6-A548-573A20E460A8}">
      <dsp:nvSpPr>
        <dsp:cNvPr id="0" name=""/>
        <dsp:cNvSpPr/>
      </dsp:nvSpPr>
      <dsp:spPr>
        <a:xfrm>
          <a:off x="1790517" y="2302873"/>
          <a:ext cx="1623025" cy="1340379"/>
        </a:xfrm>
        <a:prstGeom prst="ellipse">
          <a:avLst/>
        </a:prstGeom>
        <a:solidFill>
          <a:schemeClr val="lt1"/>
        </a:solidFill>
        <a:ln w="19050" cap="flat" cmpd="sng" algn="ctr">
          <a:solidFill>
            <a:srgbClr val="53206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Verdana" panose="020B0604030504040204" pitchFamily="34" charset="0"/>
              <a:ea typeface="Verdana" panose="020B0604030504040204" pitchFamily="34" charset="0"/>
              <a:cs typeface="Arial" pitchFamily="34" charset="0"/>
            </a:rPr>
            <a:t>Elaborar modificaciones al presupuesto</a:t>
          </a:r>
          <a:endParaRPr lang="es-ES" sz="1100" kern="1200" dirty="0">
            <a:latin typeface="Verdana" panose="020B0604030504040204" pitchFamily="34" charset="0"/>
            <a:ea typeface="Verdana" panose="020B0604030504040204" pitchFamily="34" charset="0"/>
            <a:cs typeface="Arial" pitchFamily="34" charset="0"/>
          </a:endParaRPr>
        </a:p>
      </dsp:txBody>
      <dsp:txXfrm>
        <a:off x="2028204" y="2499167"/>
        <a:ext cx="1147651" cy="947791"/>
      </dsp:txXfrm>
    </dsp:sp>
    <dsp:sp modelId="{0E625AB5-822F-48DE-9D8C-95C158FFC3F6}">
      <dsp:nvSpPr>
        <dsp:cNvPr id="0" name=""/>
        <dsp:cNvSpPr/>
      </dsp:nvSpPr>
      <dsp:spPr>
        <a:xfrm rot="13500000">
          <a:off x="3897138" y="1959385"/>
          <a:ext cx="447728" cy="506365"/>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S" sz="2100" kern="1200"/>
        </a:p>
      </dsp:txBody>
      <dsp:txXfrm rot="10800000">
        <a:off x="4011786" y="2108147"/>
        <a:ext cx="313410" cy="303819"/>
      </dsp:txXfrm>
    </dsp:sp>
    <dsp:sp modelId="{8D7AC6E6-BDCA-44C6-8025-DB2FF572FB3A}">
      <dsp:nvSpPr>
        <dsp:cNvPr id="0" name=""/>
        <dsp:cNvSpPr/>
      </dsp:nvSpPr>
      <dsp:spPr>
        <a:xfrm>
          <a:off x="2501217" y="591871"/>
          <a:ext cx="1536905" cy="1538728"/>
        </a:xfrm>
        <a:prstGeom prst="ellipse">
          <a:avLst/>
        </a:prstGeom>
        <a:solidFill>
          <a:schemeClr val="lt1"/>
        </a:solidFill>
        <a:ln w="19050" cap="flat" cmpd="sng" algn="ctr">
          <a:solidFill>
            <a:srgbClr val="53206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Verdana" panose="020B0604030504040204" pitchFamily="34" charset="0"/>
              <a:ea typeface="Verdana" panose="020B0604030504040204" pitchFamily="34" charset="0"/>
              <a:cs typeface="Arial" pitchFamily="34" charset="0"/>
            </a:rPr>
            <a:t>Celebrar contratos, suscribir actos administrativos, ordenar gastos FSE</a:t>
          </a:r>
          <a:endParaRPr lang="es-ES" sz="1100" kern="1200" dirty="0">
            <a:latin typeface="Verdana" panose="020B0604030504040204" pitchFamily="34" charset="0"/>
            <a:ea typeface="Verdana" panose="020B0604030504040204" pitchFamily="34" charset="0"/>
          </a:endParaRPr>
        </a:p>
      </dsp:txBody>
      <dsp:txXfrm>
        <a:off x="2726292" y="817212"/>
        <a:ext cx="1086755" cy="10880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7B66C-5146-49AE-B289-15D607B679B1}">
      <dsp:nvSpPr>
        <dsp:cNvPr id="0" name=""/>
        <dsp:cNvSpPr/>
      </dsp:nvSpPr>
      <dsp:spPr>
        <a:xfrm>
          <a:off x="4132187" y="2201889"/>
          <a:ext cx="1518947" cy="1376048"/>
        </a:xfrm>
        <a:prstGeom prst="ellipse">
          <a:avLst/>
        </a:prstGeom>
        <a:noFill/>
        <a:ln w="19050" cap="flat" cmpd="sng" algn="ctr">
          <a:solidFill>
            <a:srgbClr val="53206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b="1" kern="1200" dirty="0">
              <a:solidFill>
                <a:srgbClr val="FF3366"/>
              </a:solidFill>
              <a:latin typeface="Verdana" panose="020B0604030504040204" pitchFamily="34" charset="0"/>
              <a:ea typeface="Verdana" panose="020B0604030504040204" pitchFamily="34" charset="0"/>
              <a:cs typeface="Arial" panose="020B0604020202020204" pitchFamily="34" charset="0"/>
            </a:rPr>
            <a:t>CONTADOR</a:t>
          </a:r>
          <a:endParaRPr lang="es-ES" sz="1200" b="1" kern="1200" dirty="0">
            <a:solidFill>
              <a:srgbClr val="FF3366"/>
            </a:solidFill>
            <a:latin typeface="Verdana" panose="020B0604030504040204" pitchFamily="34" charset="0"/>
            <a:ea typeface="Verdana" panose="020B0604030504040204" pitchFamily="34" charset="0"/>
            <a:cs typeface="Arial" panose="020B0604020202020204" pitchFamily="34" charset="0"/>
          </a:endParaRPr>
        </a:p>
      </dsp:txBody>
      <dsp:txXfrm>
        <a:off x="4354632" y="2403407"/>
        <a:ext cx="1074057" cy="973012"/>
      </dsp:txXfrm>
    </dsp:sp>
    <dsp:sp modelId="{7671E6E3-7DEE-4237-B222-A8DFA6D3881D}">
      <dsp:nvSpPr>
        <dsp:cNvPr id="0" name=""/>
        <dsp:cNvSpPr/>
      </dsp:nvSpPr>
      <dsp:spPr>
        <a:xfrm rot="16200000">
          <a:off x="4659517" y="1530971"/>
          <a:ext cx="464287" cy="492101"/>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S" sz="2100" kern="1200"/>
        </a:p>
      </dsp:txBody>
      <dsp:txXfrm>
        <a:off x="4729160" y="1699034"/>
        <a:ext cx="325001" cy="295261"/>
      </dsp:txXfrm>
    </dsp:sp>
    <dsp:sp modelId="{D85368D2-EA6D-4A13-B11C-F99F5FA5E917}">
      <dsp:nvSpPr>
        <dsp:cNvPr id="0" name=""/>
        <dsp:cNvSpPr/>
      </dsp:nvSpPr>
      <dsp:spPr>
        <a:xfrm>
          <a:off x="4240349" y="23251"/>
          <a:ext cx="1302622" cy="1302622"/>
        </a:xfrm>
        <a:prstGeom prst="ellipse">
          <a:avLst/>
        </a:prstGeom>
        <a:noFill/>
        <a:ln w="19050" cap="flat" cmpd="sng" algn="ctr">
          <a:solidFill>
            <a:srgbClr val="53206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chemeClr val="tx1"/>
              </a:solidFill>
              <a:latin typeface="Verdana" panose="020B0604030504040204" pitchFamily="34" charset="0"/>
              <a:ea typeface="Verdana" panose="020B0604030504040204" pitchFamily="34" charset="0"/>
              <a:cs typeface="Arial" pitchFamily="34" charset="0"/>
            </a:rPr>
            <a:t>Elaborar  certificar y remitir los </a:t>
          </a:r>
          <a:r>
            <a:rPr lang="es-CO" sz="1100" b="1" kern="1200" dirty="0">
              <a:solidFill>
                <a:schemeClr val="tx1"/>
              </a:solidFill>
              <a:latin typeface="Verdana" panose="020B0604030504040204" pitchFamily="34" charset="0"/>
              <a:ea typeface="Verdana" panose="020B0604030504040204" pitchFamily="34" charset="0"/>
              <a:cs typeface="Arial" pitchFamily="34" charset="0"/>
            </a:rPr>
            <a:t>estados financieros</a:t>
          </a:r>
          <a:endParaRPr lang="es-ES" sz="1100" b="1" kern="1200" dirty="0">
            <a:solidFill>
              <a:schemeClr val="tx1"/>
            </a:solidFill>
            <a:latin typeface="Verdana" panose="020B0604030504040204" pitchFamily="34" charset="0"/>
            <a:ea typeface="Verdana" panose="020B0604030504040204" pitchFamily="34" charset="0"/>
          </a:endParaRPr>
        </a:p>
      </dsp:txBody>
      <dsp:txXfrm>
        <a:off x="4431114" y="214016"/>
        <a:ext cx="921092" cy="921092"/>
      </dsp:txXfrm>
    </dsp:sp>
    <dsp:sp modelId="{D7A4CAC5-ED6B-4961-84A9-C1EA48A55AD6}">
      <dsp:nvSpPr>
        <dsp:cNvPr id="0" name=""/>
        <dsp:cNvSpPr/>
      </dsp:nvSpPr>
      <dsp:spPr>
        <a:xfrm rot="18900000">
          <a:off x="5460482" y="1874724"/>
          <a:ext cx="400634" cy="492101"/>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CO" sz="2100" kern="1200"/>
        </a:p>
      </dsp:txBody>
      <dsp:txXfrm>
        <a:off x="5478083" y="2015638"/>
        <a:ext cx="280444" cy="295261"/>
      </dsp:txXfrm>
    </dsp:sp>
    <dsp:sp modelId="{7A18AA39-AF29-4FC3-BA1E-B1FBFE1E5557}">
      <dsp:nvSpPr>
        <dsp:cNvPr id="0" name=""/>
        <dsp:cNvSpPr/>
      </dsp:nvSpPr>
      <dsp:spPr>
        <a:xfrm>
          <a:off x="5660665" y="632780"/>
          <a:ext cx="1594969" cy="1381287"/>
        </a:xfrm>
        <a:prstGeom prst="ellipse">
          <a:avLst/>
        </a:prstGeom>
        <a:noFill/>
        <a:ln w="19050" cap="flat" cmpd="sng" algn="ctr">
          <a:solidFill>
            <a:srgbClr val="53206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chemeClr val="tx1"/>
              </a:solidFill>
              <a:latin typeface="Verdana" panose="020B0604030504040204" pitchFamily="34" charset="0"/>
              <a:ea typeface="Verdana" panose="020B0604030504040204" pitchFamily="34" charset="0"/>
              <a:cs typeface="Arial" panose="020B0604020202020204" pitchFamily="34" charset="0"/>
            </a:rPr>
            <a:t>Elaborar comprobantes diarios</a:t>
          </a:r>
        </a:p>
      </dsp:txBody>
      <dsp:txXfrm>
        <a:off x="5894243" y="835065"/>
        <a:ext cx="1127813" cy="976717"/>
      </dsp:txXfrm>
    </dsp:sp>
    <dsp:sp modelId="{45662440-17CA-42FB-97A0-684641FACED7}">
      <dsp:nvSpPr>
        <dsp:cNvPr id="0" name=""/>
        <dsp:cNvSpPr/>
      </dsp:nvSpPr>
      <dsp:spPr>
        <a:xfrm>
          <a:off x="5828139" y="2643862"/>
          <a:ext cx="426419" cy="492101"/>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CO" sz="2100" kern="1200"/>
        </a:p>
      </dsp:txBody>
      <dsp:txXfrm>
        <a:off x="5828139" y="2742282"/>
        <a:ext cx="298493" cy="295261"/>
      </dsp:txXfrm>
    </dsp:sp>
    <dsp:sp modelId="{B7E369A8-3F88-4DA7-911F-D7731C31AA82}">
      <dsp:nvSpPr>
        <dsp:cNvPr id="0" name=""/>
        <dsp:cNvSpPr/>
      </dsp:nvSpPr>
      <dsp:spPr>
        <a:xfrm>
          <a:off x="6455700" y="2238602"/>
          <a:ext cx="1302622" cy="1302622"/>
        </a:xfrm>
        <a:prstGeom prst="ellipse">
          <a:avLst/>
        </a:prstGeom>
        <a:noFill/>
        <a:ln w="19050" cap="flat" cmpd="sng" algn="ctr">
          <a:solidFill>
            <a:srgbClr val="53206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chemeClr val="tx1"/>
              </a:solidFill>
              <a:latin typeface="Verdana" panose="020B0604030504040204" pitchFamily="34" charset="0"/>
              <a:ea typeface="Verdana" panose="020B0604030504040204" pitchFamily="34" charset="0"/>
              <a:cs typeface="Arial" panose="020B0604020202020204" pitchFamily="34" charset="0"/>
            </a:rPr>
            <a:t>Imprimir libros</a:t>
          </a:r>
        </a:p>
      </dsp:txBody>
      <dsp:txXfrm>
        <a:off x="6646465" y="2429367"/>
        <a:ext cx="921092" cy="921092"/>
      </dsp:txXfrm>
    </dsp:sp>
    <dsp:sp modelId="{5FF9E6D2-DEB9-451E-944A-E2D729126906}">
      <dsp:nvSpPr>
        <dsp:cNvPr id="0" name=""/>
        <dsp:cNvSpPr/>
      </dsp:nvSpPr>
      <dsp:spPr>
        <a:xfrm rot="2700000">
          <a:off x="5467264" y="3442843"/>
          <a:ext cx="446753" cy="492101"/>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S" sz="2100" kern="1200"/>
        </a:p>
      </dsp:txBody>
      <dsp:txXfrm>
        <a:off x="5486892" y="3493878"/>
        <a:ext cx="312727" cy="295261"/>
      </dsp:txXfrm>
    </dsp:sp>
    <dsp:sp modelId="{DACA5237-4BA3-4554-8E7A-59E8166F1864}">
      <dsp:nvSpPr>
        <dsp:cNvPr id="0" name=""/>
        <dsp:cNvSpPr/>
      </dsp:nvSpPr>
      <dsp:spPr>
        <a:xfrm>
          <a:off x="5806839" y="3805091"/>
          <a:ext cx="1302622" cy="1302622"/>
        </a:xfrm>
        <a:prstGeom prst="ellipse">
          <a:avLst/>
        </a:prstGeom>
        <a:noFill/>
        <a:ln w="19050" cap="flat" cmpd="sng" algn="ctr">
          <a:solidFill>
            <a:srgbClr val="53206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chemeClr val="tx1"/>
              </a:solidFill>
              <a:latin typeface="Verdana" panose="020B0604030504040204" pitchFamily="34" charset="0"/>
              <a:ea typeface="Verdana" panose="020B0604030504040204" pitchFamily="34" charset="0"/>
              <a:cs typeface="Arial" pitchFamily="34" charset="0"/>
            </a:rPr>
            <a:t>Realizar indicadores financieros</a:t>
          </a:r>
          <a:endParaRPr lang="es-ES" sz="1100" kern="1200" dirty="0">
            <a:solidFill>
              <a:schemeClr val="tx1"/>
            </a:solidFill>
            <a:latin typeface="Verdana" panose="020B0604030504040204" pitchFamily="34" charset="0"/>
            <a:ea typeface="Verdana" panose="020B0604030504040204" pitchFamily="34" charset="0"/>
            <a:cs typeface="Arial" pitchFamily="34" charset="0"/>
          </a:endParaRPr>
        </a:p>
      </dsp:txBody>
      <dsp:txXfrm>
        <a:off x="5997604" y="3995856"/>
        <a:ext cx="921092" cy="921092"/>
      </dsp:txXfrm>
    </dsp:sp>
    <dsp:sp modelId="{E1775964-3A83-4536-95E5-AADCA653D7CF}">
      <dsp:nvSpPr>
        <dsp:cNvPr id="0" name=""/>
        <dsp:cNvSpPr/>
      </dsp:nvSpPr>
      <dsp:spPr>
        <a:xfrm rot="5400000">
          <a:off x="4659517" y="3756754"/>
          <a:ext cx="464287" cy="492101"/>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S" sz="2100" kern="1200"/>
        </a:p>
      </dsp:txBody>
      <dsp:txXfrm>
        <a:off x="4729160" y="3785531"/>
        <a:ext cx="325001" cy="295261"/>
      </dsp:txXfrm>
    </dsp:sp>
    <dsp:sp modelId="{682ECCA8-6653-4BE9-9374-7682CCCF1AF2}">
      <dsp:nvSpPr>
        <dsp:cNvPr id="0" name=""/>
        <dsp:cNvSpPr/>
      </dsp:nvSpPr>
      <dsp:spPr>
        <a:xfrm>
          <a:off x="4240349" y="4453952"/>
          <a:ext cx="1302622" cy="1302622"/>
        </a:xfrm>
        <a:prstGeom prst="ellipse">
          <a:avLst/>
        </a:prstGeom>
        <a:noFill/>
        <a:ln w="19050" cap="flat" cmpd="sng" algn="ctr">
          <a:solidFill>
            <a:srgbClr val="53206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dirty="0">
              <a:solidFill>
                <a:schemeClr val="tx1"/>
              </a:solidFill>
              <a:latin typeface="Verdana" panose="020B0604030504040204" pitchFamily="34" charset="0"/>
              <a:ea typeface="Verdana" panose="020B0604030504040204" pitchFamily="34" charset="0"/>
            </a:rPr>
            <a:t>Presentar al Consejo Directivo los Estados Contables para aprobación</a:t>
          </a:r>
          <a:endParaRPr lang="es-ES" sz="1100" kern="1200" dirty="0">
            <a:solidFill>
              <a:schemeClr val="tx1"/>
            </a:solidFill>
            <a:latin typeface="Verdana" panose="020B0604030504040204" pitchFamily="34" charset="0"/>
            <a:ea typeface="Verdana" panose="020B0604030504040204" pitchFamily="34" charset="0"/>
          </a:endParaRPr>
        </a:p>
      </dsp:txBody>
      <dsp:txXfrm>
        <a:off x="4431114" y="4644717"/>
        <a:ext cx="921092" cy="921092"/>
      </dsp:txXfrm>
    </dsp:sp>
    <dsp:sp modelId="{85C34123-6F55-4A31-BFB8-524B4CC42202}">
      <dsp:nvSpPr>
        <dsp:cNvPr id="0" name=""/>
        <dsp:cNvSpPr/>
      </dsp:nvSpPr>
      <dsp:spPr>
        <a:xfrm rot="8100000">
          <a:off x="3907156" y="3421490"/>
          <a:ext cx="413754" cy="492101"/>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S" sz="2100" kern="1200"/>
        </a:p>
      </dsp:txBody>
      <dsp:txXfrm rot="10800000">
        <a:off x="4013104" y="3476025"/>
        <a:ext cx="289628" cy="295261"/>
      </dsp:txXfrm>
    </dsp:sp>
    <dsp:sp modelId="{64751564-ACDC-4563-9C01-1AC11F48B4EB}">
      <dsp:nvSpPr>
        <dsp:cNvPr id="0" name=""/>
        <dsp:cNvSpPr/>
      </dsp:nvSpPr>
      <dsp:spPr>
        <a:xfrm>
          <a:off x="2527204" y="3805091"/>
          <a:ext cx="1595933" cy="1302622"/>
        </a:xfrm>
        <a:prstGeom prst="ellipse">
          <a:avLst/>
        </a:prstGeom>
        <a:noFill/>
        <a:ln w="19050" cap="flat" cmpd="sng" algn="ctr">
          <a:solidFill>
            <a:srgbClr val="53206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dirty="0">
              <a:solidFill>
                <a:schemeClr val="tx1"/>
              </a:solidFill>
              <a:latin typeface="Verdana" panose="020B0604030504040204" pitchFamily="34" charset="0"/>
              <a:ea typeface="Verdana" panose="020B0604030504040204" pitchFamily="34" charset="0"/>
            </a:rPr>
            <a:t>Publicar mensualmente los Estados para efectos del control social.</a:t>
          </a:r>
          <a:endParaRPr lang="es-ES" sz="1100" kern="1200" dirty="0">
            <a:solidFill>
              <a:schemeClr val="tx1"/>
            </a:solidFill>
            <a:latin typeface="Verdana" panose="020B0604030504040204" pitchFamily="34" charset="0"/>
            <a:ea typeface="Verdana" panose="020B0604030504040204" pitchFamily="34" charset="0"/>
          </a:endParaRPr>
        </a:p>
      </dsp:txBody>
      <dsp:txXfrm>
        <a:off x="2760923" y="3995856"/>
        <a:ext cx="1128495" cy="921092"/>
      </dsp:txXfrm>
    </dsp:sp>
    <dsp:sp modelId="{6CA71CEB-CBD3-4778-8B22-56AAEFD00343}">
      <dsp:nvSpPr>
        <dsp:cNvPr id="0" name=""/>
        <dsp:cNvSpPr/>
      </dsp:nvSpPr>
      <dsp:spPr>
        <a:xfrm rot="10800000">
          <a:off x="3649999" y="2643862"/>
          <a:ext cx="340745" cy="492101"/>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S" sz="2100" kern="1200"/>
        </a:p>
      </dsp:txBody>
      <dsp:txXfrm rot="10800000">
        <a:off x="3752222" y="2742282"/>
        <a:ext cx="238522" cy="295261"/>
      </dsp:txXfrm>
    </dsp:sp>
    <dsp:sp modelId="{31378C6C-FF56-44F6-A548-573A20E460A8}">
      <dsp:nvSpPr>
        <dsp:cNvPr id="0" name=""/>
        <dsp:cNvSpPr/>
      </dsp:nvSpPr>
      <dsp:spPr>
        <a:xfrm>
          <a:off x="1863350" y="2238602"/>
          <a:ext cx="1625920" cy="1302622"/>
        </a:xfrm>
        <a:prstGeom prst="ellipse">
          <a:avLst/>
        </a:prstGeom>
        <a:noFill/>
        <a:ln w="19050" cap="flat" cmpd="sng" algn="ctr">
          <a:solidFill>
            <a:srgbClr val="53206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dirty="0">
              <a:solidFill>
                <a:schemeClr val="tx1"/>
              </a:solidFill>
              <a:latin typeface="Verdana" panose="020B0604030504040204" pitchFamily="34" charset="0"/>
              <a:ea typeface="Verdana" panose="020B0604030504040204" pitchFamily="34" charset="0"/>
            </a:rPr>
            <a:t>Liquidar impuestos, realizar conciliaciones bancarias </a:t>
          </a:r>
          <a:endParaRPr lang="es-ES" sz="1100" kern="1200" dirty="0">
            <a:solidFill>
              <a:schemeClr val="tx1"/>
            </a:solidFill>
            <a:latin typeface="Verdana" panose="020B0604030504040204" pitchFamily="34" charset="0"/>
            <a:ea typeface="Verdana" panose="020B0604030504040204" pitchFamily="34" charset="0"/>
            <a:cs typeface="Arial" pitchFamily="34" charset="0"/>
          </a:endParaRPr>
        </a:p>
      </dsp:txBody>
      <dsp:txXfrm>
        <a:off x="2101460" y="2429367"/>
        <a:ext cx="1149700" cy="921092"/>
      </dsp:txXfrm>
    </dsp:sp>
    <dsp:sp modelId="{0E625AB5-822F-48DE-9D8C-95C158FFC3F6}">
      <dsp:nvSpPr>
        <dsp:cNvPr id="0" name=""/>
        <dsp:cNvSpPr/>
      </dsp:nvSpPr>
      <dsp:spPr>
        <a:xfrm rot="13500000">
          <a:off x="3994018" y="1915234"/>
          <a:ext cx="338029" cy="492101"/>
        </a:xfrm>
        <a:prstGeom prst="rightArrow">
          <a:avLst>
            <a:gd name="adj1" fmla="val 60000"/>
            <a:gd name="adj2" fmla="val 50000"/>
          </a:avLst>
        </a:prstGeom>
        <a:solidFill>
          <a:srgbClr val="B951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S" sz="2100" kern="1200"/>
        </a:p>
      </dsp:txBody>
      <dsp:txXfrm rot="10800000">
        <a:off x="4080576" y="2049507"/>
        <a:ext cx="236620" cy="295261"/>
      </dsp:txXfrm>
    </dsp:sp>
    <dsp:sp modelId="{8D7AC6E6-BDCA-44C6-8025-DB2FF572FB3A}">
      <dsp:nvSpPr>
        <dsp:cNvPr id="0" name=""/>
        <dsp:cNvSpPr/>
      </dsp:nvSpPr>
      <dsp:spPr>
        <a:xfrm>
          <a:off x="2392331" y="527222"/>
          <a:ext cx="1865680" cy="1592403"/>
        </a:xfrm>
        <a:prstGeom prst="ellipse">
          <a:avLst/>
        </a:prstGeom>
        <a:noFill/>
        <a:ln w="19050" cap="flat" cmpd="sng" algn="ctr">
          <a:solidFill>
            <a:srgbClr val="53206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dirty="0">
              <a:solidFill>
                <a:schemeClr val="tx1"/>
              </a:solidFill>
              <a:latin typeface="Verdana" panose="020B0604030504040204" pitchFamily="34" charset="0"/>
              <a:ea typeface="Verdana" panose="020B0604030504040204" pitchFamily="34" charset="0"/>
            </a:rPr>
            <a:t>Preparar informes oportunamente para  las Contralorías correspondientes</a:t>
          </a:r>
          <a:endParaRPr lang="es-ES" sz="1100" kern="1200" dirty="0">
            <a:solidFill>
              <a:schemeClr val="tx1"/>
            </a:solidFill>
            <a:latin typeface="Verdana" panose="020B0604030504040204" pitchFamily="34" charset="0"/>
            <a:ea typeface="Verdana" panose="020B0604030504040204" pitchFamily="34" charset="0"/>
          </a:endParaRPr>
        </a:p>
      </dsp:txBody>
      <dsp:txXfrm>
        <a:off x="2665554" y="760424"/>
        <a:ext cx="1319234" cy="11259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661B3-22B5-413C-8E37-24452DF68AA2}">
      <dsp:nvSpPr>
        <dsp:cNvPr id="0" name=""/>
        <dsp:cNvSpPr/>
      </dsp:nvSpPr>
      <dsp:spPr>
        <a:xfrm>
          <a:off x="4150" y="552778"/>
          <a:ext cx="2931556" cy="1172622"/>
        </a:xfrm>
        <a:prstGeom prst="rect">
          <a:avLst/>
        </a:prstGeom>
        <a:solidFill>
          <a:srgbClr val="FF3366"/>
        </a:solidFill>
        <a:ln w="12700" cap="flat" cmpd="sng" algn="ctr">
          <a:solidFill>
            <a:schemeClr val="bg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CO" sz="1600" b="1" kern="1200" dirty="0">
              <a:solidFill>
                <a:schemeClr val="bg1"/>
              </a:solidFill>
              <a:latin typeface="Verdana" panose="020B0604030504040204" pitchFamily="34" charset="0"/>
              <a:ea typeface="Verdana" panose="020B0604030504040204" pitchFamily="34" charset="0"/>
              <a:cs typeface="Arial" panose="020B0604020202020204" pitchFamily="34" charset="0"/>
            </a:rPr>
            <a:t>PAGADURÍA</a:t>
          </a:r>
          <a:endParaRPr lang="es-ES" sz="1600" b="1" kern="1200" dirty="0">
            <a:solidFill>
              <a:schemeClr val="bg1"/>
            </a:solidFill>
            <a:latin typeface="Verdana" panose="020B0604030504040204" pitchFamily="34" charset="0"/>
            <a:ea typeface="Verdana" panose="020B0604030504040204" pitchFamily="34" charset="0"/>
            <a:cs typeface="Arial" panose="020B0604020202020204" pitchFamily="34" charset="0"/>
          </a:endParaRPr>
        </a:p>
      </dsp:txBody>
      <dsp:txXfrm>
        <a:off x="4150" y="552778"/>
        <a:ext cx="2931556" cy="1172622"/>
      </dsp:txXfrm>
    </dsp:sp>
    <dsp:sp modelId="{51E6E74C-4CA2-4903-B69A-511D115633D8}">
      <dsp:nvSpPr>
        <dsp:cNvPr id="0" name=""/>
        <dsp:cNvSpPr/>
      </dsp:nvSpPr>
      <dsp:spPr>
        <a:xfrm>
          <a:off x="3006" y="1722707"/>
          <a:ext cx="2931556" cy="3680015"/>
        </a:xfrm>
        <a:prstGeom prst="rect">
          <a:avLst/>
        </a:prstGeom>
        <a:solidFill>
          <a:schemeClr val="lt1"/>
        </a:solidFill>
        <a:ln w="19050" cap="flat" cmpd="sng" algn="ctr">
          <a:solidFill>
            <a:srgbClr val="A5002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008" tIns="64008" rIns="85344" bIns="96012" numCol="1" spcCol="1270" anchor="t" anchorCtr="0">
          <a:noAutofit/>
        </a:bodyPr>
        <a:lstStyle/>
        <a:p>
          <a:pPr marL="114300" lvl="1" indent="-114300" algn="ctr" defTabSz="533400">
            <a:lnSpc>
              <a:spcPct val="90000"/>
            </a:lnSpc>
            <a:spcBef>
              <a:spcPct val="0"/>
            </a:spcBef>
            <a:spcAft>
              <a:spcPct val="15000"/>
            </a:spcAft>
            <a:buChar char="•"/>
          </a:pPr>
          <a:r>
            <a:rPr lang="es-CO" sz="1200" kern="1200" dirty="0">
              <a:solidFill>
                <a:schemeClr val="tx1"/>
              </a:solidFill>
              <a:latin typeface="Verdana" panose="020B0604030504040204" pitchFamily="34" charset="0"/>
              <a:ea typeface="Verdana" panose="020B0604030504040204" pitchFamily="34" charset="0"/>
              <a:cs typeface="Arial" panose="020B0604020202020204" pitchFamily="34" charset="0"/>
            </a:rPr>
            <a:t>Apoyar la elaboración del flujo de Caja</a:t>
          </a:r>
          <a:endParaRPr lang="es-ES" sz="120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marL="114300" lvl="1" indent="-114300" algn="ctr" defTabSz="533400">
            <a:lnSpc>
              <a:spcPct val="90000"/>
            </a:lnSpc>
            <a:spcBef>
              <a:spcPct val="0"/>
            </a:spcBef>
            <a:spcAft>
              <a:spcPct val="15000"/>
            </a:spcAft>
            <a:buChar char="•"/>
          </a:pPr>
          <a:r>
            <a:rPr lang="es-CO" sz="1200" kern="1200" dirty="0">
              <a:solidFill>
                <a:schemeClr val="tx1"/>
              </a:solidFill>
              <a:latin typeface="Verdana" panose="020B0604030504040204" pitchFamily="34" charset="0"/>
              <a:ea typeface="Verdana" panose="020B0604030504040204" pitchFamily="34" charset="0"/>
              <a:cs typeface="Arial" panose="020B0604020202020204" pitchFamily="34" charset="0"/>
            </a:rPr>
            <a:t>Liquidar y cancelar obligaciones contraídas por  la IE, aplicando los descuentos respectivos (impuestos)</a:t>
          </a:r>
        </a:p>
        <a:p>
          <a:pPr marL="114300" lvl="1" indent="-114300" algn="ctr" defTabSz="533400">
            <a:lnSpc>
              <a:spcPct val="90000"/>
            </a:lnSpc>
            <a:spcBef>
              <a:spcPct val="0"/>
            </a:spcBef>
            <a:spcAft>
              <a:spcPct val="15000"/>
            </a:spcAft>
            <a:buChar char="•"/>
          </a:pPr>
          <a:r>
            <a:rPr lang="es-CO" sz="1200" kern="1200" dirty="0">
              <a:solidFill>
                <a:schemeClr val="tx1"/>
              </a:solidFill>
              <a:latin typeface="Verdana" panose="020B0604030504040204" pitchFamily="34" charset="0"/>
              <a:ea typeface="Verdana" panose="020B0604030504040204" pitchFamily="34" charset="0"/>
              <a:cs typeface="Arial" panose="020B0604020202020204" pitchFamily="34" charset="0"/>
            </a:rPr>
            <a:t>Pagar oportunamente los impuestos recaudados</a:t>
          </a:r>
        </a:p>
        <a:p>
          <a:pPr marL="114300" lvl="1" indent="-114300" algn="ctr" defTabSz="533400">
            <a:lnSpc>
              <a:spcPct val="90000"/>
            </a:lnSpc>
            <a:spcBef>
              <a:spcPct val="0"/>
            </a:spcBef>
            <a:spcAft>
              <a:spcPct val="15000"/>
            </a:spcAft>
            <a:buChar char="•"/>
          </a:pPr>
          <a:r>
            <a:rPr lang="es-CO" sz="1200" kern="1200" dirty="0">
              <a:solidFill>
                <a:schemeClr val="tx1"/>
              </a:solidFill>
              <a:latin typeface="Verdana" panose="020B0604030504040204" pitchFamily="34" charset="0"/>
              <a:ea typeface="Verdana" panose="020B0604030504040204" pitchFamily="34" charset="0"/>
              <a:cs typeface="Arial" panose="020B0604020202020204" pitchFamily="34" charset="0"/>
            </a:rPr>
            <a:t>Apoyar al ordenador del gasto en coordinación con las entidades bancarias para el manejo de los recursos depositados en las cuentas</a:t>
          </a:r>
        </a:p>
        <a:p>
          <a:pPr marL="114300" lvl="1" indent="-114300" algn="ctr" defTabSz="533400">
            <a:lnSpc>
              <a:spcPct val="90000"/>
            </a:lnSpc>
            <a:spcBef>
              <a:spcPct val="0"/>
            </a:spcBef>
            <a:spcAft>
              <a:spcPct val="15000"/>
            </a:spcAft>
            <a:buChar char="•"/>
          </a:pPr>
          <a:r>
            <a:rPr lang="es-CO" sz="1200" kern="1200" dirty="0">
              <a:solidFill>
                <a:schemeClr val="tx1"/>
              </a:solidFill>
              <a:latin typeface="Verdana" panose="020B0604030504040204" pitchFamily="34" charset="0"/>
              <a:ea typeface="Verdana" panose="020B0604030504040204" pitchFamily="34" charset="0"/>
              <a:cs typeface="Arial" panose="020B0604020202020204" pitchFamily="34" charset="0"/>
            </a:rPr>
            <a:t>Preparar los informes de ejecución presupuestal de ingresos y gastos para la SEC.</a:t>
          </a:r>
        </a:p>
      </dsp:txBody>
      <dsp:txXfrm>
        <a:off x="3006" y="1722707"/>
        <a:ext cx="2931556" cy="3680015"/>
      </dsp:txXfrm>
    </dsp:sp>
    <dsp:sp modelId="{216074B8-1EC4-4B4A-96C8-4E7EB119417B}">
      <dsp:nvSpPr>
        <dsp:cNvPr id="0" name=""/>
        <dsp:cNvSpPr/>
      </dsp:nvSpPr>
      <dsp:spPr>
        <a:xfrm>
          <a:off x="3344981" y="550011"/>
          <a:ext cx="2931556" cy="1172622"/>
        </a:xfrm>
        <a:prstGeom prst="rect">
          <a:avLst/>
        </a:prstGeom>
        <a:solidFill>
          <a:srgbClr val="B951A0"/>
        </a:solidFill>
        <a:ln w="12700" cap="flat" cmpd="sng" algn="ctr">
          <a:solidFill>
            <a:srgbClr val="A50021"/>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CO" sz="1600" b="1" kern="1200" dirty="0">
              <a:solidFill>
                <a:schemeClr val="bg1"/>
              </a:solidFill>
              <a:latin typeface="Verdana" panose="020B0604030504040204" pitchFamily="34" charset="0"/>
              <a:ea typeface="Verdana" panose="020B0604030504040204" pitchFamily="34" charset="0"/>
              <a:cs typeface="Arial" panose="020B0604020202020204" pitchFamily="34" charset="0"/>
            </a:rPr>
            <a:t>PRESUPUESTO</a:t>
          </a:r>
          <a:endParaRPr lang="es-ES" sz="1600" b="1" kern="1200" dirty="0">
            <a:solidFill>
              <a:schemeClr val="bg1"/>
            </a:solidFill>
            <a:latin typeface="Verdana" panose="020B0604030504040204" pitchFamily="34" charset="0"/>
            <a:ea typeface="Verdana" panose="020B0604030504040204" pitchFamily="34" charset="0"/>
            <a:cs typeface="Arial" panose="020B0604020202020204" pitchFamily="34" charset="0"/>
          </a:endParaRPr>
        </a:p>
      </dsp:txBody>
      <dsp:txXfrm>
        <a:off x="3344981" y="550011"/>
        <a:ext cx="2931556" cy="1172622"/>
      </dsp:txXfrm>
    </dsp:sp>
    <dsp:sp modelId="{B693FED1-9179-44CE-A557-2542A79BF608}">
      <dsp:nvSpPr>
        <dsp:cNvPr id="0" name=""/>
        <dsp:cNvSpPr/>
      </dsp:nvSpPr>
      <dsp:spPr>
        <a:xfrm>
          <a:off x="3344981" y="1722634"/>
          <a:ext cx="2931556" cy="3680015"/>
        </a:xfrm>
        <a:prstGeom prst="rect">
          <a:avLst/>
        </a:prstGeom>
        <a:solidFill>
          <a:schemeClr val="lt1"/>
        </a:solidFill>
        <a:ln w="19050" cap="flat" cmpd="sng" algn="ctr">
          <a:solidFill>
            <a:srgbClr val="A5002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008" tIns="64008" rIns="85344" bIns="96012" numCol="1" spcCol="1270" anchor="t" anchorCtr="0">
          <a:noAutofit/>
        </a:bodyPr>
        <a:lstStyle/>
        <a:p>
          <a:pPr marL="114300" lvl="1" indent="-114300" algn="ctr" defTabSz="533400">
            <a:lnSpc>
              <a:spcPct val="90000"/>
            </a:lnSpc>
            <a:spcBef>
              <a:spcPct val="0"/>
            </a:spcBef>
            <a:spcAft>
              <a:spcPct val="15000"/>
            </a:spcAft>
            <a:buChar char="•"/>
          </a:pPr>
          <a:r>
            <a:rPr lang="es-CO" sz="1200" kern="1200" dirty="0">
              <a:solidFill>
                <a:schemeClr val="tx1"/>
              </a:solidFill>
              <a:latin typeface="Verdana" panose="020B0604030504040204" pitchFamily="34" charset="0"/>
              <a:ea typeface="Verdana" panose="020B0604030504040204" pitchFamily="34" charset="0"/>
            </a:rPr>
            <a:t>Registrar los compromisos con cargo al presupuesto de la IE</a:t>
          </a:r>
          <a:endParaRPr lang="es-ES" sz="120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marL="114300" lvl="1" indent="-114300" algn="ctr" defTabSz="533400">
            <a:lnSpc>
              <a:spcPct val="90000"/>
            </a:lnSpc>
            <a:spcBef>
              <a:spcPct val="0"/>
            </a:spcBef>
            <a:spcAft>
              <a:spcPct val="15000"/>
            </a:spcAft>
            <a:buChar char="•"/>
          </a:pPr>
          <a:r>
            <a:rPr lang="es-CO" sz="1200" kern="1200" dirty="0">
              <a:solidFill>
                <a:schemeClr val="tx1"/>
              </a:solidFill>
              <a:latin typeface="Verdana" panose="020B0604030504040204" pitchFamily="34" charset="0"/>
              <a:ea typeface="Verdana" panose="020B0604030504040204" pitchFamily="34" charset="0"/>
            </a:rPr>
            <a:t>Asistir al ordenador del gasto en la preparación y presentación del presupuesto anual de la IE ante el Consejo Directivo</a:t>
          </a:r>
        </a:p>
        <a:p>
          <a:pPr marL="114300" lvl="1" indent="-114300" algn="ctr" defTabSz="533400">
            <a:lnSpc>
              <a:spcPct val="90000"/>
            </a:lnSpc>
            <a:spcBef>
              <a:spcPct val="0"/>
            </a:spcBef>
            <a:spcAft>
              <a:spcPct val="15000"/>
            </a:spcAft>
            <a:buChar char="•"/>
          </a:pPr>
          <a:r>
            <a:rPr lang="es-CO" sz="1200" kern="1200" dirty="0">
              <a:solidFill>
                <a:schemeClr val="tx1"/>
              </a:solidFill>
              <a:latin typeface="Verdana" panose="020B0604030504040204" pitchFamily="34" charset="0"/>
              <a:ea typeface="Verdana" panose="020B0604030504040204" pitchFamily="34" charset="0"/>
            </a:rPr>
            <a:t>Registrar y controlar el libro presupuestal</a:t>
          </a:r>
        </a:p>
        <a:p>
          <a:pPr marL="114300" lvl="1" indent="-114300" algn="ctr" defTabSz="533400">
            <a:lnSpc>
              <a:spcPct val="90000"/>
            </a:lnSpc>
            <a:spcBef>
              <a:spcPct val="0"/>
            </a:spcBef>
            <a:spcAft>
              <a:spcPct val="15000"/>
            </a:spcAft>
            <a:buChar char="•"/>
          </a:pPr>
          <a:r>
            <a:rPr lang="es-CO" sz="1200" kern="1200" dirty="0">
              <a:solidFill>
                <a:schemeClr val="tx1"/>
              </a:solidFill>
              <a:latin typeface="Verdana" panose="020B0604030504040204" pitchFamily="34" charset="0"/>
              <a:ea typeface="Verdana" panose="020B0604030504040204" pitchFamily="34" charset="0"/>
            </a:rPr>
            <a:t>Elaborar y certificar las disponibilidades, RP. Constituir el rezago presupuestal</a:t>
          </a:r>
        </a:p>
        <a:p>
          <a:pPr marL="114300" lvl="1" indent="-114300" algn="ctr" defTabSz="533400">
            <a:lnSpc>
              <a:spcPct val="90000"/>
            </a:lnSpc>
            <a:spcBef>
              <a:spcPct val="0"/>
            </a:spcBef>
            <a:spcAft>
              <a:spcPct val="15000"/>
            </a:spcAft>
            <a:buChar char="•"/>
          </a:pPr>
          <a:r>
            <a:rPr lang="es-CO" sz="1200" kern="1200" dirty="0">
              <a:solidFill>
                <a:schemeClr val="tx1"/>
              </a:solidFill>
              <a:latin typeface="Verdana" panose="020B0604030504040204" pitchFamily="34" charset="0"/>
              <a:ea typeface="Verdana" panose="020B0604030504040204" pitchFamily="34" charset="0"/>
            </a:rPr>
            <a:t>Preparar los traslados presupuestales</a:t>
          </a:r>
        </a:p>
        <a:p>
          <a:pPr marL="114300" lvl="1" indent="-114300" algn="ctr" defTabSz="533400">
            <a:lnSpc>
              <a:spcPct val="90000"/>
            </a:lnSpc>
            <a:spcBef>
              <a:spcPct val="0"/>
            </a:spcBef>
            <a:spcAft>
              <a:spcPct val="15000"/>
            </a:spcAft>
            <a:buChar char="•"/>
          </a:pPr>
          <a:r>
            <a:rPr lang="es-CO" sz="1200" kern="1200" dirty="0">
              <a:solidFill>
                <a:schemeClr val="tx1"/>
              </a:solidFill>
              <a:latin typeface="Verdana" panose="020B0604030504040204" pitchFamily="34" charset="0"/>
              <a:ea typeface="Verdana" panose="020B0604030504040204" pitchFamily="34" charset="0"/>
            </a:rPr>
            <a:t>Elaborar y presentar al ordenador del gasto y organismos de control los informes financieros</a:t>
          </a:r>
        </a:p>
        <a:p>
          <a:pPr marL="114300" lvl="1" indent="-114300" algn="ctr" defTabSz="533400">
            <a:lnSpc>
              <a:spcPct val="90000"/>
            </a:lnSpc>
            <a:spcBef>
              <a:spcPct val="0"/>
            </a:spcBef>
            <a:spcAft>
              <a:spcPct val="15000"/>
            </a:spcAft>
            <a:buChar char="•"/>
          </a:pPr>
          <a:r>
            <a:rPr lang="es-CO" sz="1200" kern="1200" dirty="0">
              <a:solidFill>
                <a:schemeClr val="tx1"/>
              </a:solidFill>
              <a:latin typeface="Verdana" panose="020B0604030504040204" pitchFamily="34" charset="0"/>
              <a:ea typeface="Verdana" panose="020B0604030504040204" pitchFamily="34" charset="0"/>
            </a:rPr>
            <a:t>Apoyar al almacenista en la elaboración del Plan de Compras para la revisión del ordenador del gasto</a:t>
          </a:r>
        </a:p>
      </dsp:txBody>
      <dsp:txXfrm>
        <a:off x="3344981" y="1722634"/>
        <a:ext cx="2931556" cy="3680015"/>
      </dsp:txXfrm>
    </dsp:sp>
    <dsp:sp modelId="{6BAE8EBF-3521-4DD0-9764-7D4D445F4013}">
      <dsp:nvSpPr>
        <dsp:cNvPr id="0" name=""/>
        <dsp:cNvSpPr/>
      </dsp:nvSpPr>
      <dsp:spPr>
        <a:xfrm>
          <a:off x="6660337" y="550011"/>
          <a:ext cx="2931556" cy="1172622"/>
        </a:xfrm>
        <a:prstGeom prst="rect">
          <a:avLst/>
        </a:prstGeom>
        <a:solidFill>
          <a:srgbClr val="FF3366"/>
        </a:solidFill>
        <a:ln w="12700" cap="flat" cmpd="sng" algn="ctr">
          <a:solidFill>
            <a:schemeClr val="bg1"/>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CO" sz="1600" b="1" kern="1200" dirty="0">
              <a:solidFill>
                <a:schemeClr val="bg1"/>
              </a:solidFill>
              <a:latin typeface="Verdana" panose="020B0604030504040204" pitchFamily="34" charset="0"/>
              <a:ea typeface="Verdana" panose="020B0604030504040204" pitchFamily="34" charset="0"/>
              <a:cs typeface="Arial" panose="020B0604020202020204" pitchFamily="34" charset="0"/>
            </a:rPr>
            <a:t>ALMACÉN</a:t>
          </a:r>
          <a:endParaRPr lang="es-ES" sz="1600" b="1" kern="1200" dirty="0">
            <a:solidFill>
              <a:schemeClr val="bg1"/>
            </a:solidFill>
            <a:latin typeface="Verdana" panose="020B0604030504040204" pitchFamily="34" charset="0"/>
            <a:ea typeface="Verdana" panose="020B0604030504040204" pitchFamily="34" charset="0"/>
            <a:cs typeface="Arial" panose="020B0604020202020204" pitchFamily="34" charset="0"/>
          </a:endParaRPr>
        </a:p>
      </dsp:txBody>
      <dsp:txXfrm>
        <a:off x="6660337" y="550011"/>
        <a:ext cx="2931556" cy="1172622"/>
      </dsp:txXfrm>
    </dsp:sp>
    <dsp:sp modelId="{7FEB4884-29B4-4A31-84C8-E75649BACAAB}">
      <dsp:nvSpPr>
        <dsp:cNvPr id="0" name=""/>
        <dsp:cNvSpPr/>
      </dsp:nvSpPr>
      <dsp:spPr>
        <a:xfrm>
          <a:off x="6686956" y="1722634"/>
          <a:ext cx="2931556" cy="3680015"/>
        </a:xfrm>
        <a:prstGeom prst="rect">
          <a:avLst/>
        </a:prstGeom>
        <a:solidFill>
          <a:schemeClr val="lt1"/>
        </a:solidFill>
        <a:ln w="19050" cap="flat" cmpd="sng" algn="ctr">
          <a:solidFill>
            <a:srgbClr val="A5002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008" tIns="64008" rIns="85344" bIns="96012" numCol="1" spcCol="1270" anchor="t" anchorCtr="0">
          <a:noAutofit/>
        </a:bodyPr>
        <a:lstStyle/>
        <a:p>
          <a:pPr marL="114300" lvl="1" indent="-114300" algn="ctr" defTabSz="533400">
            <a:lnSpc>
              <a:spcPct val="90000"/>
            </a:lnSpc>
            <a:spcBef>
              <a:spcPct val="0"/>
            </a:spcBef>
            <a:spcAft>
              <a:spcPct val="15000"/>
            </a:spcAft>
            <a:buChar char="•"/>
          </a:pPr>
          <a:r>
            <a:rPr lang="es-CO" sz="1200" kern="1200" dirty="0">
              <a:solidFill>
                <a:schemeClr val="tx1"/>
              </a:solidFill>
              <a:latin typeface="Verdana" panose="020B0604030504040204" pitchFamily="34" charset="0"/>
              <a:ea typeface="Verdana" panose="020B0604030504040204" pitchFamily="34" charset="0"/>
            </a:rPr>
            <a:t>Atender las necesidades de las dependencias</a:t>
          </a:r>
          <a:endParaRPr lang="es-ES" sz="1200" kern="1200" dirty="0">
            <a:solidFill>
              <a:schemeClr val="tx1"/>
            </a:solidFill>
            <a:latin typeface="Verdana" panose="020B0604030504040204" pitchFamily="34" charset="0"/>
            <a:ea typeface="Verdana" panose="020B0604030504040204" pitchFamily="34" charset="0"/>
          </a:endParaRPr>
        </a:p>
        <a:p>
          <a:pPr marL="114300" lvl="1" indent="-114300" algn="ctr" defTabSz="533400">
            <a:lnSpc>
              <a:spcPct val="90000"/>
            </a:lnSpc>
            <a:spcBef>
              <a:spcPct val="0"/>
            </a:spcBef>
            <a:spcAft>
              <a:spcPct val="15000"/>
            </a:spcAft>
            <a:buChar char="•"/>
          </a:pPr>
          <a:r>
            <a:rPr lang="es-CO" sz="1200" kern="1200" dirty="0">
              <a:solidFill>
                <a:schemeClr val="tx1"/>
              </a:solidFill>
              <a:latin typeface="Verdana" panose="020B0604030504040204" pitchFamily="34" charset="0"/>
              <a:ea typeface="Verdana" panose="020B0604030504040204" pitchFamily="34" charset="0"/>
            </a:rPr>
            <a:t>Recibir y dar ingreso de bienes al almacén </a:t>
          </a:r>
        </a:p>
        <a:p>
          <a:pPr marL="114300" lvl="1" indent="-114300" algn="ctr" defTabSz="533400">
            <a:lnSpc>
              <a:spcPct val="90000"/>
            </a:lnSpc>
            <a:spcBef>
              <a:spcPct val="0"/>
            </a:spcBef>
            <a:spcAft>
              <a:spcPct val="15000"/>
            </a:spcAft>
            <a:buChar char="•"/>
          </a:pPr>
          <a:r>
            <a:rPr lang="es-MX" sz="1200" kern="1200" dirty="0">
              <a:solidFill>
                <a:schemeClr val="tx1"/>
              </a:solidFill>
              <a:latin typeface="Verdana" panose="020B0604030504040204" pitchFamily="34" charset="0"/>
              <a:ea typeface="Verdana" panose="020B0604030504040204" pitchFamily="34" charset="0"/>
            </a:rPr>
            <a:t>Apoyar en la elaboración del Plan de Comprar junto con el funcionario</a:t>
          </a:r>
        </a:p>
        <a:p>
          <a:pPr marL="114300" lvl="1" indent="-114300" algn="ctr" defTabSz="533400">
            <a:lnSpc>
              <a:spcPct val="90000"/>
            </a:lnSpc>
            <a:spcBef>
              <a:spcPct val="0"/>
            </a:spcBef>
            <a:spcAft>
              <a:spcPct val="15000"/>
            </a:spcAft>
            <a:buChar char="•"/>
          </a:pPr>
          <a:r>
            <a:rPr lang="es-CO" sz="1200" kern="1200" dirty="0">
              <a:solidFill>
                <a:schemeClr val="tx1"/>
              </a:solidFill>
              <a:latin typeface="Verdana" panose="020B0604030504040204" pitchFamily="34" charset="0"/>
              <a:ea typeface="Verdana" panose="020B0604030504040204" pitchFamily="34" charset="0"/>
            </a:rPr>
            <a:t>Despachar los bienes de consumo, entregarlos y descargar el inventario</a:t>
          </a:r>
        </a:p>
        <a:p>
          <a:pPr marL="114300" lvl="1" indent="-114300" algn="ctr" defTabSz="533400">
            <a:lnSpc>
              <a:spcPct val="90000"/>
            </a:lnSpc>
            <a:spcBef>
              <a:spcPct val="0"/>
            </a:spcBef>
            <a:spcAft>
              <a:spcPct val="15000"/>
            </a:spcAft>
            <a:buChar char="•"/>
          </a:pPr>
          <a:r>
            <a:rPr lang="es-CO" sz="1200" kern="1200" dirty="0">
              <a:solidFill>
                <a:schemeClr val="tx1"/>
              </a:solidFill>
              <a:latin typeface="Verdana" panose="020B0604030504040204" pitchFamily="34" charset="0"/>
              <a:ea typeface="Verdana" panose="020B0604030504040204" pitchFamily="34" charset="0"/>
            </a:rPr>
            <a:t>Tomar el inventario físico para control de existencias y realizar traslados según necesidades</a:t>
          </a:r>
        </a:p>
        <a:p>
          <a:pPr marL="114300" lvl="1" indent="-114300" algn="ctr" defTabSz="533400">
            <a:lnSpc>
              <a:spcPct val="90000"/>
            </a:lnSpc>
            <a:spcBef>
              <a:spcPct val="0"/>
            </a:spcBef>
            <a:spcAft>
              <a:spcPct val="15000"/>
            </a:spcAft>
            <a:buChar char="•"/>
          </a:pPr>
          <a:r>
            <a:rPr lang="es-CO" sz="1200" kern="1200" dirty="0">
              <a:solidFill>
                <a:schemeClr val="tx1"/>
              </a:solidFill>
              <a:latin typeface="Verdana" panose="020B0604030504040204" pitchFamily="34" charset="0"/>
              <a:ea typeface="Verdana" panose="020B0604030504040204" pitchFamily="34" charset="0"/>
            </a:rPr>
            <a:t>Velar por la seguridad de los bienes en bodega</a:t>
          </a:r>
        </a:p>
        <a:p>
          <a:pPr marL="114300" lvl="1" indent="-114300" algn="ctr" defTabSz="533400">
            <a:lnSpc>
              <a:spcPct val="90000"/>
            </a:lnSpc>
            <a:spcBef>
              <a:spcPct val="0"/>
            </a:spcBef>
            <a:spcAft>
              <a:spcPct val="15000"/>
            </a:spcAft>
            <a:buChar char="•"/>
          </a:pPr>
          <a:r>
            <a:rPr lang="es-MX" sz="1200" kern="1200" dirty="0">
              <a:solidFill>
                <a:schemeClr val="tx1"/>
              </a:solidFill>
              <a:latin typeface="Verdana" panose="020B0604030504040204" pitchFamily="34" charset="0"/>
              <a:ea typeface="Verdana" panose="020B0604030504040204" pitchFamily="34" charset="0"/>
            </a:rPr>
            <a:t>Elaborar y presentar informes periódicamente.</a:t>
          </a:r>
        </a:p>
      </dsp:txBody>
      <dsp:txXfrm>
        <a:off x="6686956" y="1722634"/>
        <a:ext cx="2931556" cy="36800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20:23:35.3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0,'1207'0,"-1166"3,0 1,0 2,53 16,37 5,73 0,93 15,444 60,-649-94,145 7,575-16,-791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20:23:35.3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1,'3633'0,"-3611"0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B0D64-CDA0-40AC-A49C-5E29CB1DBC5D}" type="datetimeFigureOut">
              <a:rPr lang="es-CO" smtClean="0"/>
              <a:t>15/07/2025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F1C692-E809-421E-AF33-DE4B88EE285B}" type="slidenum">
              <a:rPr lang="es-CO" smtClean="0"/>
              <a:t>‹Nº›</a:t>
            </a:fld>
            <a:endParaRPr lang="es-CO"/>
          </a:p>
        </p:txBody>
      </p:sp>
    </p:spTree>
    <p:extLst>
      <p:ext uri="{BB962C8B-B14F-4D97-AF65-F5344CB8AC3E}">
        <p14:creationId xmlns:p14="http://schemas.microsoft.com/office/powerpoint/2010/main" val="323484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AAF1C692-E809-421E-AF33-DE4B88EE285B}" type="slidenum">
              <a:rPr lang="es-CO" smtClean="0"/>
              <a:t>25</a:t>
            </a:fld>
            <a:endParaRPr lang="es-CO"/>
          </a:p>
        </p:txBody>
      </p:sp>
    </p:spTree>
    <p:extLst>
      <p:ext uri="{BB962C8B-B14F-4D97-AF65-F5344CB8AC3E}">
        <p14:creationId xmlns:p14="http://schemas.microsoft.com/office/powerpoint/2010/main" val="778014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3B8DA-DEF6-5FAE-0094-60F222BD7EA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C266519-71C5-69F5-4047-FD4F3B1FA78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FE774F6-3202-D3E1-19C5-5936F7FC66CD}"/>
              </a:ext>
            </a:extLst>
          </p:cNvPr>
          <p:cNvSpPr>
            <a:spLocks noGrp="1"/>
          </p:cNvSpPr>
          <p:nvPr>
            <p:ph type="body" idx="1"/>
          </p:nvPr>
        </p:nvSpPr>
        <p:spPr/>
        <p:txBody>
          <a:bodyPr/>
          <a:lstStyle/>
          <a:p>
            <a:endParaRPr lang="es-CO"/>
          </a:p>
        </p:txBody>
      </p:sp>
      <p:sp>
        <p:nvSpPr>
          <p:cNvPr id="4" name="Marcador de número de diapositiva 3">
            <a:extLst>
              <a:ext uri="{FF2B5EF4-FFF2-40B4-BE49-F238E27FC236}">
                <a16:creationId xmlns:a16="http://schemas.microsoft.com/office/drawing/2014/main" id="{428E5FF7-03A8-BBC6-DE2B-61DB46C82D61}"/>
              </a:ext>
            </a:extLst>
          </p:cNvPr>
          <p:cNvSpPr>
            <a:spLocks noGrp="1"/>
          </p:cNvSpPr>
          <p:nvPr>
            <p:ph type="sldNum" sz="quarter" idx="5"/>
          </p:nvPr>
        </p:nvSpPr>
        <p:spPr/>
        <p:txBody>
          <a:bodyPr/>
          <a:lstStyle/>
          <a:p>
            <a:fld id="{AAF1C692-E809-421E-AF33-DE4B88EE285B}" type="slidenum">
              <a:rPr lang="es-CO" smtClean="0"/>
              <a:t>28</a:t>
            </a:fld>
            <a:endParaRPr lang="es-CO"/>
          </a:p>
        </p:txBody>
      </p:sp>
    </p:spTree>
    <p:extLst>
      <p:ext uri="{BB962C8B-B14F-4D97-AF65-F5344CB8AC3E}">
        <p14:creationId xmlns:p14="http://schemas.microsoft.com/office/powerpoint/2010/main" val="1830357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4BE42-6988-06A4-D8C3-680F2C2C32F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8E60CC6-15B3-44C7-495F-56D3CAC2814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B49E38E-C0B9-5BDF-2ABD-A7A21E07C9E5}"/>
              </a:ext>
            </a:extLst>
          </p:cNvPr>
          <p:cNvSpPr>
            <a:spLocks noGrp="1"/>
          </p:cNvSpPr>
          <p:nvPr>
            <p:ph type="body" idx="1"/>
          </p:nvPr>
        </p:nvSpPr>
        <p:spPr/>
        <p:txBody>
          <a:bodyPr/>
          <a:lstStyle/>
          <a:p>
            <a:endParaRPr lang="es-CO"/>
          </a:p>
        </p:txBody>
      </p:sp>
      <p:sp>
        <p:nvSpPr>
          <p:cNvPr id="4" name="Marcador de número de diapositiva 3">
            <a:extLst>
              <a:ext uri="{FF2B5EF4-FFF2-40B4-BE49-F238E27FC236}">
                <a16:creationId xmlns:a16="http://schemas.microsoft.com/office/drawing/2014/main" id="{757E1398-4B4B-5591-63B6-E5B96838B9E5}"/>
              </a:ext>
            </a:extLst>
          </p:cNvPr>
          <p:cNvSpPr>
            <a:spLocks noGrp="1"/>
          </p:cNvSpPr>
          <p:nvPr>
            <p:ph type="sldNum" sz="quarter" idx="5"/>
          </p:nvPr>
        </p:nvSpPr>
        <p:spPr/>
        <p:txBody>
          <a:bodyPr/>
          <a:lstStyle/>
          <a:p>
            <a:fld id="{AAF1C692-E809-421E-AF33-DE4B88EE285B}" type="slidenum">
              <a:rPr lang="es-CO" smtClean="0"/>
              <a:t>29</a:t>
            </a:fld>
            <a:endParaRPr lang="es-CO"/>
          </a:p>
        </p:txBody>
      </p:sp>
    </p:spTree>
    <p:extLst>
      <p:ext uri="{BB962C8B-B14F-4D97-AF65-F5344CB8AC3E}">
        <p14:creationId xmlns:p14="http://schemas.microsoft.com/office/powerpoint/2010/main" val="917611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7DA95-6B5F-1432-0B1A-86A384441DD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16275D2-AE04-FF7D-B934-4D938C9697A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A50D8C0-EDEF-5949-9B34-9932EC2DFA18}"/>
              </a:ext>
            </a:extLst>
          </p:cNvPr>
          <p:cNvSpPr>
            <a:spLocks noGrp="1"/>
          </p:cNvSpPr>
          <p:nvPr>
            <p:ph type="body" idx="1"/>
          </p:nvPr>
        </p:nvSpPr>
        <p:spPr/>
        <p:txBody>
          <a:bodyPr/>
          <a:lstStyle/>
          <a:p>
            <a:endParaRPr lang="es-CO"/>
          </a:p>
        </p:txBody>
      </p:sp>
      <p:sp>
        <p:nvSpPr>
          <p:cNvPr id="4" name="Marcador de número de diapositiva 3">
            <a:extLst>
              <a:ext uri="{FF2B5EF4-FFF2-40B4-BE49-F238E27FC236}">
                <a16:creationId xmlns:a16="http://schemas.microsoft.com/office/drawing/2014/main" id="{08BA5360-169A-C3AA-9D97-B51C3979EEA5}"/>
              </a:ext>
            </a:extLst>
          </p:cNvPr>
          <p:cNvSpPr>
            <a:spLocks noGrp="1"/>
          </p:cNvSpPr>
          <p:nvPr>
            <p:ph type="sldNum" sz="quarter" idx="5"/>
          </p:nvPr>
        </p:nvSpPr>
        <p:spPr/>
        <p:txBody>
          <a:bodyPr/>
          <a:lstStyle/>
          <a:p>
            <a:fld id="{AAF1C692-E809-421E-AF33-DE4B88EE285B}" type="slidenum">
              <a:rPr lang="es-CO" smtClean="0"/>
              <a:t>34</a:t>
            </a:fld>
            <a:endParaRPr lang="es-CO"/>
          </a:p>
        </p:txBody>
      </p:sp>
    </p:spTree>
    <p:extLst>
      <p:ext uri="{BB962C8B-B14F-4D97-AF65-F5344CB8AC3E}">
        <p14:creationId xmlns:p14="http://schemas.microsoft.com/office/powerpoint/2010/main" val="457547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8101F-230E-12EE-FF4C-67B8D28FDBB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5C5E63F-84EE-CF18-EB7B-5B12636E6D6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263D267-4C8E-859C-D1C9-71637CB897EE}"/>
              </a:ext>
            </a:extLst>
          </p:cNvPr>
          <p:cNvSpPr>
            <a:spLocks noGrp="1"/>
          </p:cNvSpPr>
          <p:nvPr>
            <p:ph type="body" idx="1"/>
          </p:nvPr>
        </p:nvSpPr>
        <p:spPr/>
        <p:txBody>
          <a:bodyPr/>
          <a:lstStyle/>
          <a:p>
            <a:endParaRPr lang="es-CO"/>
          </a:p>
        </p:txBody>
      </p:sp>
      <p:sp>
        <p:nvSpPr>
          <p:cNvPr id="4" name="Marcador de número de diapositiva 3">
            <a:extLst>
              <a:ext uri="{FF2B5EF4-FFF2-40B4-BE49-F238E27FC236}">
                <a16:creationId xmlns:a16="http://schemas.microsoft.com/office/drawing/2014/main" id="{88E1594A-74EE-7AEB-8ED8-B01F53AABB25}"/>
              </a:ext>
            </a:extLst>
          </p:cNvPr>
          <p:cNvSpPr>
            <a:spLocks noGrp="1"/>
          </p:cNvSpPr>
          <p:nvPr>
            <p:ph type="sldNum" sz="quarter" idx="5"/>
          </p:nvPr>
        </p:nvSpPr>
        <p:spPr/>
        <p:txBody>
          <a:bodyPr/>
          <a:lstStyle/>
          <a:p>
            <a:fld id="{AAF1C692-E809-421E-AF33-DE4B88EE285B}" type="slidenum">
              <a:rPr lang="es-CO" smtClean="0"/>
              <a:t>39</a:t>
            </a:fld>
            <a:endParaRPr lang="es-CO"/>
          </a:p>
        </p:txBody>
      </p:sp>
    </p:spTree>
    <p:extLst>
      <p:ext uri="{BB962C8B-B14F-4D97-AF65-F5344CB8AC3E}">
        <p14:creationId xmlns:p14="http://schemas.microsoft.com/office/powerpoint/2010/main" val="3871297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DC12B-87AE-8265-FEC2-7BF80253D76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D332EFF-B954-8683-8A95-E7145A4FB94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7DEE48F-6DFA-2726-E222-ACD5D9B1417E}"/>
              </a:ext>
            </a:extLst>
          </p:cNvPr>
          <p:cNvSpPr>
            <a:spLocks noGrp="1"/>
          </p:cNvSpPr>
          <p:nvPr>
            <p:ph type="body" idx="1"/>
          </p:nvPr>
        </p:nvSpPr>
        <p:spPr/>
        <p:txBody>
          <a:bodyPr/>
          <a:lstStyle/>
          <a:p>
            <a:endParaRPr lang="es-CO"/>
          </a:p>
        </p:txBody>
      </p:sp>
      <p:sp>
        <p:nvSpPr>
          <p:cNvPr id="4" name="Marcador de número de diapositiva 3">
            <a:extLst>
              <a:ext uri="{FF2B5EF4-FFF2-40B4-BE49-F238E27FC236}">
                <a16:creationId xmlns:a16="http://schemas.microsoft.com/office/drawing/2014/main" id="{17166323-F275-42F7-E30E-592B385E3C75}"/>
              </a:ext>
            </a:extLst>
          </p:cNvPr>
          <p:cNvSpPr>
            <a:spLocks noGrp="1"/>
          </p:cNvSpPr>
          <p:nvPr>
            <p:ph type="sldNum" sz="quarter" idx="5"/>
          </p:nvPr>
        </p:nvSpPr>
        <p:spPr/>
        <p:txBody>
          <a:bodyPr/>
          <a:lstStyle/>
          <a:p>
            <a:fld id="{AAF1C692-E809-421E-AF33-DE4B88EE285B}" type="slidenum">
              <a:rPr lang="es-CO" smtClean="0"/>
              <a:t>42</a:t>
            </a:fld>
            <a:endParaRPr lang="es-CO"/>
          </a:p>
        </p:txBody>
      </p:sp>
    </p:spTree>
    <p:extLst>
      <p:ext uri="{BB962C8B-B14F-4D97-AF65-F5344CB8AC3E}">
        <p14:creationId xmlns:p14="http://schemas.microsoft.com/office/powerpoint/2010/main" val="2039936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9D6456-8885-E82F-BDF7-458855984E52}"/>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A96D249A-2F13-5321-109D-741645A3C3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70873D32-76AC-A55A-979B-258825C98EFD}"/>
              </a:ext>
            </a:extLst>
          </p:cNvPr>
          <p:cNvSpPr>
            <a:spLocks noGrp="1"/>
          </p:cNvSpPr>
          <p:nvPr>
            <p:ph type="dt" sz="half" idx="10"/>
          </p:nvPr>
        </p:nvSpPr>
        <p:spPr/>
        <p:txBody>
          <a:bodyPr/>
          <a:lstStyle/>
          <a:p>
            <a:fld id="{7C981F1D-F10B-FD41-9227-68A497A63DE8}" type="datetimeFigureOut">
              <a:rPr lang="es-CO" smtClean="0"/>
              <a:t>15/07/2025</a:t>
            </a:fld>
            <a:endParaRPr lang="es-CO"/>
          </a:p>
        </p:txBody>
      </p:sp>
      <p:sp>
        <p:nvSpPr>
          <p:cNvPr id="5" name="Marcador de pie de página 4">
            <a:extLst>
              <a:ext uri="{FF2B5EF4-FFF2-40B4-BE49-F238E27FC236}">
                <a16:creationId xmlns:a16="http://schemas.microsoft.com/office/drawing/2014/main" id="{FCB12C76-F99B-B3F5-B8F6-53C951B7847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48700F3-E4A1-8555-83A3-CB348741D007}"/>
              </a:ext>
            </a:extLst>
          </p:cNvPr>
          <p:cNvSpPr>
            <a:spLocks noGrp="1"/>
          </p:cNvSpPr>
          <p:nvPr>
            <p:ph type="sldNum" sz="quarter" idx="12"/>
          </p:nvPr>
        </p:nvSpPr>
        <p:spPr/>
        <p:txBody>
          <a:bodyPr/>
          <a:lstStyle/>
          <a:p>
            <a:fld id="{DFB0C185-4207-324D-8B72-1F8E97B5966D}" type="slidenum">
              <a:rPr lang="es-CO" smtClean="0"/>
              <a:t>‹Nº›</a:t>
            </a:fld>
            <a:endParaRPr lang="es-CO"/>
          </a:p>
        </p:txBody>
      </p:sp>
    </p:spTree>
    <p:extLst>
      <p:ext uri="{BB962C8B-B14F-4D97-AF65-F5344CB8AC3E}">
        <p14:creationId xmlns:p14="http://schemas.microsoft.com/office/powerpoint/2010/main" val="2693705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3BD3B7-6E24-7BC9-28A0-4E027932CC77}"/>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A749A874-1334-CB47-E4F1-89D67129CF11}"/>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088AF604-38AF-52D7-DCD3-5037274CCFCE}"/>
              </a:ext>
            </a:extLst>
          </p:cNvPr>
          <p:cNvSpPr>
            <a:spLocks noGrp="1"/>
          </p:cNvSpPr>
          <p:nvPr>
            <p:ph type="dt" sz="half" idx="10"/>
          </p:nvPr>
        </p:nvSpPr>
        <p:spPr/>
        <p:txBody>
          <a:bodyPr/>
          <a:lstStyle/>
          <a:p>
            <a:fld id="{7C981F1D-F10B-FD41-9227-68A497A63DE8}" type="datetimeFigureOut">
              <a:rPr lang="es-CO" smtClean="0"/>
              <a:t>15/07/2025</a:t>
            </a:fld>
            <a:endParaRPr lang="es-CO"/>
          </a:p>
        </p:txBody>
      </p:sp>
      <p:sp>
        <p:nvSpPr>
          <p:cNvPr id="5" name="Marcador de pie de página 4">
            <a:extLst>
              <a:ext uri="{FF2B5EF4-FFF2-40B4-BE49-F238E27FC236}">
                <a16:creationId xmlns:a16="http://schemas.microsoft.com/office/drawing/2014/main" id="{F5C0A4CE-C78F-819F-FC7B-FAC6BDC985A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D0412C6-EADF-AFCC-BE8D-F341DA85AC61}"/>
              </a:ext>
            </a:extLst>
          </p:cNvPr>
          <p:cNvSpPr>
            <a:spLocks noGrp="1"/>
          </p:cNvSpPr>
          <p:nvPr>
            <p:ph type="sldNum" sz="quarter" idx="12"/>
          </p:nvPr>
        </p:nvSpPr>
        <p:spPr/>
        <p:txBody>
          <a:bodyPr/>
          <a:lstStyle/>
          <a:p>
            <a:fld id="{DFB0C185-4207-324D-8B72-1F8E97B5966D}" type="slidenum">
              <a:rPr lang="es-CO" smtClean="0"/>
              <a:t>‹Nº›</a:t>
            </a:fld>
            <a:endParaRPr lang="es-CO"/>
          </a:p>
        </p:txBody>
      </p:sp>
    </p:spTree>
    <p:extLst>
      <p:ext uri="{BB962C8B-B14F-4D97-AF65-F5344CB8AC3E}">
        <p14:creationId xmlns:p14="http://schemas.microsoft.com/office/powerpoint/2010/main" val="1583292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0D67E91-195C-D364-AB8E-048646F2B2AF}"/>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1E40169A-12E7-78A4-D3C8-76E671036ECE}"/>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9A61AA37-FE54-C0E5-A9AE-EC8FB1577B39}"/>
              </a:ext>
            </a:extLst>
          </p:cNvPr>
          <p:cNvSpPr>
            <a:spLocks noGrp="1"/>
          </p:cNvSpPr>
          <p:nvPr>
            <p:ph type="dt" sz="half" idx="10"/>
          </p:nvPr>
        </p:nvSpPr>
        <p:spPr/>
        <p:txBody>
          <a:bodyPr/>
          <a:lstStyle/>
          <a:p>
            <a:fld id="{7C981F1D-F10B-FD41-9227-68A497A63DE8}" type="datetimeFigureOut">
              <a:rPr lang="es-CO" smtClean="0"/>
              <a:t>15/07/2025</a:t>
            </a:fld>
            <a:endParaRPr lang="es-CO"/>
          </a:p>
        </p:txBody>
      </p:sp>
      <p:sp>
        <p:nvSpPr>
          <p:cNvPr id="5" name="Marcador de pie de página 4">
            <a:extLst>
              <a:ext uri="{FF2B5EF4-FFF2-40B4-BE49-F238E27FC236}">
                <a16:creationId xmlns:a16="http://schemas.microsoft.com/office/drawing/2014/main" id="{16A384A9-1559-2773-BB22-1B826464ADC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CF95FF7-D20C-7A55-A91A-0B22CE76A656}"/>
              </a:ext>
            </a:extLst>
          </p:cNvPr>
          <p:cNvSpPr>
            <a:spLocks noGrp="1"/>
          </p:cNvSpPr>
          <p:nvPr>
            <p:ph type="sldNum" sz="quarter" idx="12"/>
          </p:nvPr>
        </p:nvSpPr>
        <p:spPr/>
        <p:txBody>
          <a:bodyPr/>
          <a:lstStyle/>
          <a:p>
            <a:fld id="{DFB0C185-4207-324D-8B72-1F8E97B5966D}" type="slidenum">
              <a:rPr lang="es-CO" smtClean="0"/>
              <a:t>‹Nº›</a:t>
            </a:fld>
            <a:endParaRPr lang="es-CO"/>
          </a:p>
        </p:txBody>
      </p:sp>
    </p:spTree>
    <p:extLst>
      <p:ext uri="{BB962C8B-B14F-4D97-AF65-F5344CB8AC3E}">
        <p14:creationId xmlns:p14="http://schemas.microsoft.com/office/powerpoint/2010/main" val="2882573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53394-BBD9-F0FB-C9F5-7A18B7A64C3B}"/>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96DF6F7B-061B-A171-DB46-F5731DF9D889}"/>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7B10E4EC-F0C2-B6E7-3594-768F22584A86}"/>
              </a:ext>
            </a:extLst>
          </p:cNvPr>
          <p:cNvSpPr>
            <a:spLocks noGrp="1"/>
          </p:cNvSpPr>
          <p:nvPr>
            <p:ph type="dt" sz="half" idx="10"/>
          </p:nvPr>
        </p:nvSpPr>
        <p:spPr/>
        <p:txBody>
          <a:bodyPr/>
          <a:lstStyle/>
          <a:p>
            <a:fld id="{7C981F1D-F10B-FD41-9227-68A497A63DE8}" type="datetimeFigureOut">
              <a:rPr lang="es-CO" smtClean="0"/>
              <a:t>15/07/2025</a:t>
            </a:fld>
            <a:endParaRPr lang="es-CO"/>
          </a:p>
        </p:txBody>
      </p:sp>
      <p:sp>
        <p:nvSpPr>
          <p:cNvPr id="5" name="Marcador de pie de página 4">
            <a:extLst>
              <a:ext uri="{FF2B5EF4-FFF2-40B4-BE49-F238E27FC236}">
                <a16:creationId xmlns:a16="http://schemas.microsoft.com/office/drawing/2014/main" id="{A781E8F2-F466-D87B-2F85-3FC306C0BFB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A660B42-65BA-2CFD-803D-26AB6A6BD462}"/>
              </a:ext>
            </a:extLst>
          </p:cNvPr>
          <p:cNvSpPr>
            <a:spLocks noGrp="1"/>
          </p:cNvSpPr>
          <p:nvPr>
            <p:ph type="sldNum" sz="quarter" idx="12"/>
          </p:nvPr>
        </p:nvSpPr>
        <p:spPr/>
        <p:txBody>
          <a:bodyPr/>
          <a:lstStyle/>
          <a:p>
            <a:fld id="{DFB0C185-4207-324D-8B72-1F8E97B5966D}" type="slidenum">
              <a:rPr lang="es-CO" smtClean="0"/>
              <a:t>‹Nº›</a:t>
            </a:fld>
            <a:endParaRPr lang="es-CO"/>
          </a:p>
        </p:txBody>
      </p:sp>
    </p:spTree>
    <p:extLst>
      <p:ext uri="{BB962C8B-B14F-4D97-AF65-F5344CB8AC3E}">
        <p14:creationId xmlns:p14="http://schemas.microsoft.com/office/powerpoint/2010/main" val="35302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F54127-EB4C-6861-9F16-D8E0BC8E58FF}"/>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D38CB960-1464-FE87-E44D-05DBB451AFF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B588059-EB4E-4E70-E3F5-9030EA8E599D}"/>
              </a:ext>
            </a:extLst>
          </p:cNvPr>
          <p:cNvSpPr>
            <a:spLocks noGrp="1"/>
          </p:cNvSpPr>
          <p:nvPr>
            <p:ph type="dt" sz="half" idx="10"/>
          </p:nvPr>
        </p:nvSpPr>
        <p:spPr/>
        <p:txBody>
          <a:bodyPr/>
          <a:lstStyle/>
          <a:p>
            <a:fld id="{7C981F1D-F10B-FD41-9227-68A497A63DE8}" type="datetimeFigureOut">
              <a:rPr lang="es-CO" smtClean="0"/>
              <a:t>15/07/2025</a:t>
            </a:fld>
            <a:endParaRPr lang="es-CO"/>
          </a:p>
        </p:txBody>
      </p:sp>
      <p:sp>
        <p:nvSpPr>
          <p:cNvPr id="5" name="Marcador de pie de página 4">
            <a:extLst>
              <a:ext uri="{FF2B5EF4-FFF2-40B4-BE49-F238E27FC236}">
                <a16:creationId xmlns:a16="http://schemas.microsoft.com/office/drawing/2014/main" id="{DB7E5F2A-0F77-D6DA-B9AA-9EA3A7C31A5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34C8337-1ED9-74AF-AD40-A709DCD93D26}"/>
              </a:ext>
            </a:extLst>
          </p:cNvPr>
          <p:cNvSpPr>
            <a:spLocks noGrp="1"/>
          </p:cNvSpPr>
          <p:nvPr>
            <p:ph type="sldNum" sz="quarter" idx="12"/>
          </p:nvPr>
        </p:nvSpPr>
        <p:spPr/>
        <p:txBody>
          <a:bodyPr/>
          <a:lstStyle/>
          <a:p>
            <a:fld id="{DFB0C185-4207-324D-8B72-1F8E97B5966D}" type="slidenum">
              <a:rPr lang="es-CO" smtClean="0"/>
              <a:t>‹Nº›</a:t>
            </a:fld>
            <a:endParaRPr lang="es-CO"/>
          </a:p>
        </p:txBody>
      </p:sp>
    </p:spTree>
    <p:extLst>
      <p:ext uri="{BB962C8B-B14F-4D97-AF65-F5344CB8AC3E}">
        <p14:creationId xmlns:p14="http://schemas.microsoft.com/office/powerpoint/2010/main" val="3094297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5FA5C5-2105-A9E2-833E-CBC144215BA2}"/>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D7835389-4455-8E35-9233-9EA12671117C}"/>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01EB6789-A626-3B11-8BE9-87DB03399581}"/>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DF450807-11E9-661F-330F-15A237E431A7}"/>
              </a:ext>
            </a:extLst>
          </p:cNvPr>
          <p:cNvSpPr>
            <a:spLocks noGrp="1"/>
          </p:cNvSpPr>
          <p:nvPr>
            <p:ph type="dt" sz="half" idx="10"/>
          </p:nvPr>
        </p:nvSpPr>
        <p:spPr/>
        <p:txBody>
          <a:bodyPr/>
          <a:lstStyle/>
          <a:p>
            <a:fld id="{7C981F1D-F10B-FD41-9227-68A497A63DE8}" type="datetimeFigureOut">
              <a:rPr lang="es-CO" smtClean="0"/>
              <a:t>15/07/2025</a:t>
            </a:fld>
            <a:endParaRPr lang="es-CO"/>
          </a:p>
        </p:txBody>
      </p:sp>
      <p:sp>
        <p:nvSpPr>
          <p:cNvPr id="6" name="Marcador de pie de página 5">
            <a:extLst>
              <a:ext uri="{FF2B5EF4-FFF2-40B4-BE49-F238E27FC236}">
                <a16:creationId xmlns:a16="http://schemas.microsoft.com/office/drawing/2014/main" id="{87E7AF0C-48A4-6A16-C0E5-FDBCC4A9131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CC5DA38-6081-E2D6-D90E-55D7ED6E393F}"/>
              </a:ext>
            </a:extLst>
          </p:cNvPr>
          <p:cNvSpPr>
            <a:spLocks noGrp="1"/>
          </p:cNvSpPr>
          <p:nvPr>
            <p:ph type="sldNum" sz="quarter" idx="12"/>
          </p:nvPr>
        </p:nvSpPr>
        <p:spPr/>
        <p:txBody>
          <a:bodyPr/>
          <a:lstStyle/>
          <a:p>
            <a:fld id="{DFB0C185-4207-324D-8B72-1F8E97B5966D}" type="slidenum">
              <a:rPr lang="es-CO" smtClean="0"/>
              <a:t>‹Nº›</a:t>
            </a:fld>
            <a:endParaRPr lang="es-CO"/>
          </a:p>
        </p:txBody>
      </p:sp>
    </p:spTree>
    <p:extLst>
      <p:ext uri="{BB962C8B-B14F-4D97-AF65-F5344CB8AC3E}">
        <p14:creationId xmlns:p14="http://schemas.microsoft.com/office/powerpoint/2010/main" val="273565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BF6A9D-EC9F-9537-E577-B5330057F446}"/>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B91CA026-4504-92EF-C422-3A760BC1DA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7A30B5D3-BD97-F2AC-543B-CFF9027E98DB}"/>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95AC5825-C4C4-D2ED-FEE9-B2284FB311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BF51BBB0-5670-8712-FA06-4F8C2A9D0D64}"/>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2323291D-4F4D-C494-7446-7CD0062DC9A5}"/>
              </a:ext>
            </a:extLst>
          </p:cNvPr>
          <p:cNvSpPr>
            <a:spLocks noGrp="1"/>
          </p:cNvSpPr>
          <p:nvPr>
            <p:ph type="dt" sz="half" idx="10"/>
          </p:nvPr>
        </p:nvSpPr>
        <p:spPr/>
        <p:txBody>
          <a:bodyPr/>
          <a:lstStyle/>
          <a:p>
            <a:fld id="{7C981F1D-F10B-FD41-9227-68A497A63DE8}" type="datetimeFigureOut">
              <a:rPr lang="es-CO" smtClean="0"/>
              <a:t>15/07/2025</a:t>
            </a:fld>
            <a:endParaRPr lang="es-CO"/>
          </a:p>
        </p:txBody>
      </p:sp>
      <p:sp>
        <p:nvSpPr>
          <p:cNvPr id="8" name="Marcador de pie de página 7">
            <a:extLst>
              <a:ext uri="{FF2B5EF4-FFF2-40B4-BE49-F238E27FC236}">
                <a16:creationId xmlns:a16="http://schemas.microsoft.com/office/drawing/2014/main" id="{13121C96-0276-E374-EA1E-4C5794C233D9}"/>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CE424C11-0176-FD80-D853-884113EBF7B5}"/>
              </a:ext>
            </a:extLst>
          </p:cNvPr>
          <p:cNvSpPr>
            <a:spLocks noGrp="1"/>
          </p:cNvSpPr>
          <p:nvPr>
            <p:ph type="sldNum" sz="quarter" idx="12"/>
          </p:nvPr>
        </p:nvSpPr>
        <p:spPr/>
        <p:txBody>
          <a:bodyPr/>
          <a:lstStyle/>
          <a:p>
            <a:fld id="{DFB0C185-4207-324D-8B72-1F8E97B5966D}" type="slidenum">
              <a:rPr lang="es-CO" smtClean="0"/>
              <a:t>‹Nº›</a:t>
            </a:fld>
            <a:endParaRPr lang="es-CO"/>
          </a:p>
        </p:txBody>
      </p:sp>
    </p:spTree>
    <p:extLst>
      <p:ext uri="{BB962C8B-B14F-4D97-AF65-F5344CB8AC3E}">
        <p14:creationId xmlns:p14="http://schemas.microsoft.com/office/powerpoint/2010/main" val="137540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EAC331-6A2B-23C2-8DCB-4EE9C2AE272B}"/>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D3C0DB82-7D38-48CB-0536-68A5DA7A4E0B}"/>
              </a:ext>
            </a:extLst>
          </p:cNvPr>
          <p:cNvSpPr>
            <a:spLocks noGrp="1"/>
          </p:cNvSpPr>
          <p:nvPr>
            <p:ph type="dt" sz="half" idx="10"/>
          </p:nvPr>
        </p:nvSpPr>
        <p:spPr/>
        <p:txBody>
          <a:bodyPr/>
          <a:lstStyle/>
          <a:p>
            <a:fld id="{7C981F1D-F10B-FD41-9227-68A497A63DE8}" type="datetimeFigureOut">
              <a:rPr lang="es-CO" smtClean="0"/>
              <a:t>15/07/2025</a:t>
            </a:fld>
            <a:endParaRPr lang="es-CO"/>
          </a:p>
        </p:txBody>
      </p:sp>
      <p:sp>
        <p:nvSpPr>
          <p:cNvPr id="4" name="Marcador de pie de página 3">
            <a:extLst>
              <a:ext uri="{FF2B5EF4-FFF2-40B4-BE49-F238E27FC236}">
                <a16:creationId xmlns:a16="http://schemas.microsoft.com/office/drawing/2014/main" id="{0AC8940D-9241-BE73-E534-5D5CE6826095}"/>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FF4183F-C05D-8B64-0C71-89CC124D2EBF}"/>
              </a:ext>
            </a:extLst>
          </p:cNvPr>
          <p:cNvSpPr>
            <a:spLocks noGrp="1"/>
          </p:cNvSpPr>
          <p:nvPr>
            <p:ph type="sldNum" sz="quarter" idx="12"/>
          </p:nvPr>
        </p:nvSpPr>
        <p:spPr/>
        <p:txBody>
          <a:bodyPr/>
          <a:lstStyle/>
          <a:p>
            <a:fld id="{DFB0C185-4207-324D-8B72-1F8E97B5966D}" type="slidenum">
              <a:rPr lang="es-CO" smtClean="0"/>
              <a:t>‹Nº›</a:t>
            </a:fld>
            <a:endParaRPr lang="es-CO"/>
          </a:p>
        </p:txBody>
      </p:sp>
    </p:spTree>
    <p:extLst>
      <p:ext uri="{BB962C8B-B14F-4D97-AF65-F5344CB8AC3E}">
        <p14:creationId xmlns:p14="http://schemas.microsoft.com/office/powerpoint/2010/main" val="898463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0C83B9C-FDBC-EC3F-EF25-6FCBB8D35F51}"/>
              </a:ext>
            </a:extLst>
          </p:cNvPr>
          <p:cNvSpPr>
            <a:spLocks noGrp="1"/>
          </p:cNvSpPr>
          <p:nvPr>
            <p:ph type="dt" sz="half" idx="10"/>
          </p:nvPr>
        </p:nvSpPr>
        <p:spPr/>
        <p:txBody>
          <a:bodyPr/>
          <a:lstStyle/>
          <a:p>
            <a:fld id="{7C981F1D-F10B-FD41-9227-68A497A63DE8}" type="datetimeFigureOut">
              <a:rPr lang="es-CO" smtClean="0"/>
              <a:t>15/07/2025</a:t>
            </a:fld>
            <a:endParaRPr lang="es-CO"/>
          </a:p>
        </p:txBody>
      </p:sp>
      <p:sp>
        <p:nvSpPr>
          <p:cNvPr id="3" name="Marcador de pie de página 2">
            <a:extLst>
              <a:ext uri="{FF2B5EF4-FFF2-40B4-BE49-F238E27FC236}">
                <a16:creationId xmlns:a16="http://schemas.microsoft.com/office/drawing/2014/main" id="{0E271E82-A154-C9CC-FC90-717415ECC17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E12B135B-C4ED-2120-C7E1-031DDE728258}"/>
              </a:ext>
            </a:extLst>
          </p:cNvPr>
          <p:cNvSpPr>
            <a:spLocks noGrp="1"/>
          </p:cNvSpPr>
          <p:nvPr>
            <p:ph type="sldNum" sz="quarter" idx="12"/>
          </p:nvPr>
        </p:nvSpPr>
        <p:spPr/>
        <p:txBody>
          <a:bodyPr/>
          <a:lstStyle/>
          <a:p>
            <a:fld id="{DFB0C185-4207-324D-8B72-1F8E97B5966D}" type="slidenum">
              <a:rPr lang="es-CO" smtClean="0"/>
              <a:t>‹Nº›</a:t>
            </a:fld>
            <a:endParaRPr lang="es-CO"/>
          </a:p>
        </p:txBody>
      </p:sp>
    </p:spTree>
    <p:extLst>
      <p:ext uri="{BB962C8B-B14F-4D97-AF65-F5344CB8AC3E}">
        <p14:creationId xmlns:p14="http://schemas.microsoft.com/office/powerpoint/2010/main" val="2714303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D0811-B2A9-BB1C-FC7F-54CD46CD5BAF}"/>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07E4A379-28E0-786D-8D9B-98463A4B26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05F4678F-D7D0-B35D-BE5D-98F5A2EFD5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8679C8BC-0F81-C5C3-6CD5-87A6A3503805}"/>
              </a:ext>
            </a:extLst>
          </p:cNvPr>
          <p:cNvSpPr>
            <a:spLocks noGrp="1"/>
          </p:cNvSpPr>
          <p:nvPr>
            <p:ph type="dt" sz="half" idx="10"/>
          </p:nvPr>
        </p:nvSpPr>
        <p:spPr/>
        <p:txBody>
          <a:bodyPr/>
          <a:lstStyle/>
          <a:p>
            <a:fld id="{7C981F1D-F10B-FD41-9227-68A497A63DE8}" type="datetimeFigureOut">
              <a:rPr lang="es-CO" smtClean="0"/>
              <a:t>15/07/2025</a:t>
            </a:fld>
            <a:endParaRPr lang="es-CO"/>
          </a:p>
        </p:txBody>
      </p:sp>
      <p:sp>
        <p:nvSpPr>
          <p:cNvPr id="6" name="Marcador de pie de página 5">
            <a:extLst>
              <a:ext uri="{FF2B5EF4-FFF2-40B4-BE49-F238E27FC236}">
                <a16:creationId xmlns:a16="http://schemas.microsoft.com/office/drawing/2014/main" id="{8A7157F3-A0DA-960B-35C3-D0D0CE9AA4D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2E6CC9B-C38B-69F8-E68B-3569F8B14844}"/>
              </a:ext>
            </a:extLst>
          </p:cNvPr>
          <p:cNvSpPr>
            <a:spLocks noGrp="1"/>
          </p:cNvSpPr>
          <p:nvPr>
            <p:ph type="sldNum" sz="quarter" idx="12"/>
          </p:nvPr>
        </p:nvSpPr>
        <p:spPr/>
        <p:txBody>
          <a:bodyPr/>
          <a:lstStyle/>
          <a:p>
            <a:fld id="{DFB0C185-4207-324D-8B72-1F8E97B5966D}" type="slidenum">
              <a:rPr lang="es-CO" smtClean="0"/>
              <a:t>‹Nº›</a:t>
            </a:fld>
            <a:endParaRPr lang="es-CO"/>
          </a:p>
        </p:txBody>
      </p:sp>
    </p:spTree>
    <p:extLst>
      <p:ext uri="{BB962C8B-B14F-4D97-AF65-F5344CB8AC3E}">
        <p14:creationId xmlns:p14="http://schemas.microsoft.com/office/powerpoint/2010/main" val="100817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768026-E561-E5F0-DE14-7293A85A425A}"/>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D16BF891-4692-B028-EEDB-FEE19F2484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877661FD-A219-2FD6-5CC1-59D2BFD9CA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0A118B58-5B8E-0378-F9C9-B157BE92425A}"/>
              </a:ext>
            </a:extLst>
          </p:cNvPr>
          <p:cNvSpPr>
            <a:spLocks noGrp="1"/>
          </p:cNvSpPr>
          <p:nvPr>
            <p:ph type="dt" sz="half" idx="10"/>
          </p:nvPr>
        </p:nvSpPr>
        <p:spPr/>
        <p:txBody>
          <a:bodyPr/>
          <a:lstStyle/>
          <a:p>
            <a:fld id="{7C981F1D-F10B-FD41-9227-68A497A63DE8}" type="datetimeFigureOut">
              <a:rPr lang="es-CO" smtClean="0"/>
              <a:t>15/07/2025</a:t>
            </a:fld>
            <a:endParaRPr lang="es-CO"/>
          </a:p>
        </p:txBody>
      </p:sp>
      <p:sp>
        <p:nvSpPr>
          <p:cNvPr id="6" name="Marcador de pie de página 5">
            <a:extLst>
              <a:ext uri="{FF2B5EF4-FFF2-40B4-BE49-F238E27FC236}">
                <a16:creationId xmlns:a16="http://schemas.microsoft.com/office/drawing/2014/main" id="{221E1A99-7BFD-FD4B-6749-49E7B7E9519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B20F8C8-FAB1-AE00-C2D0-19952F791003}"/>
              </a:ext>
            </a:extLst>
          </p:cNvPr>
          <p:cNvSpPr>
            <a:spLocks noGrp="1"/>
          </p:cNvSpPr>
          <p:nvPr>
            <p:ph type="sldNum" sz="quarter" idx="12"/>
          </p:nvPr>
        </p:nvSpPr>
        <p:spPr/>
        <p:txBody>
          <a:bodyPr/>
          <a:lstStyle/>
          <a:p>
            <a:fld id="{DFB0C185-4207-324D-8B72-1F8E97B5966D}" type="slidenum">
              <a:rPr lang="es-CO" smtClean="0"/>
              <a:t>‹Nº›</a:t>
            </a:fld>
            <a:endParaRPr lang="es-CO"/>
          </a:p>
        </p:txBody>
      </p:sp>
    </p:spTree>
    <p:extLst>
      <p:ext uri="{BB962C8B-B14F-4D97-AF65-F5344CB8AC3E}">
        <p14:creationId xmlns:p14="http://schemas.microsoft.com/office/powerpoint/2010/main" val="124407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07CFE04-A206-77E2-2087-306368BFFA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DBA9A2A7-366F-256E-6E70-5C31104A10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9EA0C7A3-A0C7-FC72-EC23-79D26B9433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981F1D-F10B-FD41-9227-68A497A63DE8}" type="datetimeFigureOut">
              <a:rPr lang="es-CO" smtClean="0"/>
              <a:t>15/07/2025</a:t>
            </a:fld>
            <a:endParaRPr lang="es-CO"/>
          </a:p>
        </p:txBody>
      </p:sp>
      <p:sp>
        <p:nvSpPr>
          <p:cNvPr id="5" name="Marcador de pie de página 4">
            <a:extLst>
              <a:ext uri="{FF2B5EF4-FFF2-40B4-BE49-F238E27FC236}">
                <a16:creationId xmlns:a16="http://schemas.microsoft.com/office/drawing/2014/main" id="{60EA5237-7C53-548A-628F-D67E248968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A5801B3C-2015-CADC-A7FF-FC4AC552E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B0C185-4207-324D-8B72-1F8E97B5966D}" type="slidenum">
              <a:rPr lang="es-CO" smtClean="0"/>
              <a:t>‹Nº›</a:t>
            </a:fld>
            <a:endParaRPr lang="es-CO"/>
          </a:p>
        </p:txBody>
      </p:sp>
    </p:spTree>
    <p:extLst>
      <p:ext uri="{BB962C8B-B14F-4D97-AF65-F5344CB8AC3E}">
        <p14:creationId xmlns:p14="http://schemas.microsoft.com/office/powerpoint/2010/main" val="3989481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1.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emf"/><Relationship Id="rId7" Type="http://schemas.openxmlformats.org/officeDocument/2006/relationships/image" Target="../media/image36.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9.sv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sv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3.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emf"/><Relationship Id="rId7" Type="http://schemas.openxmlformats.org/officeDocument/2006/relationships/image" Target="../media/image45.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47.sv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0.png"/><Relationship Id="rId7" Type="http://schemas.openxmlformats.org/officeDocument/2006/relationships/customXml" Target="../ink/ink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480.png"/><Relationship Id="rId4" Type="http://schemas.openxmlformats.org/officeDocument/2006/relationships/image" Target="../media/image39.svg"/><Relationship Id="rId9" Type="http://schemas.openxmlformats.org/officeDocument/2006/relationships/customXml" Target="../ink/ink2.xml"/></Relationships>
</file>

<file path=ppt/slides/_rels/slide2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3.emf"/><Relationship Id="rId7" Type="http://schemas.openxmlformats.org/officeDocument/2006/relationships/image" Target="../media/image56.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3.emf"/><Relationship Id="rId7" Type="http://schemas.openxmlformats.org/officeDocument/2006/relationships/image" Target="../media/image36.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9.svg"/><Relationship Id="rId4" Type="http://schemas.openxmlformats.org/officeDocument/2006/relationships/image" Target="../media/image49.png"/><Relationship Id="rId9"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3.emf"/><Relationship Id="rId7" Type="http://schemas.openxmlformats.org/officeDocument/2006/relationships/image" Target="../media/image36.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9.sv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34.emf"/></Relationships>
</file>

<file path=ppt/slides/_rels/slide3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3.emf"/><Relationship Id="rId7" Type="http://schemas.openxmlformats.org/officeDocument/2006/relationships/image" Target="../media/image36.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9.sv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cid:image004.png@01D7D19B.1A86FFF0" TargetMode="External"/><Relationship Id="rId5" Type="http://schemas.openxmlformats.org/officeDocument/2006/relationships/image" Target="../media/image66.png"/><Relationship Id="rId4" Type="http://schemas.openxmlformats.org/officeDocument/2006/relationships/image" Target="../media/image34.emf"/></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36.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9.sv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image" Target="../media/image34.emf"/></Relationships>
</file>

<file path=ppt/slides/_rels/slide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36.sv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emf"/><Relationship Id="rId7" Type="http://schemas.openxmlformats.org/officeDocument/2006/relationships/diagramQuickStyle" Target="../diagrams/quickStyle4.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4.emf"/><Relationship Id="rId9" Type="http://schemas.microsoft.com/office/2007/relationships/diagramDrawing" Target="../diagrams/drawing4.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3.emf"/><Relationship Id="rId7" Type="http://schemas.openxmlformats.org/officeDocument/2006/relationships/image" Target="../media/image36.svg"/><Relationship Id="rId12" Type="http://schemas.microsoft.com/office/2007/relationships/diagramDrawing" Target="../diagrams/drawing5.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diagramColors" Target="../diagrams/colors5.xml"/><Relationship Id="rId5" Type="http://schemas.openxmlformats.org/officeDocument/2006/relationships/image" Target="../media/image9.svg"/><Relationship Id="rId10" Type="http://schemas.openxmlformats.org/officeDocument/2006/relationships/diagramQuickStyle" Target="../diagrams/quickStyle5.xml"/><Relationship Id="rId4" Type="http://schemas.openxmlformats.org/officeDocument/2006/relationships/image" Target="../media/image69.png"/><Relationship Id="rId9" Type="http://schemas.openxmlformats.org/officeDocument/2006/relationships/diagramLayout" Target="../diagrams/layout5.xml"/></Relationships>
</file>

<file path=ppt/slides/_rels/slide4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jpe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emf"/><Relationship Id="rId7" Type="http://schemas.openxmlformats.org/officeDocument/2006/relationships/diagramColors" Target="../diagrams/colors7.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image" Target="../media/image23.emf"/><Relationship Id="rId5" Type="http://schemas.openxmlformats.org/officeDocument/2006/relationships/diagramLayout" Target="../diagrams/layout7.xml"/><Relationship Id="rId10" Type="http://schemas.openxmlformats.org/officeDocument/2006/relationships/image" Target="../media/image9.svg"/><Relationship Id="rId4" Type="http://schemas.openxmlformats.org/officeDocument/2006/relationships/diagramData" Target="../diagrams/data7.xml"/><Relationship Id="rId9" Type="http://schemas.openxmlformats.org/officeDocument/2006/relationships/image" Target="../media/image69.png"/></Relationships>
</file>

<file path=ppt/slides/_rels/slide44.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3.emf"/><Relationship Id="rId7" Type="http://schemas.openxmlformats.org/officeDocument/2006/relationships/diagramLayout" Target="../diagrams/layout8.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Data" Target="../diagrams/data8.xml"/><Relationship Id="rId5" Type="http://schemas.openxmlformats.org/officeDocument/2006/relationships/image" Target="../media/image9.svg"/><Relationship Id="rId10" Type="http://schemas.microsoft.com/office/2007/relationships/diagramDrawing" Target="../diagrams/drawing8.xml"/><Relationship Id="rId4" Type="http://schemas.openxmlformats.org/officeDocument/2006/relationships/image" Target="../media/image69.png"/><Relationship Id="rId9" Type="http://schemas.openxmlformats.org/officeDocument/2006/relationships/diagramColors" Target="../diagrams/colors8.xml"/></Relationships>
</file>

<file path=ppt/slides/_rels/slide4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3.emf"/><Relationship Id="rId7"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emf"/><Relationship Id="rId7" Type="http://schemas.openxmlformats.org/officeDocument/2006/relationships/image" Target="../media/image17.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5.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725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2A6A40-357A-1CFC-5F4B-8D2654688ECC}"/>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FCE5E6DB-5F9D-559C-10B7-ECBA54F5578B}"/>
              </a:ext>
            </a:extLst>
          </p:cNvPr>
          <p:cNvSpPr txBox="1"/>
          <p:nvPr/>
        </p:nvSpPr>
        <p:spPr>
          <a:xfrm>
            <a:off x="1117276" y="1305342"/>
            <a:ext cx="6573961" cy="3139321"/>
          </a:xfrm>
          <a:prstGeom prst="rect">
            <a:avLst/>
          </a:prstGeom>
          <a:noFill/>
        </p:spPr>
        <p:txBody>
          <a:bodyPr wrap="square">
            <a:spAutoFit/>
          </a:bodyPr>
          <a:lstStyle/>
          <a:p>
            <a:r>
              <a:rPr lang="es-CO" sz="6600" b="1" dirty="0">
                <a:solidFill>
                  <a:schemeClr val="bg1"/>
                </a:solidFill>
                <a:latin typeface="Verdana" panose="020B0604030504040204" pitchFamily="34" charset="0"/>
                <a:ea typeface="Verdana" panose="020B0604030504040204" pitchFamily="34" charset="0"/>
              </a:rPr>
              <a:t>Manejo </a:t>
            </a:r>
          </a:p>
          <a:p>
            <a:r>
              <a:rPr lang="es-CO" sz="6600" b="1" dirty="0">
                <a:solidFill>
                  <a:schemeClr val="bg1"/>
                </a:solidFill>
                <a:latin typeface="Verdana" panose="020B0604030504040204" pitchFamily="34" charset="0"/>
                <a:ea typeface="Verdana" panose="020B0604030504040204" pitchFamily="34" charset="0"/>
              </a:rPr>
              <a:t>del </a:t>
            </a:r>
          </a:p>
          <a:p>
            <a:r>
              <a:rPr lang="es-CO" sz="6600" b="1" dirty="0">
                <a:solidFill>
                  <a:schemeClr val="bg1"/>
                </a:solidFill>
                <a:latin typeface="Verdana" panose="020B0604030504040204" pitchFamily="34" charset="0"/>
                <a:ea typeface="Verdana" panose="020B0604030504040204" pitchFamily="34" charset="0"/>
              </a:rPr>
              <a:t>Sistema</a:t>
            </a:r>
            <a:endParaRPr lang="es-CO" sz="6600" dirty="0">
              <a:solidFill>
                <a:schemeClr val="bg1"/>
              </a:solidFill>
            </a:endParaRPr>
          </a:p>
        </p:txBody>
      </p:sp>
      <p:pic>
        <p:nvPicPr>
          <p:cNvPr id="9" name="Gráfico 8">
            <a:extLst>
              <a:ext uri="{FF2B5EF4-FFF2-40B4-BE49-F238E27FC236}">
                <a16:creationId xmlns:a16="http://schemas.microsoft.com/office/drawing/2014/main" id="{E09CB34F-1E12-58A0-C072-B316F9195B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56245" y="1719813"/>
            <a:ext cx="4545793" cy="4076392"/>
          </a:xfrm>
          <a:prstGeom prst="rect">
            <a:avLst/>
          </a:prstGeom>
        </p:spPr>
      </p:pic>
    </p:spTree>
    <p:extLst>
      <p:ext uri="{BB962C8B-B14F-4D97-AF65-F5344CB8AC3E}">
        <p14:creationId xmlns:p14="http://schemas.microsoft.com/office/powerpoint/2010/main" val="1113714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D5CE307-6306-B730-FBA3-D12722A6E5AE}"/>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FDE7CB67-AAC4-684D-8FB4-EEA7E788B242}"/>
              </a:ext>
            </a:extLst>
          </p:cNvPr>
          <p:cNvPicPr>
            <a:picLocks noChangeAspect="1"/>
          </p:cNvPicPr>
          <p:nvPr/>
        </p:nvPicPr>
        <p:blipFill>
          <a:blip r:embed="rId3"/>
          <a:stretch>
            <a:fillRect/>
          </a:stretch>
        </p:blipFill>
        <p:spPr>
          <a:xfrm>
            <a:off x="9693863" y="210110"/>
            <a:ext cx="2174591" cy="812931"/>
          </a:xfrm>
          <a:prstGeom prst="rect">
            <a:avLst/>
          </a:prstGeom>
        </p:spPr>
      </p:pic>
      <p:sp>
        <p:nvSpPr>
          <p:cNvPr id="9" name="CuadroTexto 8">
            <a:extLst>
              <a:ext uri="{FF2B5EF4-FFF2-40B4-BE49-F238E27FC236}">
                <a16:creationId xmlns:a16="http://schemas.microsoft.com/office/drawing/2014/main" id="{AE6F9EAE-E550-388C-9647-45E1FD5E5980}"/>
              </a:ext>
            </a:extLst>
          </p:cNvPr>
          <p:cNvSpPr txBox="1"/>
          <p:nvPr/>
        </p:nvSpPr>
        <p:spPr>
          <a:xfrm>
            <a:off x="405897" y="470779"/>
            <a:ext cx="10637822" cy="5770811"/>
          </a:xfrm>
          <a:prstGeom prst="rect">
            <a:avLst/>
          </a:prstGeom>
          <a:noFill/>
        </p:spPr>
        <p:txBody>
          <a:bodyPr wrap="square">
            <a:spAutoFit/>
          </a:bodyPr>
          <a:lstStyle/>
          <a:p>
            <a:pPr algn="ctr"/>
            <a:r>
              <a:rPr lang="es-ES" sz="2800" b="1" dirty="0">
                <a:solidFill>
                  <a:srgbClr val="B951A0"/>
                </a:solidFill>
                <a:latin typeface="Verdana" panose="020B0604030504040204" pitchFamily="34" charset="0"/>
                <a:ea typeface="Verdana" panose="020B0604030504040204" pitchFamily="34" charset="0"/>
                <a:cs typeface="Verdana" panose="020B0604030504040204" pitchFamily="34" charset="0"/>
              </a:rPr>
              <a:t>¿QUÉ COMPONE EL SISTEMA? </a:t>
            </a:r>
            <a:r>
              <a:rPr lang="es-CO" sz="2800" dirty="0">
                <a:effectLst/>
                <a:latin typeface="Verdana" panose="020B0604030504040204" pitchFamily="34" charset="0"/>
                <a:ea typeface="Verdana" panose="020B0604030504040204" pitchFamily="34" charset="0"/>
                <a:cs typeface="Aptos" panose="020B0004020202020204" pitchFamily="34" charset="0"/>
              </a:rPr>
              <a:t> </a:t>
            </a:r>
          </a:p>
          <a:p>
            <a:pPr algn="ctr"/>
            <a:endParaRPr lang="es-CO" sz="1100" dirty="0">
              <a:effectLst/>
              <a:latin typeface="Verdana" panose="020B0604030504040204" pitchFamily="34" charset="0"/>
              <a:ea typeface="Verdana" panose="020B0604030504040204" pitchFamily="34" charset="0"/>
              <a:cs typeface="Aptos" panose="020B0004020202020204" pitchFamily="34" charset="0"/>
            </a:endParaRPr>
          </a:p>
          <a:p>
            <a:r>
              <a:rPr lang="es-CO" sz="1400" dirty="0">
                <a:effectLst/>
                <a:latin typeface="Verdana" panose="020B0604030504040204" pitchFamily="34" charset="0"/>
                <a:ea typeface="Verdana" panose="020B0604030504040204" pitchFamily="34" charset="0"/>
                <a:cs typeface="Aptos" panose="020B0004020202020204" pitchFamily="34" charset="0"/>
              </a:rPr>
              <a:t>El SIFSE, está compuesto por los siguientes módulos</a:t>
            </a:r>
            <a:r>
              <a:rPr lang="es-CO" sz="1400" dirty="0">
                <a:latin typeface="Verdana" panose="020B0604030504040204" pitchFamily="34" charset="0"/>
                <a:ea typeface="Verdana" panose="020B0604030504040204" pitchFamily="34" charset="0"/>
                <a:cs typeface="Aptos" panose="020B0004020202020204" pitchFamily="34" charset="0"/>
              </a:rPr>
              <a:t>:</a:t>
            </a:r>
          </a:p>
          <a:p>
            <a:endParaRPr lang="es-CO" sz="1400" dirty="0">
              <a:effectLst/>
              <a:latin typeface="Verdana" panose="020B0604030504040204" pitchFamily="34" charset="0"/>
              <a:ea typeface="Verdana" panose="020B0604030504040204" pitchFamily="34" charset="0"/>
              <a:cs typeface="Aptos" panose="020B0004020202020204" pitchFamily="34" charset="0"/>
            </a:endParaRPr>
          </a:p>
          <a:p>
            <a:pPr lvl="0"/>
            <a:r>
              <a:rPr lang="es-CO" sz="1400" dirty="0">
                <a:solidFill>
                  <a:srgbClr val="FF3366"/>
                </a:solidFill>
                <a:effectLst/>
                <a:latin typeface="Verdana" panose="020B0604030504040204" pitchFamily="34" charset="0"/>
                <a:ea typeface="Verdana" panose="020B0604030504040204" pitchFamily="34" charset="0"/>
                <a:cs typeface="Aptos" panose="020B0004020202020204" pitchFamily="34" charset="0"/>
              </a:rPr>
              <a:t>• </a:t>
            </a:r>
            <a:r>
              <a:rPr lang="es-CO" sz="1600" dirty="0">
                <a:solidFill>
                  <a:srgbClr val="FF3366"/>
                </a:solidFill>
                <a:effectLst/>
                <a:latin typeface="Verdana" panose="020B0604030504040204" pitchFamily="34" charset="0"/>
                <a:ea typeface="Verdana" panose="020B0604030504040204" pitchFamily="34" charset="0"/>
                <a:cs typeface="Aptos" panose="020B0004020202020204" pitchFamily="34" charset="0"/>
              </a:rPr>
              <a:t>Parametrización</a:t>
            </a:r>
            <a:r>
              <a:rPr lang="es-CO" sz="1400" dirty="0">
                <a:solidFill>
                  <a:srgbClr val="FF3366"/>
                </a:solidFill>
                <a:effectLst/>
                <a:latin typeface="Verdana" panose="020B0604030504040204" pitchFamily="34" charset="0"/>
                <a:ea typeface="Verdana" panose="020B0604030504040204" pitchFamily="34" charset="0"/>
                <a:cs typeface="Aptos" panose="020B0004020202020204" pitchFamily="34" charset="0"/>
              </a:rPr>
              <a:t> </a:t>
            </a:r>
          </a:p>
          <a:p>
            <a:r>
              <a:rPr lang="es-CO" sz="1400" dirty="0">
                <a:effectLst/>
                <a:latin typeface="Verdana" panose="020B0604030504040204" pitchFamily="34" charset="0"/>
                <a:ea typeface="Verdana" panose="020B0604030504040204" pitchFamily="34" charset="0"/>
                <a:cs typeface="Aptos" panose="020B0004020202020204" pitchFamily="34" charset="0"/>
              </a:rPr>
              <a:t> </a:t>
            </a:r>
          </a:p>
          <a:p>
            <a:r>
              <a:rPr lang="es-CO" sz="1400" dirty="0">
                <a:effectLst/>
                <a:latin typeface="Verdana" panose="020B0604030504040204" pitchFamily="34" charset="0"/>
                <a:ea typeface="Verdana" panose="020B0604030504040204" pitchFamily="34" charset="0"/>
                <a:cs typeface="Aptos" panose="020B0004020202020204" pitchFamily="34" charset="0"/>
              </a:rPr>
              <a:t>Corresponde a todos aquellos parámetros que pueden ser ajustados por el actor como respuesta a las necesidades del negocio y que permiten dar apertura a los procesos que pueden realizarse en el sistema o definir nuevos valores para éstos; sin que estos ajustes afecten el correcto funcionamiento del sistema. </a:t>
            </a:r>
          </a:p>
          <a:p>
            <a:endParaRPr lang="es-CO" sz="1400" dirty="0">
              <a:effectLst/>
              <a:latin typeface="Verdana" panose="020B0604030504040204" pitchFamily="34" charset="0"/>
              <a:ea typeface="Verdana" panose="020B0604030504040204" pitchFamily="34" charset="0"/>
              <a:cs typeface="Aptos" panose="020B0004020202020204" pitchFamily="34" charset="0"/>
            </a:endParaRPr>
          </a:p>
          <a:p>
            <a:pPr lvl="0"/>
            <a:r>
              <a:rPr lang="es-CO" sz="1600" dirty="0">
                <a:solidFill>
                  <a:srgbClr val="FF3366"/>
                </a:solidFill>
                <a:effectLst/>
                <a:latin typeface="Verdana" panose="020B0604030504040204" pitchFamily="34" charset="0"/>
                <a:ea typeface="Verdana" panose="020B0604030504040204" pitchFamily="34" charset="0"/>
                <a:cs typeface="Aptos" panose="020B0004020202020204" pitchFamily="34" charset="0"/>
              </a:rPr>
              <a:t>• Administración </a:t>
            </a:r>
          </a:p>
          <a:p>
            <a:r>
              <a:rPr lang="es-CO" sz="1400" dirty="0">
                <a:effectLst/>
                <a:latin typeface="Verdana" panose="020B0604030504040204" pitchFamily="34" charset="0"/>
                <a:ea typeface="Verdana" panose="020B0604030504040204" pitchFamily="34" charset="0"/>
                <a:cs typeface="Aptos" panose="020B0004020202020204" pitchFamily="34" charset="0"/>
              </a:rPr>
              <a:t> </a:t>
            </a:r>
          </a:p>
          <a:p>
            <a:r>
              <a:rPr lang="es-CO" sz="1400" dirty="0">
                <a:effectLst/>
                <a:latin typeface="Verdana" panose="020B0604030504040204" pitchFamily="34" charset="0"/>
                <a:ea typeface="Verdana" panose="020B0604030504040204" pitchFamily="34" charset="0"/>
                <a:cs typeface="Aptos" panose="020B0004020202020204" pitchFamily="34" charset="0"/>
              </a:rPr>
              <a:t>Contiene las funcionalidades que permiten administrar los permisos y roles que pueden ser asignados a los usuarios que acceden a este sistema. </a:t>
            </a:r>
          </a:p>
          <a:p>
            <a:endParaRPr lang="es-CO" sz="1400" dirty="0">
              <a:effectLst/>
              <a:latin typeface="Verdana" panose="020B0604030504040204" pitchFamily="34" charset="0"/>
              <a:ea typeface="Verdana" panose="020B0604030504040204" pitchFamily="34" charset="0"/>
              <a:cs typeface="Aptos" panose="020B0004020202020204" pitchFamily="34" charset="0"/>
            </a:endParaRPr>
          </a:p>
          <a:p>
            <a:pPr lvl="0"/>
            <a:r>
              <a:rPr lang="es-CO" sz="1600" dirty="0">
                <a:solidFill>
                  <a:srgbClr val="FF3366"/>
                </a:solidFill>
                <a:effectLst/>
                <a:latin typeface="Verdana" panose="020B0604030504040204" pitchFamily="34" charset="0"/>
                <a:ea typeface="Verdana" panose="020B0604030504040204" pitchFamily="34" charset="0"/>
                <a:cs typeface="Aptos" panose="020B0004020202020204" pitchFamily="34" charset="0"/>
              </a:rPr>
              <a:t>• Carga de archivos </a:t>
            </a:r>
          </a:p>
          <a:p>
            <a:r>
              <a:rPr lang="es-CO" sz="1400" dirty="0">
                <a:effectLst/>
                <a:latin typeface="Verdana" panose="020B0604030504040204" pitchFamily="34" charset="0"/>
                <a:ea typeface="Verdana" panose="020B0604030504040204" pitchFamily="34" charset="0"/>
                <a:cs typeface="Aptos" panose="020B0004020202020204" pitchFamily="34" charset="0"/>
              </a:rPr>
              <a:t> </a:t>
            </a:r>
          </a:p>
          <a:p>
            <a:r>
              <a:rPr lang="es-CO" sz="1400" dirty="0">
                <a:effectLst/>
                <a:latin typeface="Verdana" panose="020B0604030504040204" pitchFamily="34" charset="0"/>
                <a:ea typeface="Verdana" panose="020B0604030504040204" pitchFamily="34" charset="0"/>
                <a:cs typeface="Aptos" panose="020B0004020202020204" pitchFamily="34" charset="0"/>
              </a:rPr>
              <a:t>A través de este módulo es posible completar el registro del reporte financiero de ejecución presupuestal y su correspondiente seguimiento a través de los reportes que le corresponden a cada uno de los usuarios que intervienen.</a:t>
            </a:r>
          </a:p>
          <a:p>
            <a:r>
              <a:rPr lang="es-CO" sz="1400" dirty="0">
                <a:effectLst/>
                <a:latin typeface="Verdana" panose="020B0604030504040204" pitchFamily="34" charset="0"/>
                <a:ea typeface="Verdana" panose="020B0604030504040204" pitchFamily="34" charset="0"/>
                <a:cs typeface="Aptos" panose="020B0004020202020204" pitchFamily="34" charset="0"/>
              </a:rPr>
              <a:t> </a:t>
            </a:r>
          </a:p>
          <a:p>
            <a:pPr lvl="0"/>
            <a:r>
              <a:rPr lang="es-CO" sz="1600" dirty="0">
                <a:solidFill>
                  <a:srgbClr val="FF3366"/>
                </a:solidFill>
                <a:effectLst/>
                <a:latin typeface="Verdana" panose="020B0604030504040204" pitchFamily="34" charset="0"/>
                <a:ea typeface="Verdana" panose="020B0604030504040204" pitchFamily="34" charset="0"/>
                <a:cs typeface="Aptos" panose="020B0004020202020204" pitchFamily="34" charset="0"/>
              </a:rPr>
              <a:t>• Inventario de fondos </a:t>
            </a:r>
          </a:p>
          <a:p>
            <a:r>
              <a:rPr lang="es-CO" sz="1400" dirty="0">
                <a:effectLst/>
                <a:latin typeface="Verdana" panose="020B0604030504040204" pitchFamily="34" charset="0"/>
                <a:ea typeface="Verdana" panose="020B0604030504040204" pitchFamily="34" charset="0"/>
                <a:cs typeface="Aptos" panose="020B0004020202020204" pitchFamily="34" charset="0"/>
              </a:rPr>
              <a:t> </a:t>
            </a:r>
          </a:p>
          <a:p>
            <a:r>
              <a:rPr lang="es-CO" sz="1400" dirty="0">
                <a:effectLst/>
                <a:latin typeface="Verdana" panose="020B0604030504040204" pitchFamily="34" charset="0"/>
                <a:ea typeface="Verdana" panose="020B0604030504040204" pitchFamily="34" charset="0"/>
                <a:cs typeface="Aptos" panose="020B0004020202020204" pitchFamily="34" charset="0"/>
              </a:rPr>
              <a:t>Incluye cada una de las operaciones que pueden realizarse sobre el inventario de Fondos de Servicios Educativos; así como la consulta general de inventario y el proceso de conciliación producto de los movimientos entre los FSE.</a:t>
            </a:r>
          </a:p>
        </p:txBody>
      </p:sp>
      <p:pic>
        <p:nvPicPr>
          <p:cNvPr id="10" name="Gráfico 9">
            <a:extLst>
              <a:ext uri="{FF2B5EF4-FFF2-40B4-BE49-F238E27FC236}">
                <a16:creationId xmlns:a16="http://schemas.microsoft.com/office/drawing/2014/main" id="{340DE0B7-3E01-AEE0-C1BC-CC0A1C8678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6944" y="66703"/>
            <a:ext cx="832731" cy="956338"/>
          </a:xfrm>
          <a:prstGeom prst="rect">
            <a:avLst/>
          </a:prstGeom>
        </p:spPr>
      </p:pic>
      <p:pic>
        <p:nvPicPr>
          <p:cNvPr id="11" name="Gráfico 10">
            <a:extLst>
              <a:ext uri="{FF2B5EF4-FFF2-40B4-BE49-F238E27FC236}">
                <a16:creationId xmlns:a16="http://schemas.microsoft.com/office/drawing/2014/main" id="{25545011-FF74-4B8B-75FB-2B6AFE0212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91572" y="4266796"/>
            <a:ext cx="1216084" cy="1084849"/>
          </a:xfrm>
          <a:prstGeom prst="rect">
            <a:avLst/>
          </a:prstGeom>
        </p:spPr>
      </p:pic>
    </p:spTree>
    <p:extLst>
      <p:ext uri="{BB962C8B-B14F-4D97-AF65-F5344CB8AC3E}">
        <p14:creationId xmlns:p14="http://schemas.microsoft.com/office/powerpoint/2010/main" val="25354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87E46E1-D6C7-9198-99E4-4868E2B0EB95}"/>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5C7175EA-9D4C-2B18-E745-1928E3F11994}"/>
              </a:ext>
            </a:extLst>
          </p:cNvPr>
          <p:cNvPicPr>
            <a:picLocks noChangeAspect="1"/>
          </p:cNvPicPr>
          <p:nvPr/>
        </p:nvPicPr>
        <p:blipFill>
          <a:blip r:embed="rId3"/>
          <a:stretch>
            <a:fillRect/>
          </a:stretch>
        </p:blipFill>
        <p:spPr>
          <a:xfrm>
            <a:off x="9693863" y="210110"/>
            <a:ext cx="2174591" cy="812931"/>
          </a:xfrm>
          <a:prstGeom prst="rect">
            <a:avLst/>
          </a:prstGeom>
        </p:spPr>
      </p:pic>
      <p:sp>
        <p:nvSpPr>
          <p:cNvPr id="2" name="CuadroTexto 1">
            <a:extLst>
              <a:ext uri="{FF2B5EF4-FFF2-40B4-BE49-F238E27FC236}">
                <a16:creationId xmlns:a16="http://schemas.microsoft.com/office/drawing/2014/main" id="{0794DCF5-6D27-D16D-E79C-F165285EFEF4}"/>
              </a:ext>
            </a:extLst>
          </p:cNvPr>
          <p:cNvSpPr txBox="1"/>
          <p:nvPr/>
        </p:nvSpPr>
        <p:spPr>
          <a:xfrm>
            <a:off x="1637239" y="487724"/>
            <a:ext cx="8980895" cy="584775"/>
          </a:xfrm>
          <a:prstGeom prst="rect">
            <a:avLst/>
          </a:prstGeom>
          <a:noFill/>
        </p:spPr>
        <p:txBody>
          <a:bodyPr wrap="square" rtlCol="0">
            <a:spAutoFit/>
          </a:bodyPr>
          <a:lstStyle/>
          <a:p>
            <a:pPr algn="ctr"/>
            <a:r>
              <a:rPr lang="es-ES" sz="3200" b="1" dirty="0">
                <a:solidFill>
                  <a:srgbClr val="B951A0"/>
                </a:solidFill>
                <a:latin typeface="Verdana" panose="020B0604030504040204" pitchFamily="34" charset="0"/>
                <a:ea typeface="Verdana" panose="020B0604030504040204" pitchFamily="34" charset="0"/>
                <a:cs typeface="Verdana" panose="020B0604030504040204" pitchFamily="34" charset="0"/>
              </a:rPr>
              <a:t>INGRESO AL SISTEMA</a:t>
            </a:r>
          </a:p>
        </p:txBody>
      </p:sp>
      <p:sp>
        <p:nvSpPr>
          <p:cNvPr id="4" name="CuadroTexto 3">
            <a:extLst>
              <a:ext uri="{FF2B5EF4-FFF2-40B4-BE49-F238E27FC236}">
                <a16:creationId xmlns:a16="http://schemas.microsoft.com/office/drawing/2014/main" id="{91B4D3DB-E5F8-35A7-3896-4D7D9ECC227A}"/>
              </a:ext>
            </a:extLst>
          </p:cNvPr>
          <p:cNvSpPr txBox="1"/>
          <p:nvPr/>
        </p:nvSpPr>
        <p:spPr>
          <a:xfrm>
            <a:off x="63374" y="1272772"/>
            <a:ext cx="12128626" cy="707886"/>
          </a:xfrm>
          <a:prstGeom prst="rect">
            <a:avLst/>
          </a:prstGeom>
          <a:noFill/>
        </p:spPr>
        <p:txBody>
          <a:bodyPr wrap="square">
            <a:spAutoFit/>
          </a:bodyPr>
          <a:lstStyle/>
          <a:p>
            <a:pPr algn="ctr"/>
            <a:r>
              <a:rPr lang="es-CO" sz="2000" dirty="0">
                <a:latin typeface="Verdana" panose="020B0604030504040204" pitchFamily="34" charset="0"/>
                <a:ea typeface="Verdana" panose="020B0604030504040204" pitchFamily="34" charset="0"/>
              </a:rPr>
              <a:t>URL de ingreso al sistema:</a:t>
            </a:r>
          </a:p>
          <a:p>
            <a:pPr algn="ctr"/>
            <a:r>
              <a:rPr lang="es-CO" sz="2000" dirty="0">
                <a:latin typeface="Verdana" panose="020B0604030504040204" pitchFamily="34" charset="0"/>
                <a:ea typeface="Verdana" panose="020B0604030504040204" pitchFamily="34" charset="0"/>
              </a:rPr>
              <a:t>  https://sifse.mineducacion.gov.co/sifse-web-base-web/#/login</a:t>
            </a:r>
          </a:p>
        </p:txBody>
      </p:sp>
      <p:sp>
        <p:nvSpPr>
          <p:cNvPr id="5" name="CuadroTexto 4">
            <a:extLst>
              <a:ext uri="{FF2B5EF4-FFF2-40B4-BE49-F238E27FC236}">
                <a16:creationId xmlns:a16="http://schemas.microsoft.com/office/drawing/2014/main" id="{0B761A5B-02DF-0CE4-2A21-C275D03C524C}"/>
              </a:ext>
            </a:extLst>
          </p:cNvPr>
          <p:cNvSpPr txBox="1"/>
          <p:nvPr/>
        </p:nvSpPr>
        <p:spPr>
          <a:xfrm>
            <a:off x="5360700" y="2230389"/>
            <a:ext cx="5266944" cy="3785652"/>
          </a:xfrm>
          <a:prstGeom prst="rect">
            <a:avLst/>
          </a:prstGeom>
          <a:noFill/>
        </p:spPr>
        <p:txBody>
          <a:bodyPr wrap="square">
            <a:spAutoFit/>
          </a:bodyPr>
          <a:lstStyle/>
          <a:p>
            <a:pPr algn="just"/>
            <a:r>
              <a:rPr lang="es-MX" sz="2000" b="1" u="sng" dirty="0">
                <a:solidFill>
                  <a:srgbClr val="B951A0"/>
                </a:solidFill>
                <a:latin typeface="Verdana" panose="020B0604030504040204" pitchFamily="34" charset="0"/>
                <a:ea typeface="Verdana" panose="020B0604030504040204" pitchFamily="34" charset="0"/>
              </a:rPr>
              <a:t>Tipo de usuario</a:t>
            </a:r>
            <a:r>
              <a:rPr lang="es-MX" sz="2000" dirty="0">
                <a:latin typeface="Verdana" panose="020B0604030504040204" pitchFamily="34" charset="0"/>
                <a:ea typeface="Verdana" panose="020B0604030504040204" pitchFamily="34" charset="0"/>
              </a:rPr>
              <a:t>: Corresponde a la lista seleccionable de los tipos de usuarios que pueden ingresar al SIFSE. </a:t>
            </a:r>
          </a:p>
          <a:p>
            <a:pPr algn="just"/>
            <a:endParaRPr lang="es-MX" sz="2000" dirty="0">
              <a:latin typeface="Verdana" panose="020B0604030504040204" pitchFamily="34" charset="0"/>
              <a:ea typeface="Verdana" panose="020B0604030504040204" pitchFamily="34" charset="0"/>
            </a:endParaRPr>
          </a:p>
          <a:p>
            <a:pPr algn="just"/>
            <a:r>
              <a:rPr lang="es-MX" sz="2000" b="1" u="sng" dirty="0">
                <a:solidFill>
                  <a:srgbClr val="B951A0"/>
                </a:solidFill>
                <a:latin typeface="Verdana" panose="020B0604030504040204" pitchFamily="34" charset="0"/>
                <a:ea typeface="Verdana" panose="020B0604030504040204" pitchFamily="34" charset="0"/>
              </a:rPr>
              <a:t>Usuario</a:t>
            </a:r>
            <a:r>
              <a:rPr lang="es-MX" sz="2000" dirty="0">
                <a:latin typeface="Verdana" panose="020B0604030504040204" pitchFamily="34" charset="0"/>
                <a:ea typeface="Verdana" panose="020B0604030504040204" pitchFamily="34" charset="0"/>
              </a:rPr>
              <a:t>: Es el campo designado para ingresar el nombre de usuario para acceder al sistema. </a:t>
            </a:r>
          </a:p>
          <a:p>
            <a:pPr algn="just"/>
            <a:endParaRPr lang="es-MX" sz="2000" dirty="0">
              <a:latin typeface="Verdana" panose="020B0604030504040204" pitchFamily="34" charset="0"/>
              <a:ea typeface="Verdana" panose="020B0604030504040204" pitchFamily="34" charset="0"/>
            </a:endParaRPr>
          </a:p>
          <a:p>
            <a:pPr algn="just"/>
            <a:r>
              <a:rPr lang="es-MX" sz="2000" b="1" u="sng" dirty="0">
                <a:solidFill>
                  <a:srgbClr val="B951A0"/>
                </a:solidFill>
                <a:latin typeface="Verdana" panose="020B0604030504040204" pitchFamily="34" charset="0"/>
                <a:ea typeface="Verdana" panose="020B0604030504040204" pitchFamily="34" charset="0"/>
              </a:rPr>
              <a:t>Contraseña</a:t>
            </a:r>
            <a:r>
              <a:rPr lang="es-MX" sz="2000" dirty="0">
                <a:latin typeface="Verdana" panose="020B0604030504040204" pitchFamily="34" charset="0"/>
                <a:ea typeface="Verdana" panose="020B0604030504040204" pitchFamily="34" charset="0"/>
              </a:rPr>
              <a:t>: Corresponde al campo para el ingreso de la contraseña que corresponde al usuario ingresado previamente para acceder al sistema. </a:t>
            </a:r>
            <a:endParaRPr lang="es-CO" sz="2000" dirty="0">
              <a:latin typeface="Verdana" panose="020B0604030504040204" pitchFamily="34" charset="0"/>
              <a:ea typeface="Verdana" panose="020B0604030504040204" pitchFamily="34" charset="0"/>
            </a:endParaRPr>
          </a:p>
        </p:txBody>
      </p:sp>
      <p:pic>
        <p:nvPicPr>
          <p:cNvPr id="6" name="Imagen 5">
            <a:extLst>
              <a:ext uri="{FF2B5EF4-FFF2-40B4-BE49-F238E27FC236}">
                <a16:creationId xmlns:a16="http://schemas.microsoft.com/office/drawing/2014/main" id="{53E633D3-6BDA-9AB7-FACE-E509E8BB9123}"/>
              </a:ext>
            </a:extLst>
          </p:cNvPr>
          <p:cNvPicPr>
            <a:picLocks noChangeAspect="1"/>
          </p:cNvPicPr>
          <p:nvPr/>
        </p:nvPicPr>
        <p:blipFill>
          <a:blip r:embed="rId4"/>
          <a:stretch>
            <a:fillRect/>
          </a:stretch>
        </p:blipFill>
        <p:spPr>
          <a:xfrm>
            <a:off x="845228" y="2338550"/>
            <a:ext cx="4188499" cy="3924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0F759D5B-23FC-90F6-9E01-13A000BDB1CD}"/>
              </a:ext>
            </a:extLst>
          </p:cNvPr>
          <p:cNvPicPr>
            <a:picLocks noChangeAspect="1"/>
          </p:cNvPicPr>
          <p:nvPr/>
        </p:nvPicPr>
        <p:blipFill>
          <a:blip r:embed="rId5"/>
          <a:stretch>
            <a:fillRect/>
          </a:stretch>
        </p:blipFill>
        <p:spPr>
          <a:xfrm>
            <a:off x="1018114" y="514197"/>
            <a:ext cx="790193" cy="1138413"/>
          </a:xfrm>
          <a:prstGeom prst="rect">
            <a:avLst/>
          </a:prstGeom>
        </p:spPr>
      </p:pic>
    </p:spTree>
    <p:extLst>
      <p:ext uri="{BB962C8B-B14F-4D97-AF65-F5344CB8AC3E}">
        <p14:creationId xmlns:p14="http://schemas.microsoft.com/office/powerpoint/2010/main" val="719949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BA6A645-A57D-6183-848F-58502A462C92}"/>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35E39ED3-1C63-59AA-F89E-A2CF83631B48}"/>
              </a:ext>
            </a:extLst>
          </p:cNvPr>
          <p:cNvPicPr>
            <a:picLocks noChangeAspect="1"/>
          </p:cNvPicPr>
          <p:nvPr/>
        </p:nvPicPr>
        <p:blipFill>
          <a:blip r:embed="rId3"/>
          <a:stretch>
            <a:fillRect/>
          </a:stretch>
        </p:blipFill>
        <p:spPr>
          <a:xfrm>
            <a:off x="8936302" y="74260"/>
            <a:ext cx="2275770" cy="850755"/>
          </a:xfrm>
          <a:prstGeom prst="rect">
            <a:avLst/>
          </a:prstGeom>
        </p:spPr>
      </p:pic>
      <p:pic>
        <p:nvPicPr>
          <p:cNvPr id="43" name="Gráfico 42">
            <a:extLst>
              <a:ext uri="{FF2B5EF4-FFF2-40B4-BE49-F238E27FC236}">
                <a16:creationId xmlns:a16="http://schemas.microsoft.com/office/drawing/2014/main" id="{1496D186-09F6-6728-F407-D0869025FA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19867" y="5846791"/>
            <a:ext cx="832731" cy="956338"/>
          </a:xfrm>
          <a:prstGeom prst="rect">
            <a:avLst/>
          </a:prstGeom>
        </p:spPr>
      </p:pic>
      <p:sp>
        <p:nvSpPr>
          <p:cNvPr id="2" name="CuadroTexto 1">
            <a:extLst>
              <a:ext uri="{FF2B5EF4-FFF2-40B4-BE49-F238E27FC236}">
                <a16:creationId xmlns:a16="http://schemas.microsoft.com/office/drawing/2014/main" id="{0F2DFA57-8FE0-6A66-B1C7-291D07B369C5}"/>
              </a:ext>
            </a:extLst>
          </p:cNvPr>
          <p:cNvSpPr txBox="1"/>
          <p:nvPr/>
        </p:nvSpPr>
        <p:spPr>
          <a:xfrm>
            <a:off x="505524" y="499637"/>
            <a:ext cx="10401709" cy="2308324"/>
          </a:xfrm>
          <a:prstGeom prst="rect">
            <a:avLst/>
          </a:prstGeom>
          <a:noFill/>
        </p:spPr>
        <p:txBody>
          <a:bodyPr wrap="square" rtlCol="0">
            <a:spAutoFit/>
          </a:bodyPr>
          <a:lstStyle/>
          <a:p>
            <a:pPr algn="just"/>
            <a:r>
              <a:rPr lang="es-ES" sz="2400" b="1" dirty="0">
                <a:solidFill>
                  <a:srgbClr val="B951A0"/>
                </a:solidFill>
                <a:latin typeface="Verdana" panose="020B0604030504040204" pitchFamily="34" charset="0"/>
                <a:ea typeface="Verdana" panose="020B0604030504040204" pitchFamily="34" charset="0"/>
                <a:cs typeface="Verdana" panose="020B0604030504040204" pitchFamily="34" charset="0"/>
              </a:rPr>
              <a:t>CREAR USUARIO FONDO</a:t>
            </a:r>
            <a:r>
              <a:rPr lang="es-MX" sz="2400" dirty="0">
                <a:latin typeface="Verdana" panose="020B0604030504040204" pitchFamily="34" charset="0"/>
                <a:ea typeface="Verdana" panose="020B0604030504040204" pitchFamily="34" charset="0"/>
              </a:rPr>
              <a:t>: </a:t>
            </a:r>
          </a:p>
          <a:p>
            <a:pPr algn="just"/>
            <a:endParaRPr lang="es-MX" sz="1200" dirty="0">
              <a:latin typeface="Verdana" panose="020B0604030504040204" pitchFamily="34" charset="0"/>
              <a:ea typeface="Verdana" panose="020B0604030504040204" pitchFamily="34" charset="0"/>
            </a:endParaRPr>
          </a:p>
          <a:p>
            <a:pPr algn="just"/>
            <a:r>
              <a:rPr lang="es-MX" dirty="0">
                <a:latin typeface="Verdana" panose="020B0604030504040204" pitchFamily="34" charset="0"/>
                <a:ea typeface="Verdana" panose="020B0604030504040204" pitchFamily="34" charset="0"/>
              </a:rPr>
              <a:t>Este usuario debe crearse/ registrarse en el sistema SIFSE y la información del usuario debe corresponder a la información del Representante legal del Fondo de Servicio Educativo que se encuentra registrado en el Directorio Único de Establecimientos- DUE.</a:t>
            </a:r>
          </a:p>
          <a:p>
            <a:pPr algn="just"/>
            <a:r>
              <a:rPr lang="es-MX" dirty="0">
                <a:latin typeface="Verdana" panose="020B0604030504040204" pitchFamily="34" charset="0"/>
                <a:ea typeface="Verdana" panose="020B0604030504040204" pitchFamily="34" charset="0"/>
              </a:rPr>
              <a:t> </a:t>
            </a:r>
          </a:p>
          <a:p>
            <a:pPr algn="ctr"/>
            <a:r>
              <a:rPr lang="es-MX" dirty="0">
                <a:latin typeface="Verdana" panose="020B0604030504040204" pitchFamily="34" charset="0"/>
                <a:ea typeface="Verdana" panose="020B0604030504040204" pitchFamily="34" charset="0"/>
              </a:rPr>
              <a:t>Las credenciales de dicho usuario deben corresponder con las ingresadas en el SIFSE al momento de su creación. </a:t>
            </a:r>
            <a:r>
              <a:rPr lang="es-MX" b="1" dirty="0">
                <a:solidFill>
                  <a:srgbClr val="B951A0"/>
                </a:solidFill>
                <a:latin typeface="Verdana" panose="020B0604030504040204" pitchFamily="34" charset="0"/>
                <a:ea typeface="Verdana" panose="020B0604030504040204" pitchFamily="34" charset="0"/>
              </a:rPr>
              <a:t>OJO</a:t>
            </a:r>
            <a:r>
              <a:rPr lang="es-MX" dirty="0">
                <a:latin typeface="Verdana" panose="020B0604030504040204" pitchFamily="34" charset="0"/>
                <a:ea typeface="Verdana" panose="020B0604030504040204" pitchFamily="34" charset="0"/>
              </a:rPr>
              <a:t>, verificar el tipo de cédula (ciudadanía o extranjería).</a:t>
            </a:r>
            <a:endParaRPr lang="es-ES" b="1" dirty="0">
              <a:latin typeface="Verdana" panose="020B0604030504040204" pitchFamily="34" charset="0"/>
              <a:ea typeface="Verdana" panose="020B0604030504040204" pitchFamily="34" charset="0"/>
              <a:cs typeface="Verdana" panose="020B0604030504040204" pitchFamily="34" charset="0"/>
            </a:endParaRPr>
          </a:p>
        </p:txBody>
      </p:sp>
      <p:pic>
        <p:nvPicPr>
          <p:cNvPr id="3" name="Imagen 2">
            <a:extLst>
              <a:ext uri="{FF2B5EF4-FFF2-40B4-BE49-F238E27FC236}">
                <a16:creationId xmlns:a16="http://schemas.microsoft.com/office/drawing/2014/main" id="{110B7627-4EE2-7637-5138-E82B95E0AB6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75780" y="3054450"/>
            <a:ext cx="5944087" cy="27860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Imagen 3">
            <a:extLst>
              <a:ext uri="{FF2B5EF4-FFF2-40B4-BE49-F238E27FC236}">
                <a16:creationId xmlns:a16="http://schemas.microsoft.com/office/drawing/2014/main" id="{72A5A152-5F37-6A8D-CB3C-BC9A074D068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6661" y="3054450"/>
            <a:ext cx="4285007" cy="36138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ángulo 4">
            <a:extLst>
              <a:ext uri="{FF2B5EF4-FFF2-40B4-BE49-F238E27FC236}">
                <a16:creationId xmlns:a16="http://schemas.microsoft.com/office/drawing/2014/main" id="{5C091B85-BCE3-0FFE-7C05-7B4B44F01F47}"/>
              </a:ext>
            </a:extLst>
          </p:cNvPr>
          <p:cNvSpPr/>
          <p:nvPr/>
        </p:nvSpPr>
        <p:spPr>
          <a:xfrm>
            <a:off x="6011501" y="5955628"/>
            <a:ext cx="4895732" cy="738664"/>
          </a:xfrm>
          <a:prstGeom prst="rect">
            <a:avLst/>
          </a:prstGeom>
        </p:spPr>
        <p:txBody>
          <a:bodyPr wrap="square">
            <a:spAutoFit/>
          </a:bodyPr>
          <a:lstStyle/>
          <a:p>
            <a:pPr algn="ctr">
              <a:buClr>
                <a:srgbClr val="C00000"/>
              </a:buClr>
              <a:buSzPct val="100000"/>
              <a:defRPr/>
            </a:pPr>
            <a:r>
              <a:rPr lang="es-ES" sz="1400" b="1" u="sng" kern="0" dirty="0">
                <a:solidFill>
                  <a:srgbClr val="B951A0"/>
                </a:solidFill>
                <a:latin typeface="Verdana" panose="020B0604030504040204" pitchFamily="34" charset="0"/>
                <a:ea typeface="Verdana" panose="020B0604030504040204" pitchFamily="34" charset="0"/>
                <a:cs typeface="Arial" panose="020B0604020202020204" pitchFamily="34" charset="0"/>
              </a:rPr>
              <a:t>NOTA</a:t>
            </a:r>
            <a:r>
              <a:rPr lang="es-ES" sz="1400" kern="0" dirty="0">
                <a:latin typeface="Verdana" panose="020B0604030504040204" pitchFamily="34" charset="0"/>
                <a:ea typeface="Verdana" panose="020B0604030504040204" pitchFamily="34" charset="0"/>
                <a:cs typeface="Arial" panose="020B0604020202020204" pitchFamily="34" charset="0"/>
              </a:rPr>
              <a:t>: El Usuario y clave de Secretaría se manejan desde SINEB no desde el SIFSE y se debe enviar oficio para solicitar su creación o cambio.</a:t>
            </a:r>
            <a:endParaRPr lang="es-ES" kern="0" dirty="0">
              <a:solidFill>
                <a:schemeClr val="accent1"/>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139798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2AA989B-6C7C-400F-DE15-2AFC0B2309C7}"/>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22F4CFCC-D8FB-FB97-192F-170D9B42CFD5}"/>
              </a:ext>
            </a:extLst>
          </p:cNvPr>
          <p:cNvPicPr>
            <a:picLocks noChangeAspect="1"/>
          </p:cNvPicPr>
          <p:nvPr/>
        </p:nvPicPr>
        <p:blipFill>
          <a:blip r:embed="rId3"/>
          <a:stretch>
            <a:fillRect/>
          </a:stretch>
        </p:blipFill>
        <p:spPr>
          <a:xfrm>
            <a:off x="10450513" y="275432"/>
            <a:ext cx="1407735" cy="526256"/>
          </a:xfrm>
          <a:prstGeom prst="rect">
            <a:avLst/>
          </a:prstGeom>
        </p:spPr>
      </p:pic>
      <p:sp>
        <p:nvSpPr>
          <p:cNvPr id="2" name="CuadroTexto 1">
            <a:extLst>
              <a:ext uri="{FF2B5EF4-FFF2-40B4-BE49-F238E27FC236}">
                <a16:creationId xmlns:a16="http://schemas.microsoft.com/office/drawing/2014/main" id="{0DC71B35-9E37-1C14-0881-97D909F9075A}"/>
              </a:ext>
            </a:extLst>
          </p:cNvPr>
          <p:cNvSpPr txBox="1"/>
          <p:nvPr/>
        </p:nvSpPr>
        <p:spPr>
          <a:xfrm>
            <a:off x="1065320" y="359527"/>
            <a:ext cx="8980895" cy="584775"/>
          </a:xfrm>
          <a:prstGeom prst="rect">
            <a:avLst/>
          </a:prstGeom>
          <a:noFill/>
        </p:spPr>
        <p:txBody>
          <a:bodyPr wrap="square" rtlCol="0">
            <a:spAutoFit/>
          </a:bodyPr>
          <a:lstStyle/>
          <a:p>
            <a:pPr algn="ctr"/>
            <a:r>
              <a:rPr lang="es-ES" sz="3200" b="1" dirty="0">
                <a:solidFill>
                  <a:srgbClr val="B951A0"/>
                </a:solidFill>
                <a:latin typeface="Verdana" panose="020B0604030504040204" pitchFamily="34" charset="0"/>
                <a:ea typeface="Verdana" panose="020B0604030504040204" pitchFamily="34" charset="0"/>
                <a:cs typeface="Verdana" panose="020B0604030504040204" pitchFamily="34" charset="0"/>
              </a:rPr>
              <a:t>RECUPERAR CONTRASEÑA</a:t>
            </a:r>
          </a:p>
        </p:txBody>
      </p:sp>
      <p:sp>
        <p:nvSpPr>
          <p:cNvPr id="3" name="CuadroTexto 2">
            <a:extLst>
              <a:ext uri="{FF2B5EF4-FFF2-40B4-BE49-F238E27FC236}">
                <a16:creationId xmlns:a16="http://schemas.microsoft.com/office/drawing/2014/main" id="{BB9B349F-BE6A-A91E-CECC-0BA00612A1FF}"/>
              </a:ext>
            </a:extLst>
          </p:cNvPr>
          <p:cNvSpPr txBox="1"/>
          <p:nvPr/>
        </p:nvSpPr>
        <p:spPr>
          <a:xfrm>
            <a:off x="1065320" y="1174207"/>
            <a:ext cx="8980895" cy="646331"/>
          </a:xfrm>
          <a:prstGeom prst="rect">
            <a:avLst/>
          </a:prstGeom>
          <a:noFill/>
        </p:spPr>
        <p:txBody>
          <a:bodyPr wrap="square" rtlCol="0">
            <a:spAutoFit/>
          </a:bodyPr>
          <a:lstStyle/>
          <a:p>
            <a:pPr algn="ctr"/>
            <a:r>
              <a:rPr lang="es-ES" dirty="0">
                <a:latin typeface="Verdana" panose="020B0604030504040204" pitchFamily="34" charset="0"/>
                <a:ea typeface="Verdana" panose="020B0604030504040204" pitchFamily="34" charset="0"/>
                <a:cs typeface="Verdana" panose="020B0604030504040204" pitchFamily="34" charset="0"/>
              </a:rPr>
              <a:t>Pantalla Principal  / Recuperar Contraseña</a:t>
            </a:r>
          </a:p>
          <a:p>
            <a:pPr algn="ctr"/>
            <a:r>
              <a:rPr lang="es-ES" dirty="0">
                <a:solidFill>
                  <a:srgbClr val="B951A0"/>
                </a:solidFill>
                <a:latin typeface="Verdana" panose="020B0604030504040204" pitchFamily="34" charset="0"/>
                <a:ea typeface="Verdana" panose="020B0604030504040204" pitchFamily="34" charset="0"/>
                <a:cs typeface="Verdana" panose="020B0604030504040204" pitchFamily="34" charset="0"/>
              </a:rPr>
              <a:t>Únicamente usuario FONDO y Auxiliar Secretaría</a:t>
            </a:r>
          </a:p>
        </p:txBody>
      </p:sp>
      <p:pic>
        <p:nvPicPr>
          <p:cNvPr id="4" name="Imagen 3">
            <a:extLst>
              <a:ext uri="{FF2B5EF4-FFF2-40B4-BE49-F238E27FC236}">
                <a16:creationId xmlns:a16="http://schemas.microsoft.com/office/drawing/2014/main" id="{4AD7EF8A-1FC6-245D-DFE6-6CAE3E264614}"/>
              </a:ext>
            </a:extLst>
          </p:cNvPr>
          <p:cNvPicPr>
            <a:picLocks noChangeAspect="1"/>
          </p:cNvPicPr>
          <p:nvPr/>
        </p:nvPicPr>
        <p:blipFill>
          <a:blip r:embed="rId4"/>
          <a:stretch>
            <a:fillRect/>
          </a:stretch>
        </p:blipFill>
        <p:spPr>
          <a:xfrm>
            <a:off x="290488" y="2010807"/>
            <a:ext cx="5366533" cy="3090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a:extLst>
              <a:ext uri="{FF2B5EF4-FFF2-40B4-BE49-F238E27FC236}">
                <a16:creationId xmlns:a16="http://schemas.microsoft.com/office/drawing/2014/main" id="{75EB1F66-2E0A-F187-190A-DB9B2D14B6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88954" y="2335840"/>
            <a:ext cx="5729056" cy="3222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ángulo 6">
            <a:extLst>
              <a:ext uri="{FF2B5EF4-FFF2-40B4-BE49-F238E27FC236}">
                <a16:creationId xmlns:a16="http://schemas.microsoft.com/office/drawing/2014/main" id="{B5AA8374-F146-ECA9-5EC5-9F19188015E8}"/>
              </a:ext>
            </a:extLst>
          </p:cNvPr>
          <p:cNvSpPr/>
          <p:nvPr/>
        </p:nvSpPr>
        <p:spPr>
          <a:xfrm>
            <a:off x="863527" y="5354446"/>
            <a:ext cx="4452508" cy="738664"/>
          </a:xfrm>
          <a:prstGeom prst="rect">
            <a:avLst/>
          </a:prstGeom>
        </p:spPr>
        <p:txBody>
          <a:bodyPr wrap="square">
            <a:spAutoFit/>
          </a:bodyPr>
          <a:lstStyle/>
          <a:p>
            <a:pPr algn="ctr">
              <a:buClr>
                <a:srgbClr val="C00000"/>
              </a:buClr>
              <a:buSzPct val="100000"/>
              <a:defRPr/>
            </a:pPr>
            <a:r>
              <a:rPr lang="es-ES" sz="1400" b="1" u="sng" kern="0" dirty="0">
                <a:solidFill>
                  <a:srgbClr val="FF3366"/>
                </a:solidFill>
                <a:latin typeface="Verdana" panose="020B0604030504040204" pitchFamily="34" charset="0"/>
                <a:ea typeface="Verdana" panose="020B0604030504040204" pitchFamily="34" charset="0"/>
                <a:cs typeface="Arial" panose="020B0604020202020204" pitchFamily="34" charset="0"/>
              </a:rPr>
              <a:t>NOTA</a:t>
            </a:r>
            <a:r>
              <a:rPr lang="es-ES" sz="1400" kern="0" dirty="0">
                <a:latin typeface="Verdana" panose="020B0604030504040204" pitchFamily="34" charset="0"/>
                <a:ea typeface="Verdana" panose="020B0604030504040204" pitchFamily="34" charset="0"/>
                <a:cs typeface="Arial" panose="020B0604020202020204" pitchFamily="34" charset="0"/>
              </a:rPr>
              <a:t>: al recuperar contraseña, estar pendiente del correo registrado, ya que allí llegará la nueva contraseña</a:t>
            </a:r>
            <a:endParaRPr lang="es-ES" kern="0" dirty="0">
              <a:solidFill>
                <a:schemeClr val="accent1"/>
              </a:solidFill>
              <a:latin typeface="Verdana" panose="020B0604030504040204" pitchFamily="34" charset="0"/>
              <a:ea typeface="Verdana" panose="020B0604030504040204" pitchFamily="34" charset="0"/>
              <a:cs typeface="Arial" panose="020B0604020202020204" pitchFamily="34" charset="0"/>
            </a:endParaRPr>
          </a:p>
        </p:txBody>
      </p:sp>
      <p:pic>
        <p:nvPicPr>
          <p:cNvPr id="8" name="Imagen 7">
            <a:extLst>
              <a:ext uri="{FF2B5EF4-FFF2-40B4-BE49-F238E27FC236}">
                <a16:creationId xmlns:a16="http://schemas.microsoft.com/office/drawing/2014/main" id="{9B05FE0F-42AB-05D2-F8DE-2440B3937B87}"/>
              </a:ext>
            </a:extLst>
          </p:cNvPr>
          <p:cNvPicPr>
            <a:picLocks noChangeAspect="1"/>
          </p:cNvPicPr>
          <p:nvPr/>
        </p:nvPicPr>
        <p:blipFill>
          <a:blip r:embed="rId6"/>
          <a:stretch>
            <a:fillRect/>
          </a:stretch>
        </p:blipFill>
        <p:spPr>
          <a:xfrm>
            <a:off x="218904" y="169260"/>
            <a:ext cx="1130064" cy="965311"/>
          </a:xfrm>
          <a:prstGeom prst="rect">
            <a:avLst/>
          </a:prstGeom>
        </p:spPr>
      </p:pic>
    </p:spTree>
    <p:extLst>
      <p:ext uri="{BB962C8B-B14F-4D97-AF65-F5344CB8AC3E}">
        <p14:creationId xmlns:p14="http://schemas.microsoft.com/office/powerpoint/2010/main" val="141512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918A4D7-FDDB-1F8B-65DF-A5632450245B}"/>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AAE5E3DC-F2EA-CD79-80A5-95CC63F5687D}"/>
              </a:ext>
            </a:extLst>
          </p:cNvPr>
          <p:cNvPicPr>
            <a:picLocks noChangeAspect="1"/>
          </p:cNvPicPr>
          <p:nvPr/>
        </p:nvPicPr>
        <p:blipFill>
          <a:blip r:embed="rId3"/>
          <a:stretch>
            <a:fillRect/>
          </a:stretch>
        </p:blipFill>
        <p:spPr>
          <a:xfrm>
            <a:off x="9693863" y="210110"/>
            <a:ext cx="2174591" cy="812931"/>
          </a:xfrm>
          <a:prstGeom prst="rect">
            <a:avLst/>
          </a:prstGeom>
        </p:spPr>
      </p:pic>
      <p:pic>
        <p:nvPicPr>
          <p:cNvPr id="8" name="Gráfico 7">
            <a:extLst>
              <a:ext uri="{FF2B5EF4-FFF2-40B4-BE49-F238E27FC236}">
                <a16:creationId xmlns:a16="http://schemas.microsoft.com/office/drawing/2014/main" id="{C3177D6D-73E1-7728-83A8-EB7CD03916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577" y="284377"/>
            <a:ext cx="832731" cy="956338"/>
          </a:xfrm>
          <a:prstGeom prst="rect">
            <a:avLst/>
          </a:prstGeom>
        </p:spPr>
      </p:pic>
      <p:pic>
        <p:nvPicPr>
          <p:cNvPr id="9" name="Gráfico 8">
            <a:extLst>
              <a:ext uri="{FF2B5EF4-FFF2-40B4-BE49-F238E27FC236}">
                <a16:creationId xmlns:a16="http://schemas.microsoft.com/office/drawing/2014/main" id="{769EF7E3-0286-0458-B90C-FB9B2CA540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81158" y="5544150"/>
            <a:ext cx="1120549" cy="655007"/>
          </a:xfrm>
          <a:prstGeom prst="rect">
            <a:avLst/>
          </a:prstGeom>
        </p:spPr>
      </p:pic>
      <p:sp>
        <p:nvSpPr>
          <p:cNvPr id="10" name="CuadroTexto 9">
            <a:extLst>
              <a:ext uri="{FF2B5EF4-FFF2-40B4-BE49-F238E27FC236}">
                <a16:creationId xmlns:a16="http://schemas.microsoft.com/office/drawing/2014/main" id="{456A0A60-2FD2-15DE-FA9D-E07D8F9C9944}"/>
              </a:ext>
            </a:extLst>
          </p:cNvPr>
          <p:cNvSpPr txBox="1"/>
          <p:nvPr/>
        </p:nvSpPr>
        <p:spPr>
          <a:xfrm>
            <a:off x="1052308" y="564077"/>
            <a:ext cx="8980895" cy="584775"/>
          </a:xfrm>
          <a:prstGeom prst="rect">
            <a:avLst/>
          </a:prstGeom>
          <a:noFill/>
        </p:spPr>
        <p:txBody>
          <a:bodyPr wrap="square" rtlCol="0">
            <a:spAutoFit/>
          </a:bodyPr>
          <a:lstStyle/>
          <a:p>
            <a:pPr algn="ctr"/>
            <a:r>
              <a:rPr lang="es-ES" sz="2800" b="1" dirty="0">
                <a:solidFill>
                  <a:srgbClr val="B951A0"/>
                </a:solidFill>
                <a:latin typeface="Verdana" panose="020B0604030504040204" pitchFamily="34" charset="0"/>
                <a:ea typeface="Verdana" panose="020B0604030504040204" pitchFamily="34" charset="0"/>
                <a:cs typeface="Verdana" panose="020B0604030504040204" pitchFamily="34" charset="0"/>
              </a:rPr>
              <a:t> </a:t>
            </a:r>
            <a:r>
              <a:rPr lang="es-ES" sz="3200" b="1" dirty="0">
                <a:solidFill>
                  <a:srgbClr val="B951A0"/>
                </a:solidFill>
                <a:latin typeface="Verdana" panose="020B0604030504040204" pitchFamily="34" charset="0"/>
                <a:ea typeface="Verdana" panose="020B0604030504040204" pitchFamily="34" charset="0"/>
                <a:cs typeface="Verdana" panose="020B0604030504040204" pitchFamily="34" charset="0"/>
              </a:rPr>
              <a:t>   RESETEAR UN USUARIO   </a:t>
            </a:r>
          </a:p>
        </p:txBody>
      </p:sp>
      <p:pic>
        <p:nvPicPr>
          <p:cNvPr id="11" name="Imagen 10">
            <a:extLst>
              <a:ext uri="{FF2B5EF4-FFF2-40B4-BE49-F238E27FC236}">
                <a16:creationId xmlns:a16="http://schemas.microsoft.com/office/drawing/2014/main" id="{3F4519E8-9371-C0B6-EE67-9BDB019B50D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02003" y="2050574"/>
            <a:ext cx="8631199" cy="42433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Flecha: hacia arriba 12">
            <a:extLst>
              <a:ext uri="{FF2B5EF4-FFF2-40B4-BE49-F238E27FC236}">
                <a16:creationId xmlns:a16="http://schemas.microsoft.com/office/drawing/2014/main" id="{2CDDB5F4-DF76-063C-5BBC-79EE68457035}"/>
              </a:ext>
            </a:extLst>
          </p:cNvPr>
          <p:cNvSpPr/>
          <p:nvPr/>
        </p:nvSpPr>
        <p:spPr>
          <a:xfrm rot="2757729">
            <a:off x="8435022" y="3887364"/>
            <a:ext cx="273848" cy="3986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Verdana" panose="020B0604030504040204" pitchFamily="34" charset="0"/>
              <a:ea typeface="Verdana" panose="020B0604030504040204" pitchFamily="34" charset="0"/>
            </a:endParaRPr>
          </a:p>
        </p:txBody>
      </p:sp>
      <p:sp>
        <p:nvSpPr>
          <p:cNvPr id="14" name="Elipse 13">
            <a:extLst>
              <a:ext uri="{FF2B5EF4-FFF2-40B4-BE49-F238E27FC236}">
                <a16:creationId xmlns:a16="http://schemas.microsoft.com/office/drawing/2014/main" id="{7B652586-C3E7-BB8A-6087-FC14793B667E}"/>
              </a:ext>
            </a:extLst>
          </p:cNvPr>
          <p:cNvSpPr/>
          <p:nvPr/>
        </p:nvSpPr>
        <p:spPr>
          <a:xfrm>
            <a:off x="8654851" y="3610648"/>
            <a:ext cx="1295445" cy="270769"/>
          </a:xfrm>
          <a:prstGeom prst="ellipse">
            <a:avLst/>
          </a:prstGeom>
          <a:noFill/>
          <a:ln>
            <a:solidFill>
              <a:srgbClr val="FF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Verdana" panose="020B0604030504040204" pitchFamily="34" charset="0"/>
              <a:ea typeface="Verdana" panose="020B0604030504040204" pitchFamily="34" charset="0"/>
            </a:endParaRPr>
          </a:p>
        </p:txBody>
      </p:sp>
      <p:sp>
        <p:nvSpPr>
          <p:cNvPr id="4" name="CuadroTexto 3">
            <a:extLst>
              <a:ext uri="{FF2B5EF4-FFF2-40B4-BE49-F238E27FC236}">
                <a16:creationId xmlns:a16="http://schemas.microsoft.com/office/drawing/2014/main" id="{D8A4EC6E-FF48-D43D-DB2C-14FEFE97AA28}"/>
              </a:ext>
            </a:extLst>
          </p:cNvPr>
          <p:cNvSpPr txBox="1"/>
          <p:nvPr/>
        </p:nvSpPr>
        <p:spPr>
          <a:xfrm>
            <a:off x="1911699" y="1281543"/>
            <a:ext cx="7393475" cy="646331"/>
          </a:xfrm>
          <a:prstGeom prst="rect">
            <a:avLst/>
          </a:prstGeom>
          <a:noFill/>
        </p:spPr>
        <p:txBody>
          <a:bodyPr wrap="square">
            <a:spAutoFit/>
          </a:bodyPr>
          <a:lstStyle/>
          <a:p>
            <a:pPr algn="ctr"/>
            <a:r>
              <a:rPr lang="es-ES" sz="1800" dirty="0">
                <a:latin typeface="Verdana" panose="020B0604030504040204" pitchFamily="34" charset="0"/>
                <a:ea typeface="Verdana" panose="020B0604030504040204" pitchFamily="34" charset="0"/>
                <a:cs typeface="Verdana" panose="020B0604030504040204" pitchFamily="34" charset="0"/>
              </a:rPr>
              <a:t>Inventario de Fondos / Se busca el Fondo / Se selecciona y se da clic en el botón “Resetear cuenta de usuario fondo”</a:t>
            </a:r>
          </a:p>
        </p:txBody>
      </p:sp>
    </p:spTree>
    <p:extLst>
      <p:ext uri="{BB962C8B-B14F-4D97-AF65-F5344CB8AC3E}">
        <p14:creationId xmlns:p14="http://schemas.microsoft.com/office/powerpoint/2010/main" val="3145586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2194AB4D-A2A6-C2FF-B8E3-5184D25463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2899" y="379344"/>
            <a:ext cx="904294" cy="806706"/>
          </a:xfrm>
          <a:prstGeom prst="rect">
            <a:avLst/>
          </a:prstGeom>
        </p:spPr>
      </p:pic>
      <p:sp>
        <p:nvSpPr>
          <p:cNvPr id="9" name="CuadroTexto 8">
            <a:extLst>
              <a:ext uri="{FF2B5EF4-FFF2-40B4-BE49-F238E27FC236}">
                <a16:creationId xmlns:a16="http://schemas.microsoft.com/office/drawing/2014/main" id="{ED2BE806-55EA-EBF6-C9A1-661D44C08694}"/>
              </a:ext>
            </a:extLst>
          </p:cNvPr>
          <p:cNvSpPr txBox="1"/>
          <p:nvPr/>
        </p:nvSpPr>
        <p:spPr>
          <a:xfrm>
            <a:off x="902501" y="691401"/>
            <a:ext cx="10067278" cy="4770537"/>
          </a:xfrm>
          <a:prstGeom prst="rect">
            <a:avLst/>
          </a:prstGeom>
          <a:noFill/>
        </p:spPr>
        <p:txBody>
          <a:bodyPr wrap="square" rtlCol="0">
            <a:spAutoFit/>
          </a:bodyPr>
          <a:lstStyle/>
          <a:p>
            <a:endParaRPr lang="es-ES" sz="2400" dirty="0">
              <a:latin typeface="Verdana" panose="020B0604030504040204" pitchFamily="34" charset="0"/>
              <a:ea typeface="Verdana" panose="020B0604030504040204" pitchFamily="34" charset="0"/>
              <a:cs typeface="Verdana" panose="020B0604030504040204" pitchFamily="34" charset="0"/>
            </a:endParaRPr>
          </a:p>
          <a:p>
            <a:pPr marL="342900" indent="-342900" algn="ctr">
              <a:buFont typeface="Arial" panose="020B0604020202020204" pitchFamily="34" charset="0"/>
              <a:buChar char="•"/>
            </a:pPr>
            <a:r>
              <a:rPr lang="es-ES" sz="2400" dirty="0">
                <a:latin typeface="Verdana" panose="020B0604030504040204" pitchFamily="34" charset="0"/>
                <a:ea typeface="Verdana" panose="020B0604030504040204" pitchFamily="34" charset="0"/>
                <a:cs typeface="Verdana" panose="020B0604030504040204" pitchFamily="34" charset="0"/>
              </a:rPr>
              <a:t>Esta opción se utiliza cuando ya definitivamente no se recuerda usuario ni clave del fondo.</a:t>
            </a:r>
          </a:p>
          <a:p>
            <a:pPr algn="ctr"/>
            <a:endParaRPr lang="es-ES" sz="1600" dirty="0">
              <a:latin typeface="Verdana" panose="020B0604030504040204" pitchFamily="34" charset="0"/>
              <a:ea typeface="Verdana" panose="020B0604030504040204" pitchFamily="34" charset="0"/>
              <a:cs typeface="Verdana" panose="020B0604030504040204" pitchFamily="34" charset="0"/>
            </a:endParaRPr>
          </a:p>
          <a:p>
            <a:pPr marL="342900" indent="-342900" algn="ctr">
              <a:buFont typeface="Arial" panose="020B0604020202020204" pitchFamily="34" charset="0"/>
              <a:buChar char="•"/>
            </a:pPr>
            <a:r>
              <a:rPr lang="es-CO" sz="2400" dirty="0">
                <a:latin typeface="Verdana" panose="020B0604030504040204" pitchFamily="34" charset="0"/>
                <a:ea typeface="Verdana" panose="020B0604030504040204" pitchFamily="34" charset="0"/>
                <a:cs typeface="Verdana" panose="020B0604030504040204" pitchFamily="34" charset="0"/>
              </a:rPr>
              <a:t>En el momento de RESETEAR puede salir un mensaje en </a:t>
            </a:r>
            <a:r>
              <a:rPr lang="es-CO" sz="2400" dirty="0">
                <a:solidFill>
                  <a:srgbClr val="FF0000"/>
                </a:solidFill>
                <a:latin typeface="Verdana" panose="020B0604030504040204" pitchFamily="34" charset="0"/>
                <a:ea typeface="Verdana" panose="020B0604030504040204" pitchFamily="34" charset="0"/>
                <a:cs typeface="Verdana" panose="020B0604030504040204" pitchFamily="34" charset="0"/>
              </a:rPr>
              <a:t>rojo</a:t>
            </a:r>
            <a:r>
              <a:rPr lang="es-CO" sz="2400" dirty="0">
                <a:latin typeface="Verdana" panose="020B0604030504040204" pitchFamily="34" charset="0"/>
                <a:ea typeface="Verdana" panose="020B0604030504040204" pitchFamily="34" charset="0"/>
                <a:cs typeface="Verdana" panose="020B0604030504040204" pitchFamily="34" charset="0"/>
              </a:rPr>
              <a:t> que dice el “</a:t>
            </a:r>
            <a:r>
              <a:rPr lang="es-CO" sz="2400" dirty="0">
                <a:solidFill>
                  <a:srgbClr val="FF0000"/>
                </a:solidFill>
                <a:latin typeface="Verdana" panose="020B0604030504040204" pitchFamily="34" charset="0"/>
                <a:ea typeface="Verdana" panose="020B0604030504040204" pitchFamily="34" charset="0"/>
                <a:cs typeface="Verdana" panose="020B0604030504040204" pitchFamily="34" charset="0"/>
              </a:rPr>
              <a:t>usuario se encuentra inactivo</a:t>
            </a:r>
            <a:r>
              <a:rPr lang="es-CO" sz="2400" dirty="0">
                <a:latin typeface="Verdana" panose="020B0604030504040204" pitchFamily="34" charset="0"/>
                <a:ea typeface="Verdana" panose="020B0604030504040204" pitchFamily="34" charset="0"/>
                <a:cs typeface="Verdana" panose="020B0604030504040204" pitchFamily="34" charset="0"/>
              </a:rPr>
              <a:t>”, o puede salir un mensaje en </a:t>
            </a:r>
            <a:r>
              <a:rPr lang="es-CO" sz="2400" dirty="0">
                <a:solidFill>
                  <a:schemeClr val="accent3">
                    <a:lumMod val="60000"/>
                    <a:lumOff val="40000"/>
                  </a:schemeClr>
                </a:solidFill>
                <a:latin typeface="Verdana" panose="020B0604030504040204" pitchFamily="34" charset="0"/>
                <a:ea typeface="Verdana" panose="020B0604030504040204" pitchFamily="34" charset="0"/>
                <a:cs typeface="Verdana" panose="020B0604030504040204" pitchFamily="34" charset="0"/>
              </a:rPr>
              <a:t>verde</a:t>
            </a:r>
            <a:r>
              <a:rPr lang="es-CO" sz="2400" dirty="0">
                <a:latin typeface="Verdana" panose="020B0604030504040204" pitchFamily="34" charset="0"/>
                <a:ea typeface="Verdana" panose="020B0604030504040204" pitchFamily="34" charset="0"/>
                <a:cs typeface="Verdana" panose="020B0604030504040204" pitchFamily="34" charset="0"/>
              </a:rPr>
              <a:t> que dice </a:t>
            </a:r>
            <a:r>
              <a:rPr lang="es-CO" sz="2400" u="sng" dirty="0">
                <a:latin typeface="Verdana" panose="020B0604030504040204" pitchFamily="34" charset="0"/>
                <a:ea typeface="Verdana" panose="020B0604030504040204" pitchFamily="34" charset="0"/>
                <a:cs typeface="Verdana" panose="020B0604030504040204" pitchFamily="34" charset="0"/>
              </a:rPr>
              <a:t>“</a:t>
            </a:r>
            <a:r>
              <a:rPr lang="es-CO" sz="2400" u="sng" dirty="0">
                <a:solidFill>
                  <a:schemeClr val="accent3">
                    <a:lumMod val="60000"/>
                    <a:lumOff val="40000"/>
                  </a:schemeClr>
                </a:solidFill>
                <a:latin typeface="Verdana" panose="020B0604030504040204" pitchFamily="34" charset="0"/>
                <a:ea typeface="Verdana" panose="020B0604030504040204" pitchFamily="34" charset="0"/>
                <a:cs typeface="Verdana" panose="020B0604030504040204" pitchFamily="34" charset="0"/>
              </a:rPr>
              <a:t>la cuenta de usuario se reseteó correctamente</a:t>
            </a:r>
            <a:r>
              <a:rPr lang="es-CO" sz="2400" u="sng" dirty="0">
                <a:latin typeface="Verdana" panose="020B0604030504040204" pitchFamily="34" charset="0"/>
                <a:ea typeface="Verdana" panose="020B0604030504040204" pitchFamily="34" charset="0"/>
                <a:cs typeface="Verdana" panose="020B0604030504040204" pitchFamily="34" charset="0"/>
              </a:rPr>
              <a:t>”</a:t>
            </a:r>
            <a:r>
              <a:rPr lang="es-CO" sz="2400" dirty="0">
                <a:latin typeface="Verdana" panose="020B0604030504040204" pitchFamily="34" charset="0"/>
                <a:ea typeface="Verdana" panose="020B0604030504040204" pitchFamily="34" charset="0"/>
                <a:cs typeface="Verdana" panose="020B0604030504040204" pitchFamily="34" charset="0"/>
              </a:rPr>
              <a:t> en cualquiera de los 2 casos, el fondo debe registrarse y crear su nuevo nombre de usuario y clave. Si sale el mensaje rojo de “inactivo Comunicarse con el administrador” al resetear, no es para solicitar asistencia al MEN, repito, el rector debe registrarse nuevamente.</a:t>
            </a:r>
          </a:p>
          <a:p>
            <a:pPr marL="342900" indent="-342900" algn="ctr">
              <a:buFont typeface="Arial" panose="020B0604020202020204" pitchFamily="34" charset="0"/>
              <a:buChar char="•"/>
            </a:pPr>
            <a:endParaRPr lang="es-ES" sz="24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Imagen 9">
            <a:extLst>
              <a:ext uri="{FF2B5EF4-FFF2-40B4-BE49-F238E27FC236}">
                <a16:creationId xmlns:a16="http://schemas.microsoft.com/office/drawing/2014/main" id="{AC0314DA-DA8D-783F-CA10-86FCEE14B4BA}"/>
              </a:ext>
            </a:extLst>
          </p:cNvPr>
          <p:cNvPicPr>
            <a:picLocks noChangeAspect="1"/>
          </p:cNvPicPr>
          <p:nvPr/>
        </p:nvPicPr>
        <p:blipFill>
          <a:blip r:embed="rId5"/>
          <a:stretch>
            <a:fillRect/>
          </a:stretch>
        </p:blipFill>
        <p:spPr>
          <a:xfrm>
            <a:off x="1222221" y="5119662"/>
            <a:ext cx="9185936" cy="1127230"/>
          </a:xfrm>
          <a:prstGeom prst="rect">
            <a:avLst/>
          </a:prstGeom>
        </p:spPr>
      </p:pic>
    </p:spTree>
    <p:extLst>
      <p:ext uri="{BB962C8B-B14F-4D97-AF65-F5344CB8AC3E}">
        <p14:creationId xmlns:p14="http://schemas.microsoft.com/office/powerpoint/2010/main" val="2745904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6CBCC13-1120-0679-E9F3-4575DE245C30}"/>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D5E425F5-61AE-0FB4-F5B7-6AC29B45199A}"/>
              </a:ext>
            </a:extLst>
          </p:cNvPr>
          <p:cNvPicPr>
            <a:picLocks noChangeAspect="1"/>
          </p:cNvPicPr>
          <p:nvPr/>
        </p:nvPicPr>
        <p:blipFill>
          <a:blip r:embed="rId3"/>
          <a:stretch>
            <a:fillRect/>
          </a:stretch>
        </p:blipFill>
        <p:spPr>
          <a:xfrm>
            <a:off x="10450513" y="275432"/>
            <a:ext cx="1407735" cy="526256"/>
          </a:xfrm>
          <a:prstGeom prst="rect">
            <a:avLst/>
          </a:prstGeom>
        </p:spPr>
      </p:pic>
      <p:pic>
        <p:nvPicPr>
          <p:cNvPr id="8" name="Imagen 7">
            <a:extLst>
              <a:ext uri="{FF2B5EF4-FFF2-40B4-BE49-F238E27FC236}">
                <a16:creationId xmlns:a16="http://schemas.microsoft.com/office/drawing/2014/main" id="{753D2073-8C27-4C66-C0AA-401DB5D04B02}"/>
              </a:ext>
            </a:extLst>
          </p:cNvPr>
          <p:cNvPicPr>
            <a:picLocks noChangeAspect="1"/>
          </p:cNvPicPr>
          <p:nvPr/>
        </p:nvPicPr>
        <p:blipFill>
          <a:blip r:embed="rId4"/>
          <a:stretch>
            <a:fillRect/>
          </a:stretch>
        </p:blipFill>
        <p:spPr>
          <a:xfrm>
            <a:off x="218904" y="169260"/>
            <a:ext cx="1130064" cy="965311"/>
          </a:xfrm>
          <a:prstGeom prst="rect">
            <a:avLst/>
          </a:prstGeom>
        </p:spPr>
      </p:pic>
      <p:sp>
        <p:nvSpPr>
          <p:cNvPr id="9" name="CuadroTexto 8">
            <a:extLst>
              <a:ext uri="{FF2B5EF4-FFF2-40B4-BE49-F238E27FC236}">
                <a16:creationId xmlns:a16="http://schemas.microsoft.com/office/drawing/2014/main" id="{C3A20098-4A1C-704F-F6DD-4CED0BC30F83}"/>
              </a:ext>
            </a:extLst>
          </p:cNvPr>
          <p:cNvSpPr txBox="1"/>
          <p:nvPr/>
        </p:nvSpPr>
        <p:spPr>
          <a:xfrm>
            <a:off x="1135768" y="538560"/>
            <a:ext cx="8980895" cy="646331"/>
          </a:xfrm>
          <a:prstGeom prst="rect">
            <a:avLst/>
          </a:prstGeom>
          <a:noFill/>
        </p:spPr>
        <p:txBody>
          <a:bodyPr wrap="square" rtlCol="0">
            <a:spAutoFit/>
          </a:bodyPr>
          <a:lstStyle/>
          <a:p>
            <a:pPr algn="ctr"/>
            <a:r>
              <a:rPr lang="es-ES" sz="3600" b="1" dirty="0">
                <a:solidFill>
                  <a:srgbClr val="B951A0"/>
                </a:solidFill>
                <a:latin typeface="Verdana" panose="020B0604030504040204" pitchFamily="34" charset="0"/>
                <a:ea typeface="Verdana" panose="020B0604030504040204" pitchFamily="34" charset="0"/>
                <a:cs typeface="Verdana" panose="020B0604030504040204" pitchFamily="34" charset="0"/>
              </a:rPr>
              <a:t>   CARGA DE ARCHIVOS  </a:t>
            </a:r>
          </a:p>
        </p:txBody>
      </p:sp>
      <p:sp>
        <p:nvSpPr>
          <p:cNvPr id="10" name="CuadroTexto 9">
            <a:extLst>
              <a:ext uri="{FF2B5EF4-FFF2-40B4-BE49-F238E27FC236}">
                <a16:creationId xmlns:a16="http://schemas.microsoft.com/office/drawing/2014/main" id="{497E990B-8E02-D704-2BEA-A0532193FBE9}"/>
              </a:ext>
            </a:extLst>
          </p:cNvPr>
          <p:cNvSpPr txBox="1"/>
          <p:nvPr/>
        </p:nvSpPr>
        <p:spPr>
          <a:xfrm>
            <a:off x="236982" y="1404494"/>
            <a:ext cx="11718036" cy="4947508"/>
          </a:xfrm>
          <a:prstGeom prst="rect">
            <a:avLst/>
          </a:prstGeom>
          <a:noFill/>
        </p:spPr>
        <p:txBody>
          <a:bodyPr wrap="square">
            <a:spAutoFit/>
          </a:bodyPr>
          <a:lstStyle/>
          <a:p>
            <a:r>
              <a:rPr lang="es-MX" dirty="0">
                <a:latin typeface="Verdana" panose="020B0604030504040204" pitchFamily="34" charset="0"/>
                <a:ea typeface="Verdana" panose="020B0604030504040204" pitchFamily="34" charset="0"/>
              </a:rPr>
              <a:t>Corresponde al conjunto de funcionalidades que le permite a los Fondos de Servicios Educativos (FSE), realizar el reporte de ingresos y gastos basados en los recursos recibidos con el fin de ejercer acciones de seguimiento y control.</a:t>
            </a:r>
          </a:p>
          <a:p>
            <a:endParaRPr lang="es-MX" sz="1050" dirty="0">
              <a:latin typeface="Verdana" panose="020B0604030504040204" pitchFamily="34" charset="0"/>
              <a:ea typeface="Verdana" panose="020B0604030504040204" pitchFamily="34" charset="0"/>
            </a:endParaRPr>
          </a:p>
          <a:p>
            <a:endParaRPr lang="es-MX"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s-MX" dirty="0">
                <a:latin typeface="Verdana" panose="020B0604030504040204" pitchFamily="34" charset="0"/>
                <a:ea typeface="Verdana" panose="020B0604030504040204" pitchFamily="34" charset="0"/>
              </a:rPr>
              <a:t>Este cargue lo debe realizar de oficio el Fondos de Servicios Educativos (</a:t>
            </a:r>
            <a:r>
              <a:rPr lang="es-MX" dirty="0">
                <a:solidFill>
                  <a:srgbClr val="FF3366"/>
                </a:solidFill>
                <a:latin typeface="Verdana" panose="020B0604030504040204" pitchFamily="34" charset="0"/>
                <a:ea typeface="Verdana" panose="020B0604030504040204" pitchFamily="34" charset="0"/>
              </a:rPr>
              <a:t>FSE</a:t>
            </a:r>
            <a:r>
              <a:rPr lang="es-MX" dirty="0">
                <a:latin typeface="Verdana" panose="020B0604030504040204" pitchFamily="34" charset="0"/>
                <a:ea typeface="Verdana" panose="020B0604030504040204" pitchFamily="34" charset="0"/>
              </a:rPr>
              <a:t>) y, en casos excepcionales la secretaría de educación cuando cuenta con la información masiva y total de los Fondos de Servicios Educativos (</a:t>
            </a:r>
            <a:r>
              <a:rPr lang="es-MX" dirty="0">
                <a:solidFill>
                  <a:srgbClr val="FF3366"/>
                </a:solidFill>
                <a:latin typeface="Verdana" panose="020B0604030504040204" pitchFamily="34" charset="0"/>
                <a:ea typeface="Verdana" panose="020B0604030504040204" pitchFamily="34" charset="0"/>
              </a:rPr>
              <a:t>FSE</a:t>
            </a:r>
            <a:r>
              <a:rPr lang="es-MX" dirty="0">
                <a:latin typeface="Verdana" panose="020B0604030504040204" pitchFamily="34" charset="0"/>
                <a:ea typeface="Verdana" panose="020B0604030504040204" pitchFamily="34" charset="0"/>
              </a:rPr>
              <a:t>) de su jurisdicción, en este último caso, no se reciben cargues parciales, debe ser la totalidad del reporte de todos sus fondos.</a:t>
            </a:r>
          </a:p>
          <a:p>
            <a:pPr marL="171450" indent="-171450">
              <a:buFont typeface="Arial" panose="020B0604020202020204" pitchFamily="34" charset="0"/>
              <a:buChar char="•"/>
            </a:pPr>
            <a:endParaRPr lang="es-MX" sz="12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s-MX" dirty="0">
                <a:latin typeface="Verdana" panose="020B0604030504040204" pitchFamily="34" charset="0"/>
                <a:ea typeface="Verdana" panose="020B0604030504040204" pitchFamily="34" charset="0"/>
              </a:rPr>
              <a:t>Los cargues de Fondos de Servicios Educativos (</a:t>
            </a:r>
            <a:r>
              <a:rPr lang="es-MX" dirty="0">
                <a:solidFill>
                  <a:srgbClr val="FF3366"/>
                </a:solidFill>
                <a:latin typeface="Verdana" panose="020B0604030504040204" pitchFamily="34" charset="0"/>
                <a:ea typeface="Verdana" panose="020B0604030504040204" pitchFamily="34" charset="0"/>
              </a:rPr>
              <a:t>FSE</a:t>
            </a:r>
            <a:r>
              <a:rPr lang="es-MX" dirty="0">
                <a:latin typeface="Verdana" panose="020B0604030504040204" pitchFamily="34" charset="0"/>
                <a:ea typeface="Verdana" panose="020B0604030504040204" pitchFamily="34" charset="0"/>
              </a:rPr>
              <a:t>) deben contener la información de ingresos y gastos del establecimiento principal y de los Establecimientos Asociados en caso de tenerlos.</a:t>
            </a:r>
          </a:p>
          <a:p>
            <a:pPr marL="285750" indent="-285750">
              <a:buFont typeface="Arial" panose="020B0604020202020204" pitchFamily="34" charset="0"/>
              <a:buChar char="•"/>
            </a:pPr>
            <a:endParaRPr lang="es-MX"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s-MX" dirty="0">
                <a:latin typeface="Verdana" panose="020B0604030504040204" pitchFamily="34" charset="0"/>
                <a:ea typeface="Verdana" panose="020B0604030504040204" pitchFamily="34" charset="0"/>
              </a:rPr>
              <a:t>El ordenador del gasto en el Fondos de Servicios Educativos (</a:t>
            </a:r>
            <a:r>
              <a:rPr lang="es-MX" dirty="0">
                <a:solidFill>
                  <a:srgbClr val="FF3366"/>
                </a:solidFill>
                <a:latin typeface="Verdana" panose="020B0604030504040204" pitchFamily="34" charset="0"/>
                <a:ea typeface="Verdana" panose="020B0604030504040204" pitchFamily="34" charset="0"/>
              </a:rPr>
              <a:t>FSE</a:t>
            </a:r>
            <a:r>
              <a:rPr lang="es-MX" dirty="0">
                <a:latin typeface="Verdana" panose="020B0604030504040204" pitchFamily="34" charset="0"/>
                <a:ea typeface="Verdana" panose="020B0604030504040204" pitchFamily="34" charset="0"/>
              </a:rPr>
              <a:t>) es el Rector, por lo cual, la oficialización de información debe realizarla el usuario definido para tal fin. </a:t>
            </a:r>
            <a:r>
              <a:rPr lang="es-MX" dirty="0">
                <a:solidFill>
                  <a:srgbClr val="53206D"/>
                </a:solidFill>
                <a:latin typeface="Verdana" panose="020B0604030504040204" pitchFamily="34" charset="0"/>
                <a:ea typeface="Verdana" panose="020B0604030504040204" pitchFamily="34" charset="0"/>
              </a:rPr>
              <a:t>Es necesario reiterar, que la competencia del cargue recae directamente en el ordenador del gasto del Fondos de Servicios Educativos (FSE). </a:t>
            </a:r>
          </a:p>
          <a:p>
            <a:pPr marL="285750" indent="-285750">
              <a:buFontTx/>
              <a:buChar char="-"/>
            </a:pPr>
            <a:endParaRPr lang="es-CO"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87770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C360C40-C1AC-F072-9648-C01913109AE7}"/>
            </a:ext>
          </a:extLst>
        </p:cNvPr>
        <p:cNvGrpSpPr/>
        <p:nvPr/>
      </p:nvGrpSpPr>
      <p:grpSpPr>
        <a:xfrm>
          <a:off x="0" y="0"/>
          <a:ext cx="0" cy="0"/>
          <a:chOff x="0" y="0"/>
          <a:chExt cx="0" cy="0"/>
        </a:xfrm>
      </p:grpSpPr>
      <p:pic>
        <p:nvPicPr>
          <p:cNvPr id="8" name="Gráfico 7">
            <a:extLst>
              <a:ext uri="{FF2B5EF4-FFF2-40B4-BE49-F238E27FC236}">
                <a16:creationId xmlns:a16="http://schemas.microsoft.com/office/drawing/2014/main" id="{5068EFF5-9054-4539-D60B-37E1E1B8D3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828" y="66703"/>
            <a:ext cx="832731" cy="956338"/>
          </a:xfrm>
          <a:prstGeom prst="rect">
            <a:avLst/>
          </a:prstGeom>
        </p:spPr>
      </p:pic>
      <p:sp>
        <p:nvSpPr>
          <p:cNvPr id="2" name="CuadroTexto 1">
            <a:extLst>
              <a:ext uri="{FF2B5EF4-FFF2-40B4-BE49-F238E27FC236}">
                <a16:creationId xmlns:a16="http://schemas.microsoft.com/office/drawing/2014/main" id="{CC3C8C32-119F-080B-13CA-085DA7B346E2}"/>
              </a:ext>
            </a:extLst>
          </p:cNvPr>
          <p:cNvSpPr txBox="1"/>
          <p:nvPr/>
        </p:nvSpPr>
        <p:spPr>
          <a:xfrm>
            <a:off x="509193" y="369110"/>
            <a:ext cx="11510655" cy="584775"/>
          </a:xfrm>
          <a:prstGeom prst="rect">
            <a:avLst/>
          </a:prstGeom>
          <a:noFill/>
        </p:spPr>
        <p:txBody>
          <a:bodyPr wrap="square" rtlCol="0">
            <a:spAutoFit/>
          </a:bodyPr>
          <a:lstStyle/>
          <a:p>
            <a:pPr algn="ctr"/>
            <a:r>
              <a:rPr lang="es-ES" sz="3200" b="1" dirty="0">
                <a:solidFill>
                  <a:srgbClr val="B951A0"/>
                </a:solidFill>
                <a:latin typeface="Verdana" panose="020B0604030504040204" pitchFamily="34" charset="0"/>
                <a:ea typeface="Verdana" panose="020B0604030504040204" pitchFamily="34" charset="0"/>
                <a:cs typeface="Verdana" panose="020B0604030504040204" pitchFamily="34" charset="0"/>
              </a:rPr>
              <a:t>    Descarga de Formato de Reporte Presupuestal</a:t>
            </a:r>
          </a:p>
        </p:txBody>
      </p:sp>
      <p:sp>
        <p:nvSpPr>
          <p:cNvPr id="4" name="CuadroTexto 3">
            <a:extLst>
              <a:ext uri="{FF2B5EF4-FFF2-40B4-BE49-F238E27FC236}">
                <a16:creationId xmlns:a16="http://schemas.microsoft.com/office/drawing/2014/main" id="{202D118E-7D4B-C6B9-3DA8-45587DCBF290}"/>
              </a:ext>
            </a:extLst>
          </p:cNvPr>
          <p:cNvSpPr txBox="1"/>
          <p:nvPr/>
        </p:nvSpPr>
        <p:spPr>
          <a:xfrm>
            <a:off x="655518" y="1062165"/>
            <a:ext cx="11402569" cy="1431161"/>
          </a:xfrm>
          <a:prstGeom prst="rect">
            <a:avLst/>
          </a:prstGeom>
          <a:noFill/>
        </p:spPr>
        <p:txBody>
          <a:bodyPr wrap="square">
            <a:spAutoFit/>
          </a:bodyPr>
          <a:lstStyle/>
          <a:p>
            <a:r>
              <a:rPr lang="es-MX" sz="1600" dirty="0">
                <a:latin typeface="Verdana" panose="020B0604030504040204" pitchFamily="34" charset="0"/>
                <a:ea typeface="Verdana" panose="020B0604030504040204" pitchFamily="34" charset="0"/>
              </a:rPr>
              <a:t>Permite al usuario fondo descargar el formato del reporte de ejecución presupuestal. </a:t>
            </a:r>
          </a:p>
          <a:p>
            <a:pPr algn="ctr"/>
            <a:endParaRPr lang="es-MX" sz="1000" dirty="0">
              <a:latin typeface="Verdana" panose="020B0604030504040204" pitchFamily="34" charset="0"/>
              <a:ea typeface="Verdana" panose="020B0604030504040204" pitchFamily="34" charset="0"/>
            </a:endParaRPr>
          </a:p>
          <a:p>
            <a:pPr marL="342900" indent="-342900">
              <a:buAutoNum type="arabicPeriod"/>
            </a:pPr>
            <a:r>
              <a:rPr lang="es-MX" sz="1600" dirty="0">
                <a:latin typeface="Verdana" panose="020B0604030504040204" pitchFamily="34" charset="0"/>
                <a:ea typeface="Verdana" panose="020B0604030504040204" pitchFamily="34" charset="0"/>
              </a:rPr>
              <a:t>Hacer clic en el menú “</a:t>
            </a:r>
            <a:r>
              <a:rPr lang="es-MX" sz="1600" b="1" dirty="0">
                <a:latin typeface="Verdana" panose="020B0604030504040204" pitchFamily="34" charset="0"/>
                <a:ea typeface="Verdana" panose="020B0604030504040204" pitchFamily="34" charset="0"/>
              </a:rPr>
              <a:t>Carga de Archivos”</a:t>
            </a:r>
            <a:r>
              <a:rPr lang="es-MX" sz="1600" dirty="0">
                <a:latin typeface="Verdana" panose="020B0604030504040204" pitchFamily="34" charset="0"/>
                <a:ea typeface="Verdana" panose="020B0604030504040204" pitchFamily="34" charset="0"/>
              </a:rPr>
              <a:t>. </a:t>
            </a:r>
          </a:p>
          <a:p>
            <a:pPr marL="342900" indent="-342900">
              <a:buAutoNum type="arabicPeriod"/>
            </a:pPr>
            <a:r>
              <a:rPr lang="es-MX" sz="1600" dirty="0">
                <a:latin typeface="Verdana" panose="020B0604030504040204" pitchFamily="34" charset="0"/>
                <a:ea typeface="Verdana" panose="020B0604030504040204" pitchFamily="34" charset="0"/>
              </a:rPr>
              <a:t>Seleccionar la opción “</a:t>
            </a:r>
            <a:r>
              <a:rPr lang="es-MX" sz="1600" b="1" dirty="0">
                <a:latin typeface="Verdana" panose="020B0604030504040204" pitchFamily="34" charset="0"/>
                <a:ea typeface="Verdana" panose="020B0604030504040204" pitchFamily="34" charset="0"/>
              </a:rPr>
              <a:t>Descargar Formato de Reporte Presupuestal”</a:t>
            </a:r>
          </a:p>
          <a:p>
            <a:endParaRPr lang="es-MX" sz="1100" b="1" dirty="0">
              <a:solidFill>
                <a:srgbClr val="A50021"/>
              </a:solidFill>
              <a:latin typeface="Verdana" panose="020B0604030504040204" pitchFamily="34" charset="0"/>
              <a:ea typeface="Verdana" panose="020B0604030504040204" pitchFamily="34" charset="0"/>
            </a:endParaRPr>
          </a:p>
          <a:p>
            <a:pPr algn="ctr"/>
            <a:r>
              <a:rPr lang="es-MX" sz="1400" dirty="0">
                <a:solidFill>
                  <a:srgbClr val="FF3366"/>
                </a:solidFill>
                <a:latin typeface="Verdana" panose="020B0604030504040204" pitchFamily="34" charset="0"/>
                <a:ea typeface="Verdana" panose="020B0604030504040204" pitchFamily="34" charset="0"/>
              </a:rPr>
              <a:t>El sistema también permite a usuarios secretaría descargar la plantilla de archivo de ejecución presupuestal a cargar</a:t>
            </a:r>
            <a:r>
              <a:rPr lang="es-MX" dirty="0">
                <a:solidFill>
                  <a:srgbClr val="FF3366"/>
                </a:solidFill>
                <a:latin typeface="Verdana" panose="020B0604030504040204" pitchFamily="34" charset="0"/>
                <a:ea typeface="Verdana" panose="020B0604030504040204" pitchFamily="34" charset="0"/>
              </a:rPr>
              <a:t>.</a:t>
            </a:r>
            <a:endParaRPr lang="es-CO" dirty="0">
              <a:solidFill>
                <a:srgbClr val="FF3366"/>
              </a:solidFill>
              <a:latin typeface="Verdana" panose="020B0604030504040204" pitchFamily="34" charset="0"/>
              <a:ea typeface="Verdana" panose="020B0604030504040204" pitchFamily="34" charset="0"/>
            </a:endParaRPr>
          </a:p>
        </p:txBody>
      </p:sp>
      <p:pic>
        <p:nvPicPr>
          <p:cNvPr id="5" name="Imagen 4">
            <a:extLst>
              <a:ext uri="{FF2B5EF4-FFF2-40B4-BE49-F238E27FC236}">
                <a16:creationId xmlns:a16="http://schemas.microsoft.com/office/drawing/2014/main" id="{B838115A-87FE-EEB5-81D3-2FC47758C0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62668" y="3186381"/>
            <a:ext cx="6614535" cy="1337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uadroTexto 5">
            <a:extLst>
              <a:ext uri="{FF2B5EF4-FFF2-40B4-BE49-F238E27FC236}">
                <a16:creationId xmlns:a16="http://schemas.microsoft.com/office/drawing/2014/main" id="{D9DB2AAD-E8AC-8F72-7454-0BD225B8D86C}"/>
              </a:ext>
            </a:extLst>
          </p:cNvPr>
          <p:cNvSpPr txBox="1"/>
          <p:nvPr/>
        </p:nvSpPr>
        <p:spPr>
          <a:xfrm>
            <a:off x="655518" y="5212446"/>
            <a:ext cx="3036246" cy="1015663"/>
          </a:xfrm>
          <a:prstGeom prst="rect">
            <a:avLst/>
          </a:prstGeom>
          <a:noFill/>
        </p:spPr>
        <p:txBody>
          <a:bodyPr wrap="square" rtlCol="0">
            <a:spAutoFit/>
          </a:bodyPr>
          <a:lstStyle/>
          <a:p>
            <a:pPr algn="ctr"/>
            <a:r>
              <a:rPr lang="es-CO" sz="2000" dirty="0">
                <a:latin typeface="Verdana" panose="020B0604030504040204" pitchFamily="34" charset="0"/>
                <a:ea typeface="Verdana" panose="020B0604030504040204" pitchFamily="34" charset="0"/>
              </a:rPr>
              <a:t>Carga de Archivos / Descargar formato de reporte presupuestal</a:t>
            </a:r>
          </a:p>
        </p:txBody>
      </p:sp>
      <p:pic>
        <p:nvPicPr>
          <p:cNvPr id="7" name="Imagen 6">
            <a:extLst>
              <a:ext uri="{FF2B5EF4-FFF2-40B4-BE49-F238E27FC236}">
                <a16:creationId xmlns:a16="http://schemas.microsoft.com/office/drawing/2014/main" id="{653FF7E7-83D0-034A-34A8-0E66CC5A32F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44131" y="5044975"/>
            <a:ext cx="6797043" cy="12184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B598F78C-D62E-7075-D084-0E7EBD600F8E}"/>
              </a:ext>
            </a:extLst>
          </p:cNvPr>
          <p:cNvPicPr>
            <a:picLocks noChangeAspect="1"/>
          </p:cNvPicPr>
          <p:nvPr/>
        </p:nvPicPr>
        <p:blipFill>
          <a:blip r:embed="rId7"/>
          <a:stretch>
            <a:fillRect/>
          </a:stretch>
        </p:blipFill>
        <p:spPr>
          <a:xfrm>
            <a:off x="403704" y="2800767"/>
            <a:ext cx="3829584" cy="23530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Elipse 10">
            <a:extLst>
              <a:ext uri="{FF2B5EF4-FFF2-40B4-BE49-F238E27FC236}">
                <a16:creationId xmlns:a16="http://schemas.microsoft.com/office/drawing/2014/main" id="{D1240640-11B8-AE8F-FE13-E569273A3224}"/>
              </a:ext>
            </a:extLst>
          </p:cNvPr>
          <p:cNvSpPr/>
          <p:nvPr/>
        </p:nvSpPr>
        <p:spPr>
          <a:xfrm>
            <a:off x="1223745" y="3923376"/>
            <a:ext cx="1555843" cy="470516"/>
          </a:xfrm>
          <a:prstGeom prst="ellipse">
            <a:avLst/>
          </a:prstGeom>
          <a:noFill/>
          <a:ln w="38100">
            <a:solidFill>
              <a:srgbClr val="FF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latin typeface="Verdana" panose="020B0604030504040204" pitchFamily="34" charset="0"/>
              <a:ea typeface="Verdana" panose="020B0604030504040204" pitchFamily="34" charset="0"/>
            </a:endParaRPr>
          </a:p>
        </p:txBody>
      </p:sp>
      <p:sp>
        <p:nvSpPr>
          <p:cNvPr id="12" name="CuadroTexto 11">
            <a:extLst>
              <a:ext uri="{FF2B5EF4-FFF2-40B4-BE49-F238E27FC236}">
                <a16:creationId xmlns:a16="http://schemas.microsoft.com/office/drawing/2014/main" id="{9E78400B-0E65-306A-6A22-EBFC40C351AF}"/>
              </a:ext>
            </a:extLst>
          </p:cNvPr>
          <p:cNvSpPr txBox="1"/>
          <p:nvPr/>
        </p:nvSpPr>
        <p:spPr>
          <a:xfrm>
            <a:off x="5371094" y="2630368"/>
            <a:ext cx="4810807" cy="400110"/>
          </a:xfrm>
          <a:prstGeom prst="rect">
            <a:avLst/>
          </a:prstGeom>
          <a:noFill/>
        </p:spPr>
        <p:txBody>
          <a:bodyPr wrap="square" rtlCol="0">
            <a:spAutoFit/>
          </a:bodyPr>
          <a:lstStyle/>
          <a:p>
            <a:pPr algn="ctr"/>
            <a:r>
              <a:rPr lang="es-CO" sz="2000" dirty="0">
                <a:solidFill>
                  <a:srgbClr val="B951A0"/>
                </a:solidFill>
                <a:latin typeface="Verdana" panose="020B0604030504040204" pitchFamily="34" charset="0"/>
                <a:ea typeface="Verdana" panose="020B0604030504040204" pitchFamily="34" charset="0"/>
              </a:rPr>
              <a:t>Pestaña de Ingresos Presupuestales</a:t>
            </a:r>
          </a:p>
        </p:txBody>
      </p:sp>
      <p:sp>
        <p:nvSpPr>
          <p:cNvPr id="13" name="CuadroTexto 12">
            <a:extLst>
              <a:ext uri="{FF2B5EF4-FFF2-40B4-BE49-F238E27FC236}">
                <a16:creationId xmlns:a16="http://schemas.microsoft.com/office/drawing/2014/main" id="{A22C3446-097B-F4ED-6D86-7669D1B4A178}"/>
              </a:ext>
            </a:extLst>
          </p:cNvPr>
          <p:cNvSpPr txBox="1"/>
          <p:nvPr/>
        </p:nvSpPr>
        <p:spPr>
          <a:xfrm>
            <a:off x="5392611" y="4605741"/>
            <a:ext cx="4767771" cy="400110"/>
          </a:xfrm>
          <a:prstGeom prst="rect">
            <a:avLst/>
          </a:prstGeom>
          <a:noFill/>
        </p:spPr>
        <p:txBody>
          <a:bodyPr wrap="square" rtlCol="0">
            <a:spAutoFit/>
          </a:bodyPr>
          <a:lstStyle/>
          <a:p>
            <a:pPr algn="ctr"/>
            <a:r>
              <a:rPr lang="es-CO" sz="2000" dirty="0">
                <a:solidFill>
                  <a:srgbClr val="B951A0"/>
                </a:solidFill>
                <a:latin typeface="Verdana" panose="020B0604030504040204" pitchFamily="34" charset="0"/>
                <a:ea typeface="Verdana" panose="020B0604030504040204" pitchFamily="34" charset="0"/>
              </a:rPr>
              <a:t>Pestaña de Gastos Presupuestales</a:t>
            </a:r>
          </a:p>
        </p:txBody>
      </p:sp>
    </p:spTree>
    <p:extLst>
      <p:ext uri="{BB962C8B-B14F-4D97-AF65-F5344CB8AC3E}">
        <p14:creationId xmlns:p14="http://schemas.microsoft.com/office/powerpoint/2010/main" val="339687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62C4EBE-E6A9-0B81-7B22-9B275C363F19}"/>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35C34D4E-3B02-4627-B3F5-9E5E95777B19}"/>
              </a:ext>
            </a:extLst>
          </p:cNvPr>
          <p:cNvPicPr>
            <a:picLocks noChangeAspect="1"/>
          </p:cNvPicPr>
          <p:nvPr/>
        </p:nvPicPr>
        <p:blipFill>
          <a:blip r:embed="rId3"/>
          <a:stretch>
            <a:fillRect/>
          </a:stretch>
        </p:blipFill>
        <p:spPr>
          <a:xfrm>
            <a:off x="9916230" y="8110"/>
            <a:ext cx="2275770" cy="850755"/>
          </a:xfrm>
          <a:prstGeom prst="rect">
            <a:avLst/>
          </a:prstGeom>
        </p:spPr>
      </p:pic>
      <p:pic>
        <p:nvPicPr>
          <p:cNvPr id="43" name="Gráfico 42">
            <a:extLst>
              <a:ext uri="{FF2B5EF4-FFF2-40B4-BE49-F238E27FC236}">
                <a16:creationId xmlns:a16="http://schemas.microsoft.com/office/drawing/2014/main" id="{2581E3ED-FA46-2378-E406-2E016FF840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65863" y="5846791"/>
            <a:ext cx="832731" cy="956338"/>
          </a:xfrm>
          <a:prstGeom prst="rect">
            <a:avLst/>
          </a:prstGeom>
        </p:spPr>
      </p:pic>
      <p:pic>
        <p:nvPicPr>
          <p:cNvPr id="7" name="Gráfico 6">
            <a:extLst>
              <a:ext uri="{FF2B5EF4-FFF2-40B4-BE49-F238E27FC236}">
                <a16:creationId xmlns:a16="http://schemas.microsoft.com/office/drawing/2014/main" id="{E48801D0-921F-9B53-D66A-BDA8FDB379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1765" y="189715"/>
            <a:ext cx="832731" cy="956338"/>
          </a:xfrm>
          <a:prstGeom prst="rect">
            <a:avLst/>
          </a:prstGeom>
        </p:spPr>
      </p:pic>
      <p:pic>
        <p:nvPicPr>
          <p:cNvPr id="9" name="Gráfico 8">
            <a:extLst>
              <a:ext uri="{FF2B5EF4-FFF2-40B4-BE49-F238E27FC236}">
                <a16:creationId xmlns:a16="http://schemas.microsoft.com/office/drawing/2014/main" id="{9A740866-DB31-67B0-7E47-06C9917C6C0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1764" y="5711947"/>
            <a:ext cx="832731" cy="956338"/>
          </a:xfrm>
          <a:prstGeom prst="rect">
            <a:avLst/>
          </a:prstGeom>
        </p:spPr>
      </p:pic>
      <p:sp>
        <p:nvSpPr>
          <p:cNvPr id="11" name="CuadroTexto 10">
            <a:extLst>
              <a:ext uri="{FF2B5EF4-FFF2-40B4-BE49-F238E27FC236}">
                <a16:creationId xmlns:a16="http://schemas.microsoft.com/office/drawing/2014/main" id="{4B8E9275-B103-4471-BA82-F52B89788979}"/>
              </a:ext>
            </a:extLst>
          </p:cNvPr>
          <p:cNvSpPr txBox="1"/>
          <p:nvPr/>
        </p:nvSpPr>
        <p:spPr>
          <a:xfrm>
            <a:off x="1284495" y="973303"/>
            <a:ext cx="9272964" cy="5216813"/>
          </a:xfrm>
          <a:prstGeom prst="rect">
            <a:avLst/>
          </a:prstGeom>
          <a:noFill/>
        </p:spPr>
        <p:txBody>
          <a:bodyPr wrap="square">
            <a:spAutoFit/>
          </a:bodyPr>
          <a:lstStyle/>
          <a:p>
            <a:pPr algn="ctr"/>
            <a:r>
              <a:rPr lang="es-ES" sz="2800" b="1" dirty="0">
                <a:solidFill>
                  <a:srgbClr val="B951A0"/>
                </a:solidFill>
                <a:latin typeface="Verdana" panose="020B0604030504040204" pitchFamily="34" charset="0"/>
                <a:ea typeface="Verdana" panose="020B0604030504040204" pitchFamily="34" charset="0"/>
                <a:cs typeface="Verdana" panose="020B0604030504040204" pitchFamily="34" charset="0"/>
              </a:rPr>
              <a:t>INFORMACIÓN INGRESADA EN ARCHIVO</a:t>
            </a:r>
          </a:p>
          <a:p>
            <a:pPr algn="ctr"/>
            <a:endParaRPr lang="es-CO" sz="1400" b="1" dirty="0">
              <a:effectLst/>
              <a:latin typeface="Verdana" panose="020B0604030504040204" pitchFamily="34" charset="0"/>
              <a:ea typeface="Verdana" panose="020B0604030504040204" pitchFamily="34" charset="0"/>
              <a:cs typeface="Aptos" panose="020B0004020202020204" pitchFamily="34" charset="0"/>
            </a:endParaRPr>
          </a:p>
          <a:p>
            <a:r>
              <a:rPr lang="es-CO" sz="1100" dirty="0">
                <a:effectLst/>
                <a:latin typeface="Verdana" panose="020B0604030504040204" pitchFamily="34" charset="0"/>
                <a:ea typeface="Verdana" panose="020B0604030504040204" pitchFamily="34" charset="0"/>
                <a:cs typeface="Aptos" panose="020B0004020202020204" pitchFamily="34" charset="0"/>
              </a:rPr>
              <a:t> </a:t>
            </a:r>
          </a:p>
          <a:p>
            <a:pPr marL="342900" lvl="0" indent="-342900" algn="ctr">
              <a:buFont typeface="Wingdings" panose="05000000000000000000" pitchFamily="2" charset="2"/>
              <a:buChar char="v"/>
            </a:pPr>
            <a:r>
              <a:rPr lang="es-CO" sz="1400" dirty="0">
                <a:effectLst/>
                <a:latin typeface="Verdana" panose="020B0604030504040204" pitchFamily="34" charset="0"/>
                <a:ea typeface="Verdana" panose="020B0604030504040204" pitchFamily="34" charset="0"/>
                <a:cs typeface="Aptos" panose="020B0004020202020204" pitchFamily="34" charset="0"/>
              </a:rPr>
              <a:t>No se permiten códigos DANE de establecimientos que no correspondan o que no están asociados al Fondo de Servicio Educativo que está cargando la información. </a:t>
            </a:r>
          </a:p>
          <a:p>
            <a:pPr lvl="0" algn="ctr"/>
            <a:endParaRPr lang="es-CO" sz="1400" dirty="0">
              <a:effectLst/>
              <a:latin typeface="Verdana" panose="020B0604030504040204" pitchFamily="34" charset="0"/>
              <a:ea typeface="Verdana" panose="020B0604030504040204" pitchFamily="34" charset="0"/>
              <a:cs typeface="Aptos" panose="020B0004020202020204" pitchFamily="34" charset="0"/>
            </a:endParaRPr>
          </a:p>
          <a:p>
            <a:pPr marL="342900" lvl="0" indent="-342900" algn="ctr">
              <a:buFont typeface="Wingdings" panose="05000000000000000000" pitchFamily="2" charset="2"/>
              <a:buChar char="v"/>
            </a:pPr>
            <a:r>
              <a:rPr lang="es-CO" sz="1400" dirty="0">
                <a:effectLst/>
                <a:latin typeface="Verdana" panose="020B0604030504040204" pitchFamily="34" charset="0"/>
                <a:ea typeface="Verdana" panose="020B0604030504040204" pitchFamily="34" charset="0"/>
                <a:cs typeface="Aptos" panose="020B0004020202020204" pitchFamily="34" charset="0"/>
              </a:rPr>
              <a:t>Los valores del campo Fuentes de Ingreso (tanto para ingresos como gastos) no pueden ser valores diferentes de las parametrizadas en estado activo. </a:t>
            </a:r>
          </a:p>
          <a:p>
            <a:pPr lvl="0" algn="ctr"/>
            <a:endParaRPr lang="es-CO" sz="1400" dirty="0">
              <a:effectLst/>
              <a:latin typeface="Verdana" panose="020B0604030504040204" pitchFamily="34" charset="0"/>
              <a:ea typeface="Verdana" panose="020B0604030504040204" pitchFamily="34" charset="0"/>
              <a:cs typeface="Aptos" panose="020B0004020202020204" pitchFamily="34" charset="0"/>
            </a:endParaRPr>
          </a:p>
          <a:p>
            <a:pPr marL="342900" lvl="0" indent="-342900" algn="ctr">
              <a:buFont typeface="Wingdings" panose="05000000000000000000" pitchFamily="2" charset="2"/>
              <a:buChar char="v"/>
            </a:pPr>
            <a:r>
              <a:rPr lang="es-CO" sz="1400" dirty="0">
                <a:effectLst/>
                <a:latin typeface="Verdana" panose="020B0604030504040204" pitchFamily="34" charset="0"/>
                <a:ea typeface="Verdana" panose="020B0604030504040204" pitchFamily="34" charset="0"/>
                <a:cs typeface="Aptos" panose="020B0004020202020204" pitchFamily="34" charset="0"/>
              </a:rPr>
              <a:t>Los valores del campo Ítem Detalle, en la sección de gastos, no pueden ser valores diferentes de número, de las parametrizadas en estado activo. </a:t>
            </a:r>
          </a:p>
          <a:p>
            <a:pPr lvl="0" algn="ctr"/>
            <a:endParaRPr lang="es-CO" sz="1400" dirty="0">
              <a:effectLst/>
              <a:latin typeface="Verdana" panose="020B0604030504040204" pitchFamily="34" charset="0"/>
              <a:ea typeface="Verdana" panose="020B0604030504040204" pitchFamily="34" charset="0"/>
              <a:cs typeface="Aptos" panose="020B0004020202020204" pitchFamily="34" charset="0"/>
            </a:endParaRPr>
          </a:p>
          <a:p>
            <a:pPr marL="342900" lvl="0" indent="-342900" algn="ctr">
              <a:buFont typeface="Wingdings" panose="05000000000000000000" pitchFamily="2" charset="2"/>
              <a:buChar char="v"/>
            </a:pPr>
            <a:r>
              <a:rPr lang="es-CO" sz="1400" dirty="0">
                <a:effectLst/>
                <a:latin typeface="Verdana" panose="020B0604030504040204" pitchFamily="34" charset="0"/>
                <a:ea typeface="Verdana" panose="020B0604030504040204" pitchFamily="34" charset="0"/>
                <a:cs typeface="Aptos" panose="020B0004020202020204" pitchFamily="34" charset="0"/>
              </a:rPr>
              <a:t>Todos los campos del archivo son de obligatorio diligenciamiento.</a:t>
            </a:r>
          </a:p>
          <a:p>
            <a:pPr lvl="0" algn="ctr"/>
            <a:endParaRPr lang="es-CO" sz="1400" dirty="0">
              <a:effectLst/>
              <a:latin typeface="Verdana" panose="020B0604030504040204" pitchFamily="34" charset="0"/>
              <a:ea typeface="Verdana" panose="020B0604030504040204" pitchFamily="34" charset="0"/>
              <a:cs typeface="Aptos" panose="020B0004020202020204" pitchFamily="34" charset="0"/>
            </a:endParaRPr>
          </a:p>
          <a:p>
            <a:pPr marL="342900" lvl="0" indent="-342900" algn="ctr">
              <a:buFont typeface="Wingdings" panose="05000000000000000000" pitchFamily="2" charset="2"/>
              <a:buChar char="v"/>
            </a:pPr>
            <a:r>
              <a:rPr lang="es-CO" sz="1400" dirty="0">
                <a:effectLst/>
                <a:latin typeface="Verdana" panose="020B0604030504040204" pitchFamily="34" charset="0"/>
                <a:ea typeface="Verdana" panose="020B0604030504040204" pitchFamily="34" charset="0"/>
                <a:cs typeface="Aptos" panose="020B0004020202020204" pitchFamily="34" charset="0"/>
              </a:rPr>
              <a:t>El año y trimestre deben corresponder con la fecha del cargue.</a:t>
            </a:r>
          </a:p>
          <a:p>
            <a:pPr lvl="0" algn="ctr"/>
            <a:r>
              <a:rPr lang="es-CO" sz="1400" dirty="0">
                <a:effectLst/>
                <a:latin typeface="Verdana" panose="020B0604030504040204" pitchFamily="34" charset="0"/>
                <a:ea typeface="Verdana" panose="020B0604030504040204" pitchFamily="34" charset="0"/>
                <a:cs typeface="Aptos" panose="020B0004020202020204" pitchFamily="34" charset="0"/>
              </a:rPr>
              <a:t> </a:t>
            </a:r>
          </a:p>
          <a:p>
            <a:pPr marL="342900" lvl="0" indent="-342900" algn="ctr">
              <a:buFont typeface="Wingdings" panose="05000000000000000000" pitchFamily="2" charset="2"/>
              <a:buChar char="v"/>
            </a:pPr>
            <a:r>
              <a:rPr lang="es-CO" sz="1400" dirty="0">
                <a:effectLst/>
                <a:latin typeface="Verdana" panose="020B0604030504040204" pitchFamily="34" charset="0"/>
                <a:ea typeface="Verdana" panose="020B0604030504040204" pitchFamily="34" charset="0"/>
                <a:cs typeface="Aptos" panose="020B0004020202020204" pitchFamily="34" charset="0"/>
              </a:rPr>
              <a:t>Debe existir en la hoja de ingresos y gastos al menos un registro por cada Establecimiento Educativo reportado que sea de fuente de ingreso de Gratuidad. </a:t>
            </a:r>
          </a:p>
          <a:p>
            <a:pPr lvl="0" algn="ctr"/>
            <a:endParaRPr lang="es-CO" sz="1400" dirty="0">
              <a:effectLst/>
              <a:latin typeface="Verdana" panose="020B0604030504040204" pitchFamily="34" charset="0"/>
              <a:ea typeface="Verdana" panose="020B0604030504040204" pitchFamily="34" charset="0"/>
              <a:cs typeface="Aptos" panose="020B0004020202020204" pitchFamily="34" charset="0"/>
            </a:endParaRPr>
          </a:p>
          <a:p>
            <a:pPr marL="342900" lvl="0" indent="-342900" algn="ctr">
              <a:buFont typeface="Wingdings" panose="05000000000000000000" pitchFamily="2" charset="2"/>
              <a:buChar char="v"/>
            </a:pPr>
            <a:r>
              <a:rPr lang="es-CO" sz="1400" dirty="0">
                <a:effectLst/>
                <a:latin typeface="Verdana" panose="020B0604030504040204" pitchFamily="34" charset="0"/>
                <a:ea typeface="Verdana" panose="020B0604030504040204" pitchFamily="34" charset="0"/>
                <a:cs typeface="Aptos" panose="020B0004020202020204" pitchFamily="34" charset="0"/>
              </a:rPr>
              <a:t>Si el resultado del cargue contiene errores, el sistema provee la funcionalidad que le permite al actor realizar la actualización de los registros que contengan el error. Si por el contrario, el resultado del cargue no contiene errores, éste puede ser Oficializado o Descartado de acuerdo al criterio del representante legal del fondo (FSE). </a:t>
            </a:r>
          </a:p>
        </p:txBody>
      </p:sp>
    </p:spTree>
    <p:extLst>
      <p:ext uri="{BB962C8B-B14F-4D97-AF65-F5344CB8AC3E}">
        <p14:creationId xmlns:p14="http://schemas.microsoft.com/office/powerpoint/2010/main" val="726406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01E613E-B94B-DE56-D9A6-D5C9C0CDFC28}"/>
              </a:ext>
            </a:extLst>
          </p:cNvPr>
          <p:cNvPicPr>
            <a:picLocks noChangeAspect="1"/>
          </p:cNvPicPr>
          <p:nvPr/>
        </p:nvPicPr>
        <p:blipFill>
          <a:blip r:embed="rId3"/>
          <a:stretch>
            <a:fillRect/>
          </a:stretch>
        </p:blipFill>
        <p:spPr>
          <a:xfrm>
            <a:off x="10450513" y="275432"/>
            <a:ext cx="1407735" cy="526256"/>
          </a:xfrm>
          <a:prstGeom prst="rect">
            <a:avLst/>
          </a:prstGeom>
        </p:spPr>
      </p:pic>
      <p:sp>
        <p:nvSpPr>
          <p:cNvPr id="10" name="Título 1">
            <a:extLst>
              <a:ext uri="{FF2B5EF4-FFF2-40B4-BE49-F238E27FC236}">
                <a16:creationId xmlns:a16="http://schemas.microsoft.com/office/drawing/2014/main" id="{C2C6879B-F417-3BC9-140C-804680B10A92}"/>
              </a:ext>
            </a:extLst>
          </p:cNvPr>
          <p:cNvSpPr txBox="1">
            <a:spLocks/>
          </p:cNvSpPr>
          <p:nvPr/>
        </p:nvSpPr>
        <p:spPr>
          <a:xfrm>
            <a:off x="5332491" y="1756372"/>
            <a:ext cx="6625345" cy="40378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CO" sz="3200" b="1" dirty="0">
                <a:solidFill>
                  <a:srgbClr val="53206D"/>
                </a:solidFill>
                <a:latin typeface="Verdana" panose="020B0604030504040204" pitchFamily="34" charset="0"/>
                <a:ea typeface="Verdana" panose="020B0604030504040204" pitchFamily="34" charset="0"/>
                <a:cs typeface="Verdana" panose="020B0604030504040204" pitchFamily="34" charset="0"/>
              </a:rPr>
              <a:t>Sistema de Información de Fondos de Servicios Educativos</a:t>
            </a:r>
          </a:p>
          <a:p>
            <a:pPr algn="r"/>
            <a:endParaRPr lang="es-CO" sz="1600" b="1" dirty="0">
              <a:solidFill>
                <a:srgbClr val="53206D"/>
              </a:solidFill>
              <a:latin typeface="Verdana" panose="020B0604030504040204" pitchFamily="34" charset="0"/>
              <a:ea typeface="Verdana" panose="020B0604030504040204" pitchFamily="34" charset="0"/>
              <a:cs typeface="Verdana" panose="020B0604030504040204" pitchFamily="34" charset="0"/>
            </a:endParaRPr>
          </a:p>
          <a:p>
            <a:pPr algn="r"/>
            <a:r>
              <a:rPr lang="es-CO" b="1" dirty="0">
                <a:solidFill>
                  <a:srgbClr val="53206D"/>
                </a:solidFill>
                <a:latin typeface="Verdana" panose="020B0604030504040204" pitchFamily="34" charset="0"/>
                <a:ea typeface="Verdana" panose="020B0604030504040204" pitchFamily="34" charset="0"/>
                <a:cs typeface="Verdana" panose="020B0604030504040204" pitchFamily="34" charset="0"/>
              </a:rPr>
              <a:t>SIFSE</a:t>
            </a:r>
            <a:endParaRPr lang="es-CO" sz="1600" b="1" dirty="0">
              <a:solidFill>
                <a:srgbClr val="53206D"/>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88143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67B63A3-C180-56F7-1CEA-7330659FAD24}"/>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C8D7F8A-EC51-F0CC-BE35-9932B1B40D55}"/>
              </a:ext>
            </a:extLst>
          </p:cNvPr>
          <p:cNvPicPr>
            <a:picLocks noChangeAspect="1"/>
          </p:cNvPicPr>
          <p:nvPr/>
        </p:nvPicPr>
        <p:blipFill>
          <a:blip r:embed="rId3"/>
          <a:stretch>
            <a:fillRect/>
          </a:stretch>
        </p:blipFill>
        <p:spPr>
          <a:xfrm>
            <a:off x="10450513" y="275432"/>
            <a:ext cx="1407735" cy="526256"/>
          </a:xfrm>
          <a:prstGeom prst="rect">
            <a:avLst/>
          </a:prstGeom>
        </p:spPr>
      </p:pic>
      <p:graphicFrame>
        <p:nvGraphicFramePr>
          <p:cNvPr id="22" name="Tabla 21">
            <a:extLst>
              <a:ext uri="{FF2B5EF4-FFF2-40B4-BE49-F238E27FC236}">
                <a16:creationId xmlns:a16="http://schemas.microsoft.com/office/drawing/2014/main" id="{C9A491CB-DE0D-4090-CBBC-1E2D19927FFF}"/>
              </a:ext>
            </a:extLst>
          </p:cNvPr>
          <p:cNvGraphicFramePr>
            <a:graphicFrameLocks noGrp="1"/>
          </p:cNvGraphicFramePr>
          <p:nvPr>
            <p:extLst>
              <p:ext uri="{D42A27DB-BD31-4B8C-83A1-F6EECF244321}">
                <p14:modId xmlns:p14="http://schemas.microsoft.com/office/powerpoint/2010/main" val="99203868"/>
              </p:ext>
            </p:extLst>
          </p:nvPr>
        </p:nvGraphicFramePr>
        <p:xfrm>
          <a:off x="1129380" y="941913"/>
          <a:ext cx="9888687" cy="5015267"/>
        </p:xfrm>
        <a:graphic>
          <a:graphicData uri="http://schemas.openxmlformats.org/drawingml/2006/table">
            <a:tbl>
              <a:tblPr/>
              <a:tblGrid>
                <a:gridCol w="640459">
                  <a:extLst>
                    <a:ext uri="{9D8B030D-6E8A-4147-A177-3AD203B41FA5}">
                      <a16:colId xmlns:a16="http://schemas.microsoft.com/office/drawing/2014/main" val="3398981219"/>
                    </a:ext>
                  </a:extLst>
                </a:gridCol>
                <a:gridCol w="4747446">
                  <a:extLst>
                    <a:ext uri="{9D8B030D-6E8A-4147-A177-3AD203B41FA5}">
                      <a16:colId xmlns:a16="http://schemas.microsoft.com/office/drawing/2014/main" val="3175815854"/>
                    </a:ext>
                  </a:extLst>
                </a:gridCol>
                <a:gridCol w="4500782">
                  <a:extLst>
                    <a:ext uri="{9D8B030D-6E8A-4147-A177-3AD203B41FA5}">
                      <a16:colId xmlns:a16="http://schemas.microsoft.com/office/drawing/2014/main" val="2260563328"/>
                    </a:ext>
                  </a:extLst>
                </a:gridCol>
              </a:tblGrid>
              <a:tr h="330347">
                <a:tc gridSpan="3">
                  <a:txBody>
                    <a:bodyPr/>
                    <a:lstStyle/>
                    <a:p>
                      <a:pPr algn="ctr" fontAlgn="b"/>
                      <a:r>
                        <a:rPr lang="es-CO" sz="2000" b="1" i="0" u="none" strike="noStrike" dirty="0">
                          <a:solidFill>
                            <a:srgbClr val="FFFFFF"/>
                          </a:solidFill>
                          <a:effectLst/>
                          <a:latin typeface="Calibri" panose="020F0502020204030204" pitchFamily="34" charset="0"/>
                        </a:rPr>
                        <a:t>FUENTES DE INGRESO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686A"/>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47321652"/>
                  </a:ext>
                </a:extLst>
              </a:tr>
              <a:tr h="234246">
                <a:tc>
                  <a:txBody>
                    <a:bodyPr/>
                    <a:lstStyle/>
                    <a:p>
                      <a:pPr algn="ctr" fontAlgn="b"/>
                      <a:r>
                        <a:rPr lang="es-CO" sz="1400" b="1" i="0" u="none" strike="noStrike" dirty="0">
                          <a:solidFill>
                            <a:srgbClr val="000000"/>
                          </a:solidFill>
                          <a:effectLst/>
                          <a:latin typeface="Calibri" panose="020F0502020204030204" pitchFamily="34" charset="0"/>
                        </a:rPr>
                        <a:t>Código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1" i="0" u="none" strike="noStrike" dirty="0">
                          <a:solidFill>
                            <a:srgbClr val="000000"/>
                          </a:solidFill>
                          <a:effectLst/>
                          <a:latin typeface="Calibri" panose="020F0502020204030204" pitchFamily="34" charset="0"/>
                        </a:rPr>
                        <a:t>Nombre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1" i="0" u="none" strike="noStrike" dirty="0">
                          <a:solidFill>
                            <a:srgbClr val="000000"/>
                          </a:solidFill>
                          <a:effectLst/>
                          <a:latin typeface="Calibri" panose="020F0502020204030204" pitchFamily="34" charset="0"/>
                        </a:rPr>
                        <a:t>Descripción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2132283"/>
                  </a:ext>
                </a:extLst>
              </a:tr>
              <a:tr h="234246">
                <a:tc>
                  <a:txBody>
                    <a:bodyPr/>
                    <a:lstStyle/>
                    <a:p>
                      <a:pPr algn="ctr" fontAlgn="b"/>
                      <a:r>
                        <a:rPr lang="es-CO" sz="14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Ingresos operacionales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Ingresos  operacionales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1110736"/>
                  </a:ext>
                </a:extLst>
              </a:tr>
              <a:tr h="234246">
                <a:tc>
                  <a:txBody>
                    <a:bodyPr/>
                    <a:lstStyle/>
                    <a:p>
                      <a:pPr algn="ctr" fontAlgn="b"/>
                      <a:r>
                        <a:rPr lang="es-CO" sz="14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Gratuidad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Gratuidad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0903154"/>
                  </a:ext>
                </a:extLst>
              </a:tr>
              <a:tr h="234246">
                <a:tc>
                  <a:txBody>
                    <a:bodyPr/>
                    <a:lstStyle/>
                    <a:p>
                      <a:pPr algn="ctr" fontAlgn="b"/>
                      <a:r>
                        <a:rPr lang="es-CO" sz="14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Otras transferencias recursos públicos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Otras transferencias recursos públicos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9452034"/>
                  </a:ext>
                </a:extLst>
              </a:tr>
              <a:tr h="234246">
                <a:tc>
                  <a:txBody>
                    <a:bodyPr/>
                    <a:lstStyle/>
                    <a:p>
                      <a:pPr algn="ctr" fontAlgn="b"/>
                      <a:r>
                        <a:rPr lang="es-CO" sz="14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Cobros ciclo complementario escuelas normales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Cobros ciclo complementario escuelas normales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949174"/>
                  </a:ext>
                </a:extLst>
              </a:tr>
              <a:tr h="234246">
                <a:tc>
                  <a:txBody>
                    <a:bodyPr/>
                    <a:lstStyle/>
                    <a:p>
                      <a:pPr algn="ctr" fontAlgn="b"/>
                      <a:r>
                        <a:rPr lang="es-CO" sz="14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Transferencia de municipales de calidad SGP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Transferencia de municipales de calidad SGP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0100617"/>
                  </a:ext>
                </a:extLst>
              </a:tr>
              <a:tr h="234246">
                <a:tc>
                  <a:txBody>
                    <a:bodyPr/>
                    <a:lstStyle/>
                    <a:p>
                      <a:pPr algn="ctr" fontAlgn="b"/>
                      <a:r>
                        <a:rPr lang="es-CO" sz="1400" b="0" i="0" u="none" strike="noStrike">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FOME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FOME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2032274"/>
                  </a:ext>
                </a:extLst>
              </a:tr>
              <a:tr h="234246">
                <a:tc>
                  <a:txBody>
                    <a:bodyPr/>
                    <a:lstStyle/>
                    <a:p>
                      <a:pPr algn="ctr" fontAlgn="b"/>
                      <a:r>
                        <a:rPr lang="es-CO" sz="1400" b="0" i="0" u="none" strike="noStrike">
                          <a:solidFill>
                            <a:srgbClr val="000000"/>
                          </a:solidFill>
                          <a:effectLst/>
                          <a:latin typeface="Calibri" panose="020F050202020403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Recursos de capital-Superávit-Gratuidad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Superávit-Gratuidad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3532153"/>
                  </a:ext>
                </a:extLst>
              </a:tr>
              <a:tr h="234246">
                <a:tc>
                  <a:txBody>
                    <a:bodyPr/>
                    <a:lstStyle/>
                    <a:p>
                      <a:pPr algn="ctr" fontAlgn="b"/>
                      <a:r>
                        <a:rPr lang="es-CO" sz="1400" b="0" i="0" u="none" strike="noStrike">
                          <a:solidFill>
                            <a:srgbClr val="000000"/>
                          </a:solidFill>
                          <a:effectLst/>
                          <a:latin typeface="Calibri" panose="020F050202020403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Calibri" panose="020F0502020204030204" pitchFamily="34" charset="0"/>
                        </a:rPr>
                        <a:t>Recursos de Capital-Superávit-Recursos Propios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Superávit-Recursos Propios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0839220"/>
                  </a:ext>
                </a:extLst>
              </a:tr>
              <a:tr h="234246">
                <a:tc>
                  <a:txBody>
                    <a:bodyPr/>
                    <a:lstStyle/>
                    <a:p>
                      <a:pPr algn="ctr" fontAlgn="b"/>
                      <a:r>
                        <a:rPr lang="es-CO" sz="1400" b="0" i="0" u="none" strike="noStrike">
                          <a:solidFill>
                            <a:srgbClr val="000000"/>
                          </a:solidFill>
                          <a:effectLst/>
                          <a:latin typeface="Calibri" panose="020F050202020403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Recursos de Capital-Superávit-FOME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Superávit-FOME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6031467"/>
                  </a:ext>
                </a:extLst>
              </a:tr>
              <a:tr h="234246">
                <a:tc>
                  <a:txBody>
                    <a:bodyPr/>
                    <a:lstStyle/>
                    <a:p>
                      <a:pPr algn="ctr" fontAlgn="b"/>
                      <a:r>
                        <a:rPr lang="es-CO" sz="1400" b="0" i="0" u="none" strike="noStrike">
                          <a:solidFill>
                            <a:srgbClr val="000000"/>
                          </a:solidFill>
                          <a:effectLst/>
                          <a:latin typeface="Calibri" panose="020F050202020403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Calibri" panose="020F0502020204030204" pitchFamily="34" charset="0"/>
                        </a:rPr>
                        <a:t>Recursos de Capital-Rendimientos Financieros-Gratuidad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Rendimientos Financieros-Gratuidad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77112"/>
                  </a:ext>
                </a:extLst>
              </a:tr>
              <a:tr h="234246">
                <a:tc>
                  <a:txBody>
                    <a:bodyPr/>
                    <a:lstStyle/>
                    <a:p>
                      <a:pPr algn="ctr" fontAlgn="b"/>
                      <a:r>
                        <a:rPr lang="es-CO" sz="1400" b="0" i="0" u="none" strike="noStrike">
                          <a:solidFill>
                            <a:srgbClr val="000000"/>
                          </a:solidFill>
                          <a:effectLst/>
                          <a:latin typeface="Calibri" panose="020F050202020403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Recursos de Capital-Rendimientos Financieros-Recursos Propios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Calibri" panose="020F0502020204030204" pitchFamily="34" charset="0"/>
                        </a:rPr>
                        <a:t>Rendimientos Financieros-Recursos Propios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0798066"/>
                  </a:ext>
                </a:extLst>
              </a:tr>
              <a:tr h="234246">
                <a:tc>
                  <a:txBody>
                    <a:bodyPr/>
                    <a:lstStyle/>
                    <a:p>
                      <a:pPr algn="ctr" fontAlgn="b"/>
                      <a:r>
                        <a:rPr lang="es-CO" sz="1400" b="0" i="0" u="none" strike="noStrike">
                          <a:solidFill>
                            <a:srgbClr val="000000"/>
                          </a:solidFill>
                          <a:effectLst/>
                          <a:latin typeface="Calibri" panose="020F050202020403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Calibri" panose="020F0502020204030204" pitchFamily="34" charset="0"/>
                        </a:rPr>
                        <a:t>Recursos de Capital-Rendimientos Financieros-FOME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Rendimientos Financieros-FOME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7810411"/>
                  </a:ext>
                </a:extLst>
              </a:tr>
              <a:tr h="234246">
                <a:tc>
                  <a:txBody>
                    <a:bodyPr/>
                    <a:lstStyle/>
                    <a:p>
                      <a:pPr algn="ctr" fontAlgn="b"/>
                      <a:r>
                        <a:rPr lang="es-CO" sz="1400" b="0" i="0" u="none" strike="noStrike">
                          <a:solidFill>
                            <a:srgbClr val="000000"/>
                          </a:solidFill>
                          <a:effectLst/>
                          <a:latin typeface="Calibri" panose="020F050202020403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Calibri" panose="020F0502020204030204" pitchFamily="34" charset="0"/>
                        </a:rPr>
                        <a:t>Recursos de Capital-Reintegros-Gratuidad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Reintegros-Gratuidad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627165"/>
                  </a:ext>
                </a:extLst>
              </a:tr>
              <a:tr h="234246">
                <a:tc>
                  <a:txBody>
                    <a:bodyPr/>
                    <a:lstStyle/>
                    <a:p>
                      <a:pPr algn="ctr" fontAlgn="b"/>
                      <a:r>
                        <a:rPr lang="es-CO" sz="1400" b="0" i="0" u="none" strike="noStrike">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Calibri" panose="020F0502020204030204" pitchFamily="34" charset="0"/>
                        </a:rPr>
                        <a:t>Recursos de Capital-Reintegros-Recursos Propios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Reintegros-Recursos Propios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0798174"/>
                  </a:ext>
                </a:extLst>
              </a:tr>
              <a:tr h="234246">
                <a:tc>
                  <a:txBody>
                    <a:bodyPr/>
                    <a:lstStyle/>
                    <a:p>
                      <a:pPr algn="ctr" fontAlgn="b"/>
                      <a:r>
                        <a:rPr lang="es-CO" sz="1400" b="0" i="0" u="none" strike="noStrike">
                          <a:solidFill>
                            <a:srgbClr val="000000"/>
                          </a:solidFill>
                          <a:effectLst/>
                          <a:latin typeface="Calibri" panose="020F050202020403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Calibri" panose="020F0502020204030204" pitchFamily="34" charset="0"/>
                        </a:rPr>
                        <a:t>Recursos de Capital-Reintegros-FOME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Reintegros-FOME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4541122"/>
                  </a:ext>
                </a:extLst>
              </a:tr>
              <a:tr h="234246">
                <a:tc>
                  <a:txBody>
                    <a:bodyPr/>
                    <a:lstStyle/>
                    <a:p>
                      <a:pPr algn="ctr" fontAlgn="b"/>
                      <a:r>
                        <a:rPr lang="es-CO" sz="1400" b="0" i="0" u="none" strike="noStrike">
                          <a:solidFill>
                            <a:srgbClr val="000000"/>
                          </a:solidFill>
                          <a:effectLst/>
                          <a:latin typeface="Calibri" panose="020F050202020403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Calibri" panose="020F0502020204030204" pitchFamily="34" charset="0"/>
                        </a:rPr>
                        <a:t>Otros Recursos de Capital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Otros Recursos de Capital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518364"/>
                  </a:ext>
                </a:extLst>
              </a:tr>
              <a:tr h="234246">
                <a:tc>
                  <a:txBody>
                    <a:bodyPr/>
                    <a:lstStyle/>
                    <a:p>
                      <a:pPr algn="ctr" fontAlgn="b"/>
                      <a:r>
                        <a:rPr lang="es-CO" sz="1400" b="0" i="0" u="none" strike="noStrike">
                          <a:solidFill>
                            <a:srgbClr val="000000"/>
                          </a:solidFill>
                          <a:effectLst/>
                          <a:latin typeface="Calibri" panose="020F0502020204030204" pitchFamily="34" charset="0"/>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Calibri" panose="020F0502020204030204" pitchFamily="34" charset="0"/>
                        </a:rPr>
                        <a:t>Recursos de Capital - Superavit - Trans.Calidad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Superavit - Trans.Calidad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749875"/>
                  </a:ext>
                </a:extLst>
              </a:tr>
              <a:tr h="234246">
                <a:tc>
                  <a:txBody>
                    <a:bodyPr/>
                    <a:lstStyle/>
                    <a:p>
                      <a:pPr algn="ctr" fontAlgn="b"/>
                      <a:r>
                        <a:rPr lang="es-CO" sz="1400" b="0" i="0" u="none" strike="noStrike">
                          <a:solidFill>
                            <a:srgbClr val="000000"/>
                          </a:solidFill>
                          <a:effectLst/>
                          <a:latin typeface="Calibri" panose="020F0502020204030204" pitchFamily="34" charset="0"/>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Calibri" panose="020F0502020204030204" pitchFamily="34" charset="0"/>
                        </a:rPr>
                        <a:t>Recursos de Capital - Rendimientos Financieros - Trans.Calidad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Rendimientos Financieros - Trans.Calidad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888671"/>
                  </a:ext>
                </a:extLst>
              </a:tr>
              <a:tr h="234246">
                <a:tc>
                  <a:txBody>
                    <a:bodyPr/>
                    <a:lstStyle/>
                    <a:p>
                      <a:pPr algn="ctr" fontAlgn="b"/>
                      <a:r>
                        <a:rPr lang="es-CO" sz="1400" b="0" i="0" u="none" strike="noStrike" dirty="0">
                          <a:solidFill>
                            <a:srgbClr val="000000"/>
                          </a:solidFill>
                          <a:effectLst/>
                          <a:latin typeface="Calibri" panose="020F050202020403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Calibri" panose="020F0502020204030204" pitchFamily="34" charset="0"/>
                        </a:rPr>
                        <a:t>Recursos de Capital - Reintegros - Trans.Calidad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Reintegros - Trans.Calidad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1953115"/>
                  </a:ext>
                </a:extLst>
              </a:tr>
            </a:tbl>
          </a:graphicData>
        </a:graphic>
      </p:graphicFrame>
      <p:pic>
        <p:nvPicPr>
          <p:cNvPr id="23" name="Gráfico 22">
            <a:extLst>
              <a:ext uri="{FF2B5EF4-FFF2-40B4-BE49-F238E27FC236}">
                <a16:creationId xmlns:a16="http://schemas.microsoft.com/office/drawing/2014/main" id="{79622583-6BF1-E81F-8916-64EDD18EA1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81" y="135207"/>
            <a:ext cx="904294" cy="806706"/>
          </a:xfrm>
          <a:prstGeom prst="rect">
            <a:avLst/>
          </a:prstGeom>
        </p:spPr>
      </p:pic>
    </p:spTree>
    <p:extLst>
      <p:ext uri="{BB962C8B-B14F-4D97-AF65-F5344CB8AC3E}">
        <p14:creationId xmlns:p14="http://schemas.microsoft.com/office/powerpoint/2010/main" val="529985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33B01B8-35ED-8A85-92F0-60E163F1B1AD}"/>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0B2CE5F1-F354-F154-D902-11D04F74879B}"/>
              </a:ext>
            </a:extLst>
          </p:cNvPr>
          <p:cNvPicPr>
            <a:picLocks noChangeAspect="1"/>
          </p:cNvPicPr>
          <p:nvPr/>
        </p:nvPicPr>
        <p:blipFill>
          <a:blip r:embed="rId3"/>
          <a:stretch>
            <a:fillRect/>
          </a:stretch>
        </p:blipFill>
        <p:spPr>
          <a:xfrm>
            <a:off x="10165822" y="41198"/>
            <a:ext cx="1929607" cy="721348"/>
          </a:xfrm>
          <a:prstGeom prst="rect">
            <a:avLst/>
          </a:prstGeom>
        </p:spPr>
      </p:pic>
      <p:pic>
        <p:nvPicPr>
          <p:cNvPr id="8" name="Gráfico 7">
            <a:extLst>
              <a:ext uri="{FF2B5EF4-FFF2-40B4-BE49-F238E27FC236}">
                <a16:creationId xmlns:a16="http://schemas.microsoft.com/office/drawing/2014/main" id="{90A4E5F3-726E-B358-289E-713E92624D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577" y="284377"/>
            <a:ext cx="832731" cy="956338"/>
          </a:xfrm>
          <a:prstGeom prst="rect">
            <a:avLst/>
          </a:prstGeom>
        </p:spPr>
      </p:pic>
      <p:graphicFrame>
        <p:nvGraphicFramePr>
          <p:cNvPr id="2" name="Tabla 1">
            <a:extLst>
              <a:ext uri="{FF2B5EF4-FFF2-40B4-BE49-F238E27FC236}">
                <a16:creationId xmlns:a16="http://schemas.microsoft.com/office/drawing/2014/main" id="{C5B23DB7-B9FB-6BD1-2F7F-DFE6364BDE28}"/>
              </a:ext>
            </a:extLst>
          </p:cNvPr>
          <p:cNvGraphicFramePr>
            <a:graphicFrameLocks noGrp="1"/>
          </p:cNvGraphicFramePr>
          <p:nvPr>
            <p:extLst>
              <p:ext uri="{D42A27DB-BD31-4B8C-83A1-F6EECF244321}">
                <p14:modId xmlns:p14="http://schemas.microsoft.com/office/powerpoint/2010/main" val="2919144302"/>
              </p:ext>
            </p:extLst>
          </p:nvPr>
        </p:nvGraphicFramePr>
        <p:xfrm>
          <a:off x="1237646" y="762546"/>
          <a:ext cx="9994715" cy="5544978"/>
        </p:xfrm>
        <a:graphic>
          <a:graphicData uri="http://schemas.openxmlformats.org/drawingml/2006/table">
            <a:tbl>
              <a:tblPr/>
              <a:tblGrid>
                <a:gridCol w="488023">
                  <a:extLst>
                    <a:ext uri="{9D8B030D-6E8A-4147-A177-3AD203B41FA5}">
                      <a16:colId xmlns:a16="http://schemas.microsoft.com/office/drawing/2014/main" val="1984496706"/>
                    </a:ext>
                  </a:extLst>
                </a:gridCol>
                <a:gridCol w="4753346">
                  <a:extLst>
                    <a:ext uri="{9D8B030D-6E8A-4147-A177-3AD203B41FA5}">
                      <a16:colId xmlns:a16="http://schemas.microsoft.com/office/drawing/2014/main" val="3451684779"/>
                    </a:ext>
                  </a:extLst>
                </a:gridCol>
                <a:gridCol w="4753346">
                  <a:extLst>
                    <a:ext uri="{9D8B030D-6E8A-4147-A177-3AD203B41FA5}">
                      <a16:colId xmlns:a16="http://schemas.microsoft.com/office/drawing/2014/main" val="2238382689"/>
                    </a:ext>
                  </a:extLst>
                </a:gridCol>
              </a:tblGrid>
              <a:tr h="205632">
                <a:tc gridSpan="3">
                  <a:txBody>
                    <a:bodyPr/>
                    <a:lstStyle/>
                    <a:p>
                      <a:pPr algn="ctr" fontAlgn="b"/>
                      <a:r>
                        <a:rPr lang="es-CO" sz="2000" b="1" i="0" u="none" strike="noStrike" dirty="0">
                          <a:solidFill>
                            <a:srgbClr val="FFFFFF"/>
                          </a:solidFill>
                          <a:effectLst/>
                          <a:highlight>
                            <a:srgbClr val="FF3366"/>
                          </a:highlight>
                          <a:latin typeface="Calibri" panose="020F0502020204030204" pitchFamily="34" charset="0"/>
                        </a:rPr>
                        <a:t>FUENTES DE GASTO</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819962801"/>
                  </a:ext>
                </a:extLst>
              </a:tr>
              <a:tr h="205632">
                <a:tc>
                  <a:txBody>
                    <a:bodyPr/>
                    <a:lstStyle/>
                    <a:p>
                      <a:pPr algn="ctr" fontAlgn="b"/>
                      <a:r>
                        <a:rPr lang="es-CO" sz="1200" b="1" i="0" u="none" strike="noStrike" dirty="0">
                          <a:solidFill>
                            <a:srgbClr val="000000"/>
                          </a:solidFill>
                          <a:effectLst/>
                          <a:latin typeface="Calibri" panose="020F0502020204030204" pitchFamily="34" charset="0"/>
                        </a:rPr>
                        <a:t>Código</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1" i="0" u="none" strike="noStrike" dirty="0">
                          <a:solidFill>
                            <a:srgbClr val="000000"/>
                          </a:solidFill>
                          <a:effectLst/>
                          <a:latin typeface="Calibri" panose="020F0502020204030204" pitchFamily="34" charset="0"/>
                        </a:rPr>
                        <a:t>Nombre</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dirty="0">
                          <a:solidFill>
                            <a:srgbClr val="000000"/>
                          </a:solidFill>
                          <a:effectLst/>
                          <a:latin typeface="Calibri" panose="020F0502020204030204" pitchFamily="34" charset="0"/>
                        </a:rPr>
                        <a:t>Descripción</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249680"/>
                  </a:ext>
                </a:extLst>
              </a:tr>
              <a:tr h="205632">
                <a:tc>
                  <a:txBody>
                    <a:bodyPr/>
                    <a:lstStyle/>
                    <a:p>
                      <a:pPr algn="ctr" fontAlgn="b"/>
                      <a:r>
                        <a:rPr lang="es-CO" sz="1200" b="0" i="0" u="none" strike="noStrike" dirty="0">
                          <a:solidFill>
                            <a:srgbClr val="000000"/>
                          </a:solidFill>
                          <a:effectLst/>
                          <a:latin typeface="Calibri" panose="020F0502020204030204" pitchFamily="34" charset="0"/>
                        </a:rPr>
                        <a:t>7</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Adquisición de bienes</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Adquisición de bienes</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9361154"/>
                  </a:ext>
                </a:extLst>
              </a:tr>
              <a:tr h="205632">
                <a:tc>
                  <a:txBody>
                    <a:bodyPr/>
                    <a:lstStyle/>
                    <a:p>
                      <a:pPr algn="ctr" fontAlgn="b"/>
                      <a:r>
                        <a:rPr lang="es-CO" sz="1200" b="0" i="0" u="none" strike="noStrike">
                          <a:solidFill>
                            <a:srgbClr val="000000"/>
                          </a:solidFill>
                          <a:effectLst/>
                          <a:latin typeface="Calibri" panose="020F0502020204030204" pitchFamily="34" charset="0"/>
                        </a:rPr>
                        <a:t>8</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Arrendamiento de bienes</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Arrendamiento de bienes</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075744"/>
                  </a:ext>
                </a:extLst>
              </a:tr>
              <a:tr h="205632">
                <a:tc>
                  <a:txBody>
                    <a:bodyPr/>
                    <a:lstStyle/>
                    <a:p>
                      <a:pPr algn="ctr" fontAlgn="b"/>
                      <a:r>
                        <a:rPr lang="es-CO" sz="1200" b="0" i="0" u="none" strike="noStrike">
                          <a:solidFill>
                            <a:srgbClr val="000000"/>
                          </a:solidFill>
                          <a:effectLst/>
                          <a:latin typeface="Calibri" panose="020F0502020204030204" pitchFamily="34" charset="0"/>
                        </a:rPr>
                        <a:t>9</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Acueducto, alcantarillado y aseo</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Acueducto, alcantarillado y aseo</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057446"/>
                  </a:ext>
                </a:extLst>
              </a:tr>
              <a:tr h="205632">
                <a:tc>
                  <a:txBody>
                    <a:bodyPr/>
                    <a:lstStyle/>
                    <a:p>
                      <a:pPr algn="ctr" fontAlgn="b"/>
                      <a:r>
                        <a:rPr lang="es-CO" sz="1200" b="0" i="0" u="none" strike="noStrike">
                          <a:solidFill>
                            <a:srgbClr val="000000"/>
                          </a:solidFill>
                          <a:effectLst/>
                          <a:latin typeface="Calibri" panose="020F0502020204030204" pitchFamily="34" charset="0"/>
                        </a:rPr>
                        <a:t>10</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Energía</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Energía</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8301842"/>
                  </a:ext>
                </a:extLst>
              </a:tr>
              <a:tr h="205632">
                <a:tc>
                  <a:txBody>
                    <a:bodyPr/>
                    <a:lstStyle/>
                    <a:p>
                      <a:pPr algn="ctr" fontAlgn="b"/>
                      <a:r>
                        <a:rPr lang="es-CO" sz="1200" b="0" i="0" u="none" strike="noStrike">
                          <a:solidFill>
                            <a:srgbClr val="000000"/>
                          </a:solidFill>
                          <a:effectLst/>
                          <a:latin typeface="Calibri" panose="020F0502020204030204" pitchFamily="34" charset="0"/>
                        </a:rPr>
                        <a:t>11</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Teléfono</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Teléfono</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3004445"/>
                  </a:ext>
                </a:extLst>
              </a:tr>
              <a:tr h="205632">
                <a:tc>
                  <a:txBody>
                    <a:bodyPr/>
                    <a:lstStyle/>
                    <a:p>
                      <a:pPr algn="ctr" fontAlgn="b"/>
                      <a:r>
                        <a:rPr lang="es-CO" sz="1200" b="0" i="0" u="none" strike="noStrike">
                          <a:solidFill>
                            <a:srgbClr val="000000"/>
                          </a:solidFill>
                          <a:effectLst/>
                          <a:latin typeface="Calibri" panose="020F0502020204030204" pitchFamily="34" charset="0"/>
                        </a:rPr>
                        <a:t>12</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Internet</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Internet</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80966"/>
                  </a:ext>
                </a:extLst>
              </a:tr>
              <a:tr h="205632">
                <a:tc>
                  <a:txBody>
                    <a:bodyPr/>
                    <a:lstStyle/>
                    <a:p>
                      <a:pPr algn="ctr" fontAlgn="b"/>
                      <a:r>
                        <a:rPr lang="es-CO" sz="1200" b="0" i="0" u="none" strike="noStrike">
                          <a:solidFill>
                            <a:srgbClr val="000000"/>
                          </a:solidFill>
                          <a:effectLst/>
                          <a:latin typeface="Calibri" panose="020F0502020204030204" pitchFamily="34" charset="0"/>
                        </a:rPr>
                        <a:t>13</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Otros servicios públicos</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Otros servicios públicos</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6624425"/>
                  </a:ext>
                </a:extLst>
              </a:tr>
              <a:tr h="205632">
                <a:tc>
                  <a:txBody>
                    <a:bodyPr/>
                    <a:lstStyle/>
                    <a:p>
                      <a:pPr algn="ctr" fontAlgn="b"/>
                      <a:r>
                        <a:rPr lang="es-CO" sz="1200" b="0" i="0" u="none" strike="noStrike">
                          <a:solidFill>
                            <a:srgbClr val="000000"/>
                          </a:solidFill>
                          <a:effectLst/>
                          <a:latin typeface="Calibri" panose="020F0502020204030204" pitchFamily="34" charset="0"/>
                        </a:rPr>
                        <a:t>14</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Seguros</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Seguros</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2303021"/>
                  </a:ext>
                </a:extLst>
              </a:tr>
              <a:tr h="205632">
                <a:tc>
                  <a:txBody>
                    <a:bodyPr/>
                    <a:lstStyle/>
                    <a:p>
                      <a:pPr algn="ctr" fontAlgn="b"/>
                      <a:r>
                        <a:rPr lang="es-CO" sz="1200" b="0" i="0" u="none" strike="noStrike">
                          <a:solidFill>
                            <a:srgbClr val="000000"/>
                          </a:solidFill>
                          <a:effectLst/>
                          <a:latin typeface="Calibri" panose="020F0502020204030204" pitchFamily="34" charset="0"/>
                        </a:rPr>
                        <a:t>15</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Contratación de servicios técnicos profesionales</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Contratación de servicios técnicos profesionales</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877194"/>
                  </a:ext>
                </a:extLst>
              </a:tr>
              <a:tr h="205632">
                <a:tc>
                  <a:txBody>
                    <a:bodyPr/>
                    <a:lstStyle/>
                    <a:p>
                      <a:pPr algn="ctr" fontAlgn="b"/>
                      <a:r>
                        <a:rPr lang="es-CO" sz="1200" b="0" i="0" u="none" strike="noStrike">
                          <a:solidFill>
                            <a:srgbClr val="000000"/>
                          </a:solidFill>
                          <a:effectLst/>
                          <a:latin typeface="Calibri" panose="020F0502020204030204" pitchFamily="34" charset="0"/>
                        </a:rPr>
                        <a:t>16</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Impresos y publicaciones</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Impresos y publicaciones</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384378"/>
                  </a:ext>
                </a:extLst>
              </a:tr>
              <a:tr h="205632">
                <a:tc>
                  <a:txBody>
                    <a:bodyPr/>
                    <a:lstStyle/>
                    <a:p>
                      <a:pPr algn="ctr" fontAlgn="b"/>
                      <a:r>
                        <a:rPr lang="es-CO" sz="1200" b="0" i="0" u="none" strike="noStrike">
                          <a:solidFill>
                            <a:srgbClr val="000000"/>
                          </a:solidFill>
                          <a:effectLst/>
                          <a:latin typeface="Calibri" panose="020F0502020204030204" pitchFamily="34" charset="0"/>
                        </a:rPr>
                        <a:t>17</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Horas cátedra para ciclo complementario en Escuelas Normales Superiores</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Horas cátedra para ciclo complementario en Escuelas Normales Superiores</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9370626"/>
                  </a:ext>
                </a:extLst>
              </a:tr>
              <a:tr h="205632">
                <a:tc>
                  <a:txBody>
                    <a:bodyPr/>
                    <a:lstStyle/>
                    <a:p>
                      <a:pPr algn="ctr" fontAlgn="b"/>
                      <a:r>
                        <a:rPr lang="es-CO" sz="1200" b="0" i="0" u="none" strike="noStrike">
                          <a:solidFill>
                            <a:srgbClr val="000000"/>
                          </a:solidFill>
                          <a:effectLst/>
                          <a:latin typeface="Calibri" panose="020F0502020204030204" pitchFamily="34" charset="0"/>
                        </a:rPr>
                        <a:t>18</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Otros gastos generales</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Otros gastos generales</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9792016"/>
                  </a:ext>
                </a:extLst>
              </a:tr>
              <a:tr h="205632">
                <a:tc>
                  <a:txBody>
                    <a:bodyPr/>
                    <a:lstStyle/>
                    <a:p>
                      <a:pPr algn="ctr" fontAlgn="b"/>
                      <a:r>
                        <a:rPr lang="es-CO" sz="1200" b="0" i="0" u="none" strike="noStrike">
                          <a:solidFill>
                            <a:srgbClr val="000000"/>
                          </a:solidFill>
                          <a:effectLst/>
                          <a:latin typeface="Calibri" panose="020F0502020204030204" pitchFamily="34" charset="0"/>
                        </a:rPr>
                        <a:t>19</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Construcción ampliación y adecuación de infraestructura educativa</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Construcción ampliación y adecuación de infraestructura educativa</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6230728"/>
                  </a:ext>
                </a:extLst>
              </a:tr>
              <a:tr h="205632">
                <a:tc>
                  <a:txBody>
                    <a:bodyPr/>
                    <a:lstStyle/>
                    <a:p>
                      <a:pPr algn="ctr" fontAlgn="b"/>
                      <a:r>
                        <a:rPr lang="es-CO" sz="1200" b="0" i="0" u="none" strike="noStrike">
                          <a:solidFill>
                            <a:srgbClr val="000000"/>
                          </a:solidFill>
                          <a:effectLst/>
                          <a:latin typeface="Calibri" panose="020F0502020204030204" pitchFamily="34" charset="0"/>
                        </a:rPr>
                        <a:t>20</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Mantenimiento de infraestructura educativa</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Mantenimiento de infraestructura educativa</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0422956"/>
                  </a:ext>
                </a:extLst>
              </a:tr>
              <a:tr h="296642">
                <a:tc>
                  <a:txBody>
                    <a:bodyPr/>
                    <a:lstStyle/>
                    <a:p>
                      <a:pPr algn="ctr" fontAlgn="b"/>
                      <a:r>
                        <a:rPr lang="es-CO" sz="1200" b="0" i="0" u="none" strike="noStrike">
                          <a:solidFill>
                            <a:srgbClr val="000000"/>
                          </a:solidFill>
                          <a:effectLst/>
                          <a:latin typeface="Calibri" panose="020F0502020204030204" pitchFamily="34" charset="0"/>
                        </a:rPr>
                        <a:t>21</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Dotación institucional de infraestructura educativa</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Dotación institucional de infraestructura educativa</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2335986"/>
                  </a:ext>
                </a:extLst>
              </a:tr>
              <a:tr h="205632">
                <a:tc>
                  <a:txBody>
                    <a:bodyPr/>
                    <a:lstStyle/>
                    <a:p>
                      <a:pPr algn="ctr" fontAlgn="b"/>
                      <a:r>
                        <a:rPr lang="es-CO" sz="1200" b="0" i="0" u="none" strike="noStrike" dirty="0">
                          <a:solidFill>
                            <a:srgbClr val="000000"/>
                          </a:solidFill>
                          <a:effectLst/>
                          <a:latin typeface="Calibri" panose="020F0502020204030204" pitchFamily="34" charset="0"/>
                        </a:rPr>
                        <a:t>22</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Dotación institucional de material y medios pedagógicos para el aprendizaje</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Dotación institucional de material y medios pedagógicos para el aprendizaje</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9259785"/>
                  </a:ext>
                </a:extLst>
              </a:tr>
              <a:tr h="205632">
                <a:tc>
                  <a:txBody>
                    <a:bodyPr/>
                    <a:lstStyle/>
                    <a:p>
                      <a:pPr algn="ctr" fontAlgn="b"/>
                      <a:r>
                        <a:rPr lang="es-CO" sz="1200" b="0" i="0" u="none" strike="noStrike" dirty="0">
                          <a:solidFill>
                            <a:srgbClr val="000000"/>
                          </a:solidFill>
                          <a:effectLst/>
                          <a:latin typeface="Calibri" panose="020F0502020204030204" pitchFamily="34" charset="0"/>
                        </a:rPr>
                        <a:t>23</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Transporte escolar</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Transporte escolar</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2667275"/>
                  </a:ext>
                </a:extLst>
              </a:tr>
              <a:tr h="205632">
                <a:tc>
                  <a:txBody>
                    <a:bodyPr/>
                    <a:lstStyle/>
                    <a:p>
                      <a:pPr algn="ctr" fontAlgn="b"/>
                      <a:r>
                        <a:rPr lang="es-CO" sz="1200" b="0" i="0" u="none" strike="noStrike" dirty="0">
                          <a:solidFill>
                            <a:srgbClr val="000000"/>
                          </a:solidFill>
                          <a:effectLst/>
                          <a:latin typeface="Calibri" panose="020F0502020204030204" pitchFamily="34" charset="0"/>
                        </a:rPr>
                        <a:t>24</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Sostenimiento de semovientes y proyectos pedagógicos productivos</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Sostenimiento de semovientes y proyectos pedagÃ³gicos productivos</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857724"/>
                  </a:ext>
                </a:extLst>
              </a:tr>
              <a:tr h="205632">
                <a:tc>
                  <a:txBody>
                    <a:bodyPr/>
                    <a:lstStyle/>
                    <a:p>
                      <a:pPr algn="ctr" fontAlgn="b"/>
                      <a:r>
                        <a:rPr lang="es-CO" sz="1200" b="0" i="0" u="none" strike="noStrike" dirty="0">
                          <a:solidFill>
                            <a:srgbClr val="000000"/>
                          </a:solidFill>
                          <a:effectLst/>
                          <a:latin typeface="Calibri" panose="020F0502020204030204" pitchFamily="34" charset="0"/>
                        </a:rPr>
                        <a:t>25</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Alimentación para jornada extendida</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Alimentación para jornada extendida</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3863296"/>
                  </a:ext>
                </a:extLst>
              </a:tr>
              <a:tr h="205632">
                <a:tc>
                  <a:txBody>
                    <a:bodyPr/>
                    <a:lstStyle/>
                    <a:p>
                      <a:pPr algn="ctr" fontAlgn="b"/>
                      <a:r>
                        <a:rPr lang="es-CO" sz="1200" b="0" i="0" u="none" strike="noStrike" dirty="0">
                          <a:solidFill>
                            <a:srgbClr val="000000"/>
                          </a:solidFill>
                          <a:effectLst/>
                          <a:latin typeface="Calibri" panose="020F0502020204030204" pitchFamily="34" charset="0"/>
                        </a:rPr>
                        <a:t>26</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Actividades pedagógicas</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Actividades pedagógicas</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1747541"/>
                  </a:ext>
                </a:extLst>
              </a:tr>
              <a:tr h="205632">
                <a:tc>
                  <a:txBody>
                    <a:bodyPr/>
                    <a:lstStyle/>
                    <a:p>
                      <a:pPr algn="ctr" fontAlgn="b"/>
                      <a:r>
                        <a:rPr lang="es-CO" sz="1200" b="0" i="0" u="none" strike="noStrike" dirty="0">
                          <a:solidFill>
                            <a:srgbClr val="000000"/>
                          </a:solidFill>
                          <a:effectLst/>
                          <a:latin typeface="Calibri" panose="020F0502020204030204" pitchFamily="34" charset="0"/>
                        </a:rPr>
                        <a:t>27</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Acciones de mejoramiento a la gestión escolar y académica</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Acciones de mejoramiento a la gestión escolar y académica</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8238307"/>
                  </a:ext>
                </a:extLst>
              </a:tr>
              <a:tr h="205632">
                <a:tc>
                  <a:txBody>
                    <a:bodyPr/>
                    <a:lstStyle/>
                    <a:p>
                      <a:pPr algn="ctr" fontAlgn="b"/>
                      <a:r>
                        <a:rPr lang="es-CO" sz="1200" b="0" i="0" u="none" strike="noStrike" dirty="0">
                          <a:solidFill>
                            <a:srgbClr val="000000"/>
                          </a:solidFill>
                          <a:effectLst/>
                          <a:latin typeface="Calibri" panose="020F0502020204030204" pitchFamily="34" charset="0"/>
                        </a:rPr>
                        <a:t>29</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Elementos de Protección Personal (EPP)</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Elementos de Protección Personal (EPP)</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4911497"/>
                  </a:ext>
                </a:extLst>
              </a:tr>
              <a:tr h="205632">
                <a:tc>
                  <a:txBody>
                    <a:bodyPr/>
                    <a:lstStyle/>
                    <a:p>
                      <a:pPr algn="ctr" fontAlgn="b"/>
                      <a:r>
                        <a:rPr lang="es-CO" sz="1200" b="0" i="0" u="none" strike="noStrike" dirty="0">
                          <a:solidFill>
                            <a:srgbClr val="000000"/>
                          </a:solidFill>
                          <a:effectLst/>
                          <a:latin typeface="Calibri" panose="020F0502020204030204" pitchFamily="34" charset="0"/>
                        </a:rPr>
                        <a:t>30</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Condiciones Sanitarias</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Condiciones Sanitarias</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886009"/>
                  </a:ext>
                </a:extLst>
              </a:tr>
              <a:tr h="205632">
                <a:tc>
                  <a:txBody>
                    <a:bodyPr/>
                    <a:lstStyle/>
                    <a:p>
                      <a:pPr algn="ctr" fontAlgn="b"/>
                      <a:r>
                        <a:rPr lang="es-CO" sz="1200" b="0" i="0" u="none" strike="noStrike" dirty="0">
                          <a:solidFill>
                            <a:srgbClr val="000000"/>
                          </a:solidFill>
                          <a:effectLst/>
                          <a:latin typeface="Calibri" panose="020F0502020204030204" pitchFamily="34" charset="0"/>
                        </a:rPr>
                        <a:t>31</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Adecuación de Infraestructura (Emergencia)</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Adecuación de Infraestructura (Emergencia)</a:t>
                      </a:r>
                    </a:p>
                  </a:txBody>
                  <a:tcPr marL="8368" marR="8368" marT="8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446187"/>
                  </a:ext>
                </a:extLst>
              </a:tr>
            </a:tbl>
          </a:graphicData>
        </a:graphic>
      </p:graphicFrame>
    </p:spTree>
    <p:extLst>
      <p:ext uri="{BB962C8B-B14F-4D97-AF65-F5344CB8AC3E}">
        <p14:creationId xmlns:p14="http://schemas.microsoft.com/office/powerpoint/2010/main" val="436982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82EC443-F1D0-24CE-1485-EA85FA1C50AA}"/>
            </a:ext>
          </a:extLst>
        </p:cNvPr>
        <p:cNvGrpSpPr/>
        <p:nvPr/>
      </p:nvGrpSpPr>
      <p:grpSpPr>
        <a:xfrm>
          <a:off x="0" y="0"/>
          <a:ext cx="0" cy="0"/>
          <a:chOff x="0" y="0"/>
          <a:chExt cx="0" cy="0"/>
        </a:xfrm>
      </p:grpSpPr>
      <p:pic>
        <p:nvPicPr>
          <p:cNvPr id="8" name="Gráfico 7">
            <a:extLst>
              <a:ext uri="{FF2B5EF4-FFF2-40B4-BE49-F238E27FC236}">
                <a16:creationId xmlns:a16="http://schemas.microsoft.com/office/drawing/2014/main" id="{2B22B44A-5D3D-95BA-8B52-57033F940E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9901" y="437094"/>
            <a:ext cx="904294" cy="806706"/>
          </a:xfrm>
          <a:prstGeom prst="rect">
            <a:avLst/>
          </a:prstGeom>
        </p:spPr>
      </p:pic>
      <p:sp>
        <p:nvSpPr>
          <p:cNvPr id="2" name="CuadroTexto 1">
            <a:extLst>
              <a:ext uri="{FF2B5EF4-FFF2-40B4-BE49-F238E27FC236}">
                <a16:creationId xmlns:a16="http://schemas.microsoft.com/office/drawing/2014/main" id="{A495B243-3457-F67E-373F-9FC7FA205343}"/>
              </a:ext>
            </a:extLst>
          </p:cNvPr>
          <p:cNvSpPr txBox="1"/>
          <p:nvPr/>
        </p:nvSpPr>
        <p:spPr>
          <a:xfrm>
            <a:off x="1900699" y="491132"/>
            <a:ext cx="4962691" cy="584775"/>
          </a:xfrm>
          <a:prstGeom prst="rect">
            <a:avLst/>
          </a:prstGeom>
          <a:noFill/>
        </p:spPr>
        <p:txBody>
          <a:bodyPr wrap="square" rtlCol="0">
            <a:spAutoFit/>
          </a:bodyPr>
          <a:lstStyle/>
          <a:p>
            <a:r>
              <a:rPr lang="es-ES" sz="3200" b="1" dirty="0">
                <a:solidFill>
                  <a:srgbClr val="FF3366"/>
                </a:solidFill>
                <a:latin typeface="Verdana" panose="020B0604030504040204" pitchFamily="34" charset="0"/>
                <a:ea typeface="Verdana" panose="020B0604030504040204" pitchFamily="34" charset="0"/>
                <a:cs typeface="Verdana" panose="020B0604030504040204" pitchFamily="34" charset="0"/>
              </a:rPr>
              <a:t>Cargar Archivo:</a:t>
            </a:r>
          </a:p>
        </p:txBody>
      </p:sp>
      <p:sp>
        <p:nvSpPr>
          <p:cNvPr id="3" name="CuadroTexto 2">
            <a:extLst>
              <a:ext uri="{FF2B5EF4-FFF2-40B4-BE49-F238E27FC236}">
                <a16:creationId xmlns:a16="http://schemas.microsoft.com/office/drawing/2014/main" id="{89770420-5664-53E1-14B9-166182448C07}"/>
              </a:ext>
            </a:extLst>
          </p:cNvPr>
          <p:cNvSpPr txBox="1"/>
          <p:nvPr/>
        </p:nvSpPr>
        <p:spPr>
          <a:xfrm>
            <a:off x="727634" y="1392843"/>
            <a:ext cx="5850718" cy="1015663"/>
          </a:xfrm>
          <a:prstGeom prst="rect">
            <a:avLst/>
          </a:prstGeom>
          <a:noFill/>
        </p:spPr>
        <p:txBody>
          <a:bodyPr wrap="square">
            <a:spAutoFit/>
          </a:bodyPr>
          <a:lstStyle/>
          <a:p>
            <a:pPr algn="ctr"/>
            <a:r>
              <a:rPr lang="es-MX" sz="2000" dirty="0">
                <a:latin typeface="Verdana" panose="020B0604030504040204" pitchFamily="34" charset="0"/>
                <a:ea typeface="Verdana" panose="020B0604030504040204" pitchFamily="34" charset="0"/>
              </a:rPr>
              <a:t>Describe la funcionalidad del sistema que permite al usuario fondo cargar reporte de ejecución presupuestal</a:t>
            </a:r>
            <a:endParaRPr lang="es-CO" sz="2000" dirty="0">
              <a:latin typeface="Verdana" panose="020B0604030504040204" pitchFamily="34" charset="0"/>
              <a:ea typeface="Verdana" panose="020B0604030504040204" pitchFamily="34" charset="0"/>
            </a:endParaRPr>
          </a:p>
        </p:txBody>
      </p:sp>
      <p:sp>
        <p:nvSpPr>
          <p:cNvPr id="4" name="CuadroTexto 3">
            <a:extLst>
              <a:ext uri="{FF2B5EF4-FFF2-40B4-BE49-F238E27FC236}">
                <a16:creationId xmlns:a16="http://schemas.microsoft.com/office/drawing/2014/main" id="{774B102B-DE76-773D-898B-DD076863C490}"/>
              </a:ext>
            </a:extLst>
          </p:cNvPr>
          <p:cNvSpPr txBox="1"/>
          <p:nvPr/>
        </p:nvSpPr>
        <p:spPr>
          <a:xfrm>
            <a:off x="981734" y="2604241"/>
            <a:ext cx="5739137" cy="1400383"/>
          </a:xfrm>
          <a:prstGeom prst="rect">
            <a:avLst/>
          </a:prstGeom>
          <a:noFill/>
        </p:spPr>
        <p:txBody>
          <a:bodyPr wrap="square">
            <a:spAutoFit/>
          </a:bodyPr>
          <a:lstStyle/>
          <a:p>
            <a:pPr algn="ctr"/>
            <a:r>
              <a:rPr lang="es-MX" sz="2000" dirty="0">
                <a:latin typeface="Verdana" panose="020B0604030504040204" pitchFamily="34" charset="0"/>
                <a:ea typeface="Verdana" panose="020B0604030504040204" pitchFamily="34" charset="0"/>
              </a:rPr>
              <a:t>1.   </a:t>
            </a:r>
            <a:r>
              <a:rPr lang="es-MX" dirty="0">
                <a:latin typeface="Verdana" panose="020B0604030504040204" pitchFamily="34" charset="0"/>
                <a:ea typeface="Verdana" panose="020B0604030504040204" pitchFamily="34" charset="0"/>
              </a:rPr>
              <a:t>Hacer clic en el menú “</a:t>
            </a:r>
            <a:r>
              <a:rPr lang="es-MX" b="1" dirty="0">
                <a:latin typeface="Verdana" panose="020B0604030504040204" pitchFamily="34" charset="0"/>
                <a:ea typeface="Verdana" panose="020B0604030504040204" pitchFamily="34" charset="0"/>
              </a:rPr>
              <a:t>Carga de Archivos</a:t>
            </a:r>
            <a:r>
              <a:rPr lang="es-MX" dirty="0">
                <a:latin typeface="Verdana" panose="020B0604030504040204" pitchFamily="34" charset="0"/>
                <a:ea typeface="Verdana" panose="020B0604030504040204" pitchFamily="34" charset="0"/>
              </a:rPr>
              <a:t>.” </a:t>
            </a:r>
          </a:p>
          <a:p>
            <a:pPr algn="ctr"/>
            <a:endParaRPr lang="es-MX" sz="1100" dirty="0">
              <a:latin typeface="Verdana" panose="020B0604030504040204" pitchFamily="34" charset="0"/>
              <a:ea typeface="Verdana" panose="020B0604030504040204" pitchFamily="34" charset="0"/>
            </a:endParaRPr>
          </a:p>
          <a:p>
            <a:pPr algn="ctr"/>
            <a:r>
              <a:rPr lang="es-MX" dirty="0">
                <a:latin typeface="Verdana" panose="020B0604030504040204" pitchFamily="34" charset="0"/>
                <a:ea typeface="Verdana" panose="020B0604030504040204" pitchFamily="34" charset="0"/>
              </a:rPr>
              <a:t>2.  Seleccionar la opción “</a:t>
            </a:r>
            <a:r>
              <a:rPr lang="es-MX" b="1" dirty="0">
                <a:latin typeface="Verdana" panose="020B0604030504040204" pitchFamily="34" charset="0"/>
                <a:ea typeface="Verdana" panose="020B0604030504040204" pitchFamily="34" charset="0"/>
              </a:rPr>
              <a:t>Cargar archivo reporte de ejecución presupuestal”</a:t>
            </a:r>
            <a:r>
              <a:rPr lang="es-MX" dirty="0">
                <a:latin typeface="Verdana" panose="020B0604030504040204" pitchFamily="34" charset="0"/>
                <a:ea typeface="Verdana" panose="020B0604030504040204" pitchFamily="34" charset="0"/>
              </a:rPr>
              <a:t>.</a:t>
            </a:r>
            <a:endParaRPr lang="es-CO" dirty="0">
              <a:latin typeface="Verdana" panose="020B0604030504040204" pitchFamily="34" charset="0"/>
              <a:ea typeface="Verdana" panose="020B0604030504040204" pitchFamily="34" charset="0"/>
            </a:endParaRPr>
          </a:p>
        </p:txBody>
      </p:sp>
      <p:pic>
        <p:nvPicPr>
          <p:cNvPr id="5" name="Imagen 4">
            <a:extLst>
              <a:ext uri="{FF2B5EF4-FFF2-40B4-BE49-F238E27FC236}">
                <a16:creationId xmlns:a16="http://schemas.microsoft.com/office/drawing/2014/main" id="{BE533C97-90CA-41A5-0B18-01C218D5C621}"/>
              </a:ext>
            </a:extLst>
          </p:cNvPr>
          <p:cNvPicPr>
            <a:picLocks noChangeAspect="1"/>
          </p:cNvPicPr>
          <p:nvPr/>
        </p:nvPicPr>
        <p:blipFill>
          <a:blip r:embed="rId5"/>
          <a:stretch>
            <a:fillRect/>
          </a:stretch>
        </p:blipFill>
        <p:spPr>
          <a:xfrm>
            <a:off x="6863390" y="1392289"/>
            <a:ext cx="3713855" cy="25250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a:extLst>
              <a:ext uri="{FF2B5EF4-FFF2-40B4-BE49-F238E27FC236}">
                <a16:creationId xmlns:a16="http://schemas.microsoft.com/office/drawing/2014/main" id="{9B62431F-05A4-E8C6-9AAC-83FC2C5A9D2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0080" y="4233723"/>
            <a:ext cx="10727410" cy="2080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Elipse 6">
            <a:extLst>
              <a:ext uri="{FF2B5EF4-FFF2-40B4-BE49-F238E27FC236}">
                <a16:creationId xmlns:a16="http://schemas.microsoft.com/office/drawing/2014/main" id="{1F248B04-A207-DBD9-FD5F-6667C397ADA3}"/>
              </a:ext>
            </a:extLst>
          </p:cNvPr>
          <p:cNvSpPr/>
          <p:nvPr/>
        </p:nvSpPr>
        <p:spPr>
          <a:xfrm>
            <a:off x="9761709" y="4982842"/>
            <a:ext cx="1103011" cy="582262"/>
          </a:xfrm>
          <a:prstGeom prst="ellipse">
            <a:avLst/>
          </a:prstGeom>
          <a:noFill/>
          <a:ln w="571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solidFill>
                <a:schemeClr val="tx1"/>
              </a:solidFill>
              <a:latin typeface="Verdana" panose="020B0604030504040204" pitchFamily="34" charset="0"/>
              <a:ea typeface="Verdana" panose="020B0604030504040204" pitchFamily="34" charset="0"/>
            </a:endParaRPr>
          </a:p>
        </p:txBody>
      </p:sp>
      <mc:AlternateContent xmlns:mc="http://schemas.openxmlformats.org/markup-compatibility/2006" xmlns:p14="http://schemas.microsoft.com/office/powerpoint/2010/main">
        <mc:Choice Requires="p14">
          <p:contentPart p14:bwMode="auto" r:id="rId7">
            <p14:nvContentPartPr>
              <p14:cNvPr id="9" name="Entrada de lápiz 8">
                <a:extLst>
                  <a:ext uri="{FF2B5EF4-FFF2-40B4-BE49-F238E27FC236}">
                    <a16:creationId xmlns:a16="http://schemas.microsoft.com/office/drawing/2014/main" id="{E404EAD0-F449-0D8A-6559-2BD7246E627E}"/>
                  </a:ext>
                </a:extLst>
              </p14:cNvPr>
              <p14:cNvContentPartPr/>
              <p14:nvPr/>
            </p14:nvContentPartPr>
            <p14:xfrm>
              <a:off x="7792432" y="2284913"/>
              <a:ext cx="1425600" cy="92160"/>
            </p14:xfrm>
          </p:contentPart>
        </mc:Choice>
        <mc:Fallback xmlns="">
          <p:pic>
            <p:nvPicPr>
              <p:cNvPr id="9" name="Entrada de lápiz 8">
                <a:extLst>
                  <a:ext uri="{FF2B5EF4-FFF2-40B4-BE49-F238E27FC236}">
                    <a16:creationId xmlns:a16="http://schemas.microsoft.com/office/drawing/2014/main" id="{E404EAD0-F449-0D8A-6559-2BD7246E627E}"/>
                  </a:ext>
                </a:extLst>
              </p:cNvPr>
              <p:cNvPicPr/>
              <p:nvPr/>
            </p:nvPicPr>
            <p:blipFill>
              <a:blip r:embed="rId8"/>
              <a:stretch>
                <a:fillRect/>
              </a:stretch>
            </p:blipFill>
            <p:spPr>
              <a:xfrm>
                <a:off x="7738432" y="2177333"/>
                <a:ext cx="1533240" cy="30696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Entrada de lápiz 9">
                <a:extLst>
                  <a:ext uri="{FF2B5EF4-FFF2-40B4-BE49-F238E27FC236}">
                    <a16:creationId xmlns:a16="http://schemas.microsoft.com/office/drawing/2014/main" id="{94F482BA-9A14-F0B8-A5BB-F97C6088BCF8}"/>
                  </a:ext>
                </a:extLst>
              </p14:cNvPr>
              <p14:cNvContentPartPr/>
              <p14:nvPr/>
            </p14:nvContentPartPr>
            <p14:xfrm>
              <a:off x="7847152" y="2155974"/>
              <a:ext cx="1316160" cy="360"/>
            </p14:xfrm>
          </p:contentPart>
        </mc:Choice>
        <mc:Fallback xmlns="">
          <p:pic>
            <p:nvPicPr>
              <p:cNvPr id="10" name="Entrada de lápiz 9">
                <a:extLst>
                  <a:ext uri="{FF2B5EF4-FFF2-40B4-BE49-F238E27FC236}">
                    <a16:creationId xmlns:a16="http://schemas.microsoft.com/office/drawing/2014/main" id="{94F482BA-9A14-F0B8-A5BB-F97C6088BCF8}"/>
                  </a:ext>
                </a:extLst>
              </p:cNvPr>
              <p:cNvPicPr/>
              <p:nvPr/>
            </p:nvPicPr>
            <p:blipFill>
              <a:blip r:embed="rId10"/>
              <a:stretch>
                <a:fillRect/>
              </a:stretch>
            </p:blipFill>
            <p:spPr>
              <a:xfrm>
                <a:off x="7793152" y="2047974"/>
                <a:ext cx="1423800" cy="216000"/>
              </a:xfrm>
              <a:prstGeom prst="rect">
                <a:avLst/>
              </a:prstGeom>
            </p:spPr>
          </p:pic>
        </mc:Fallback>
      </mc:AlternateContent>
      <p:cxnSp>
        <p:nvCxnSpPr>
          <p:cNvPr id="11" name="Conector recto 10">
            <a:extLst>
              <a:ext uri="{FF2B5EF4-FFF2-40B4-BE49-F238E27FC236}">
                <a16:creationId xmlns:a16="http://schemas.microsoft.com/office/drawing/2014/main" id="{8133FA65-E542-E627-3AD1-BB94633C10F5}"/>
              </a:ext>
            </a:extLst>
          </p:cNvPr>
          <p:cNvCxnSpPr>
            <a:cxnSpLocks/>
          </p:cNvCxnSpPr>
          <p:nvPr/>
        </p:nvCxnSpPr>
        <p:spPr>
          <a:xfrm>
            <a:off x="1791581" y="2495530"/>
            <a:ext cx="361124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73168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F1C7006-698E-D543-B4F7-6DC01AF4B649}"/>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CC859325-0483-B3BA-D119-CBC567704991}"/>
              </a:ext>
            </a:extLst>
          </p:cNvPr>
          <p:cNvPicPr>
            <a:picLocks noChangeAspect="1"/>
          </p:cNvPicPr>
          <p:nvPr/>
        </p:nvPicPr>
        <p:blipFill>
          <a:blip r:embed="rId3"/>
          <a:stretch>
            <a:fillRect/>
          </a:stretch>
        </p:blipFill>
        <p:spPr>
          <a:xfrm>
            <a:off x="147670" y="146319"/>
            <a:ext cx="2195156" cy="820619"/>
          </a:xfrm>
          <a:prstGeom prst="rect">
            <a:avLst/>
          </a:prstGeom>
        </p:spPr>
      </p:pic>
      <p:sp>
        <p:nvSpPr>
          <p:cNvPr id="2" name="CuadroTexto 1">
            <a:extLst>
              <a:ext uri="{FF2B5EF4-FFF2-40B4-BE49-F238E27FC236}">
                <a16:creationId xmlns:a16="http://schemas.microsoft.com/office/drawing/2014/main" id="{EAB3E416-E9F3-5538-E7F7-CF3F587BBE1F}"/>
              </a:ext>
            </a:extLst>
          </p:cNvPr>
          <p:cNvSpPr txBox="1"/>
          <p:nvPr/>
        </p:nvSpPr>
        <p:spPr>
          <a:xfrm>
            <a:off x="222494" y="1160246"/>
            <a:ext cx="7407249" cy="707886"/>
          </a:xfrm>
          <a:prstGeom prst="rect">
            <a:avLst/>
          </a:prstGeom>
          <a:noFill/>
        </p:spPr>
        <p:txBody>
          <a:bodyPr wrap="square">
            <a:spAutoFit/>
          </a:bodyPr>
          <a:lstStyle/>
          <a:p>
            <a:r>
              <a:rPr lang="es-MX" sz="2000" dirty="0">
                <a:latin typeface="Century Schoolbook" panose="02040604050505020304" pitchFamily="18" charset="0"/>
              </a:rPr>
              <a:t>Se selecciona “</a:t>
            </a:r>
            <a:r>
              <a:rPr lang="es-MX" sz="2000" b="1" dirty="0">
                <a:solidFill>
                  <a:srgbClr val="53206D"/>
                </a:solidFill>
                <a:latin typeface="Century Schoolbook" panose="02040604050505020304" pitchFamily="18" charset="0"/>
              </a:rPr>
              <a:t>Seleccione el Archivo</a:t>
            </a:r>
            <a:r>
              <a:rPr lang="es-MX" sz="2000" b="1" dirty="0">
                <a:latin typeface="Century Schoolbook" panose="02040604050505020304" pitchFamily="18" charset="0"/>
              </a:rPr>
              <a:t>” </a:t>
            </a:r>
            <a:r>
              <a:rPr lang="es-MX" sz="2000" dirty="0">
                <a:latin typeface="Century Schoolbook" panose="02040604050505020304" pitchFamily="18" charset="0"/>
              </a:rPr>
              <a:t>y se adjunta el Excel como cuando se adjunta un archivo en el correo electrónico.</a:t>
            </a:r>
            <a:endParaRPr lang="es-CO" sz="2000" dirty="0">
              <a:latin typeface="Century Schoolbook" panose="02040604050505020304" pitchFamily="18" charset="0"/>
            </a:endParaRPr>
          </a:p>
        </p:txBody>
      </p:sp>
      <p:pic>
        <p:nvPicPr>
          <p:cNvPr id="3" name="Imagen 2">
            <a:extLst>
              <a:ext uri="{FF2B5EF4-FFF2-40B4-BE49-F238E27FC236}">
                <a16:creationId xmlns:a16="http://schemas.microsoft.com/office/drawing/2014/main" id="{D306DC01-F0B0-1F6C-4464-8AAA36E4BE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869" y="2061439"/>
            <a:ext cx="6005757" cy="2140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a:extLst>
              <a:ext uri="{FF2B5EF4-FFF2-40B4-BE49-F238E27FC236}">
                <a16:creationId xmlns:a16="http://schemas.microsoft.com/office/drawing/2014/main" id="{BB5F3B3D-A942-07D1-33B8-F91BAD7B8769}"/>
              </a:ext>
            </a:extLst>
          </p:cNvPr>
          <p:cNvPicPr>
            <a:picLocks noChangeAspect="1"/>
          </p:cNvPicPr>
          <p:nvPr/>
        </p:nvPicPr>
        <p:blipFill>
          <a:blip r:embed="rId5"/>
          <a:stretch>
            <a:fillRect/>
          </a:stretch>
        </p:blipFill>
        <p:spPr>
          <a:xfrm>
            <a:off x="7953330" y="1160246"/>
            <a:ext cx="3609749" cy="2777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a:extLst>
              <a:ext uri="{FF2B5EF4-FFF2-40B4-BE49-F238E27FC236}">
                <a16:creationId xmlns:a16="http://schemas.microsoft.com/office/drawing/2014/main" id="{9D56C190-49C8-9DC4-83F4-1EFF317AD2E7}"/>
              </a:ext>
            </a:extLst>
          </p:cNvPr>
          <p:cNvPicPr>
            <a:picLocks noChangeAspect="1"/>
          </p:cNvPicPr>
          <p:nvPr/>
        </p:nvPicPr>
        <p:blipFill>
          <a:blip r:embed="rId6"/>
          <a:stretch>
            <a:fillRect/>
          </a:stretch>
        </p:blipFill>
        <p:spPr>
          <a:xfrm>
            <a:off x="270069" y="4512345"/>
            <a:ext cx="6942159" cy="1717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ángulo 8">
            <a:extLst>
              <a:ext uri="{FF2B5EF4-FFF2-40B4-BE49-F238E27FC236}">
                <a16:creationId xmlns:a16="http://schemas.microsoft.com/office/drawing/2014/main" id="{A90C29D2-180C-6F4E-A6AD-269516D780E0}"/>
              </a:ext>
            </a:extLst>
          </p:cNvPr>
          <p:cNvSpPr/>
          <p:nvPr/>
        </p:nvSpPr>
        <p:spPr>
          <a:xfrm>
            <a:off x="221947" y="5365108"/>
            <a:ext cx="1511077" cy="20032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latin typeface="Century Schoolbook" panose="02040604050505020304" pitchFamily="18" charset="0"/>
            </a:endParaRPr>
          </a:p>
        </p:txBody>
      </p:sp>
      <p:sp>
        <p:nvSpPr>
          <p:cNvPr id="12" name="CuadroTexto 11">
            <a:extLst>
              <a:ext uri="{FF2B5EF4-FFF2-40B4-BE49-F238E27FC236}">
                <a16:creationId xmlns:a16="http://schemas.microsoft.com/office/drawing/2014/main" id="{BDC8156C-EFAC-80D4-DCAE-2FE9A5C5E17C}"/>
              </a:ext>
            </a:extLst>
          </p:cNvPr>
          <p:cNvSpPr txBox="1"/>
          <p:nvPr/>
        </p:nvSpPr>
        <p:spPr>
          <a:xfrm>
            <a:off x="7629743" y="4253478"/>
            <a:ext cx="4501896" cy="2031325"/>
          </a:xfrm>
          <a:prstGeom prst="rect">
            <a:avLst/>
          </a:prstGeom>
          <a:noFill/>
        </p:spPr>
        <p:txBody>
          <a:bodyPr wrap="square">
            <a:spAutoFit/>
          </a:bodyPr>
          <a:lstStyle/>
          <a:p>
            <a:pPr algn="ctr"/>
            <a:r>
              <a:rPr lang="es-MX" dirty="0">
                <a:latin typeface="Century Schoolbook" panose="02040604050505020304" pitchFamily="18" charset="0"/>
              </a:rPr>
              <a:t>*Hacer clic en el botón </a:t>
            </a:r>
            <a:r>
              <a:rPr lang="es-MX" b="1" u="sng" dirty="0">
                <a:solidFill>
                  <a:srgbClr val="53206D"/>
                </a:solidFill>
                <a:latin typeface="Century Schoolbook" panose="02040604050505020304" pitchFamily="18" charset="0"/>
              </a:rPr>
              <a:t>“ACEPTAR</a:t>
            </a:r>
            <a:r>
              <a:rPr lang="es-MX" b="1" u="sng" dirty="0">
                <a:latin typeface="Century Schoolbook" panose="02040604050505020304" pitchFamily="18" charset="0"/>
              </a:rPr>
              <a:t>”</a:t>
            </a:r>
            <a:r>
              <a:rPr lang="es-MX" dirty="0">
                <a:latin typeface="Century Schoolbook" panose="02040604050505020304" pitchFamily="18" charset="0"/>
              </a:rPr>
              <a:t> , para validar el archivo ingresado. </a:t>
            </a:r>
          </a:p>
          <a:p>
            <a:pPr algn="ctr"/>
            <a:r>
              <a:rPr lang="es-MX" dirty="0">
                <a:latin typeface="Century Schoolbook" panose="02040604050505020304" pitchFamily="18" charset="0"/>
              </a:rPr>
              <a:t>*El sistema muestra el mensaje de confirmación de la acción: “</a:t>
            </a:r>
            <a:r>
              <a:rPr lang="es-MX" i="1" u="sng" dirty="0">
                <a:latin typeface="Century Schoolbook" panose="02040604050505020304" pitchFamily="18" charset="0"/>
              </a:rPr>
              <a:t>El archivo de reporte financiero se encuentra en proceso de carga”</a:t>
            </a:r>
            <a:r>
              <a:rPr lang="es-MX" dirty="0">
                <a:latin typeface="Century Schoolbook" panose="02040604050505020304" pitchFamily="18" charset="0"/>
              </a:rPr>
              <a:t>. Y genera un identificador para el proceso de carga:</a:t>
            </a:r>
            <a:endParaRPr lang="es-CO" dirty="0">
              <a:latin typeface="Century Schoolbook" panose="02040604050505020304" pitchFamily="18" charset="0"/>
            </a:endParaRPr>
          </a:p>
        </p:txBody>
      </p:sp>
      <p:grpSp>
        <p:nvGrpSpPr>
          <p:cNvPr id="13" name="Group 38">
            <a:extLst>
              <a:ext uri="{FF2B5EF4-FFF2-40B4-BE49-F238E27FC236}">
                <a16:creationId xmlns:a16="http://schemas.microsoft.com/office/drawing/2014/main" id="{4114BB19-890A-E482-9BD6-A94B27B07D2B}"/>
              </a:ext>
            </a:extLst>
          </p:cNvPr>
          <p:cNvGrpSpPr/>
          <p:nvPr/>
        </p:nvGrpSpPr>
        <p:grpSpPr>
          <a:xfrm>
            <a:off x="6987775" y="2527583"/>
            <a:ext cx="508702" cy="459997"/>
            <a:chOff x="1826283" y="1149221"/>
            <a:chExt cx="351244" cy="410889"/>
          </a:xfrm>
          <a:solidFill>
            <a:srgbClr val="53206D"/>
          </a:solidFill>
        </p:grpSpPr>
        <p:sp>
          <p:nvSpPr>
            <p:cNvPr id="14" name="Arrow: Right 39">
              <a:extLst>
                <a:ext uri="{FF2B5EF4-FFF2-40B4-BE49-F238E27FC236}">
                  <a16:creationId xmlns:a16="http://schemas.microsoft.com/office/drawing/2014/main" id="{350A1F55-9DF5-4906-2193-3A3791BCA860}"/>
                </a:ext>
              </a:extLst>
            </p:cNvPr>
            <p:cNvSpPr/>
            <p:nvPr/>
          </p:nvSpPr>
          <p:spPr>
            <a:xfrm>
              <a:off x="1826283" y="1149221"/>
              <a:ext cx="351244" cy="410889"/>
            </a:xfrm>
            <a:prstGeom prst="rightArrow">
              <a:avLst>
                <a:gd name="adj1" fmla="val 60000"/>
                <a:gd name="adj2" fmla="val 50000"/>
              </a:avLst>
            </a:prstGeom>
            <a:grp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5" name="Arrow: Right 4">
              <a:extLst>
                <a:ext uri="{FF2B5EF4-FFF2-40B4-BE49-F238E27FC236}">
                  <a16:creationId xmlns:a16="http://schemas.microsoft.com/office/drawing/2014/main" id="{B53841AB-0D3D-E11A-04CC-69547108AAF3}"/>
                </a:ext>
              </a:extLst>
            </p:cNvPr>
            <p:cNvSpPr txBox="1"/>
            <p:nvPr/>
          </p:nvSpPr>
          <p:spPr>
            <a:xfrm>
              <a:off x="1826283" y="1231399"/>
              <a:ext cx="245871" cy="2465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b="1" kern="1200">
                <a:latin typeface="Helvetica" pitchFamily="2" charset="0"/>
              </a:endParaRPr>
            </a:p>
          </p:txBody>
        </p:sp>
      </p:grpSp>
      <p:grpSp>
        <p:nvGrpSpPr>
          <p:cNvPr id="16" name="Group 38">
            <a:extLst>
              <a:ext uri="{FF2B5EF4-FFF2-40B4-BE49-F238E27FC236}">
                <a16:creationId xmlns:a16="http://schemas.microsoft.com/office/drawing/2014/main" id="{EF1AB840-2F7C-ED6B-0786-00503F00D8C4}"/>
              </a:ext>
            </a:extLst>
          </p:cNvPr>
          <p:cNvGrpSpPr/>
          <p:nvPr/>
        </p:nvGrpSpPr>
        <p:grpSpPr>
          <a:xfrm rot="8254860">
            <a:off x="7225745" y="3971939"/>
            <a:ext cx="508702" cy="459997"/>
            <a:chOff x="1826283" y="1149221"/>
            <a:chExt cx="351244" cy="410889"/>
          </a:xfrm>
          <a:solidFill>
            <a:srgbClr val="53206D"/>
          </a:solidFill>
        </p:grpSpPr>
        <p:sp>
          <p:nvSpPr>
            <p:cNvPr id="17" name="Arrow: Right 39">
              <a:extLst>
                <a:ext uri="{FF2B5EF4-FFF2-40B4-BE49-F238E27FC236}">
                  <a16:creationId xmlns:a16="http://schemas.microsoft.com/office/drawing/2014/main" id="{7CD99BB9-42DE-2A9F-04F5-6ECEB8B2CA7B}"/>
                </a:ext>
              </a:extLst>
            </p:cNvPr>
            <p:cNvSpPr/>
            <p:nvPr/>
          </p:nvSpPr>
          <p:spPr>
            <a:xfrm>
              <a:off x="1826283" y="1149221"/>
              <a:ext cx="351244" cy="410889"/>
            </a:xfrm>
            <a:prstGeom prst="rightArrow">
              <a:avLst>
                <a:gd name="adj1" fmla="val 60000"/>
                <a:gd name="adj2" fmla="val 50000"/>
              </a:avLst>
            </a:prstGeom>
            <a:grp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8" name="Arrow: Right 4">
              <a:extLst>
                <a:ext uri="{FF2B5EF4-FFF2-40B4-BE49-F238E27FC236}">
                  <a16:creationId xmlns:a16="http://schemas.microsoft.com/office/drawing/2014/main" id="{588B6AEA-3226-CC14-CFA4-7DF71FD9CF91}"/>
                </a:ext>
              </a:extLst>
            </p:cNvPr>
            <p:cNvSpPr txBox="1"/>
            <p:nvPr/>
          </p:nvSpPr>
          <p:spPr>
            <a:xfrm>
              <a:off x="1826283" y="1231399"/>
              <a:ext cx="245871" cy="2465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b="1" kern="1200">
                <a:latin typeface="Helvetica" pitchFamily="2" charset="0"/>
              </a:endParaRPr>
            </a:p>
          </p:txBody>
        </p:sp>
      </p:grpSp>
      <p:grpSp>
        <p:nvGrpSpPr>
          <p:cNvPr id="19" name="Group 38">
            <a:extLst>
              <a:ext uri="{FF2B5EF4-FFF2-40B4-BE49-F238E27FC236}">
                <a16:creationId xmlns:a16="http://schemas.microsoft.com/office/drawing/2014/main" id="{7A1A27EF-9045-2556-53A5-04F0AC1EE180}"/>
              </a:ext>
            </a:extLst>
          </p:cNvPr>
          <p:cNvGrpSpPr/>
          <p:nvPr/>
        </p:nvGrpSpPr>
        <p:grpSpPr>
          <a:xfrm rot="5400000">
            <a:off x="4625944" y="2416217"/>
            <a:ext cx="508702" cy="459997"/>
            <a:chOff x="1826283" y="1149221"/>
            <a:chExt cx="351244" cy="410889"/>
          </a:xfrm>
          <a:solidFill>
            <a:srgbClr val="53206D"/>
          </a:solidFill>
        </p:grpSpPr>
        <p:sp>
          <p:nvSpPr>
            <p:cNvPr id="20" name="Arrow: Right 39">
              <a:extLst>
                <a:ext uri="{FF2B5EF4-FFF2-40B4-BE49-F238E27FC236}">
                  <a16:creationId xmlns:a16="http://schemas.microsoft.com/office/drawing/2014/main" id="{A93A7985-606B-AEC7-F887-EEC226D8817F}"/>
                </a:ext>
              </a:extLst>
            </p:cNvPr>
            <p:cNvSpPr/>
            <p:nvPr/>
          </p:nvSpPr>
          <p:spPr>
            <a:xfrm>
              <a:off x="1826283" y="1149221"/>
              <a:ext cx="351244" cy="410889"/>
            </a:xfrm>
            <a:prstGeom prst="rightArrow">
              <a:avLst>
                <a:gd name="adj1" fmla="val 60000"/>
                <a:gd name="adj2" fmla="val 50000"/>
              </a:avLst>
            </a:prstGeom>
            <a:grp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21" name="Arrow: Right 4">
              <a:extLst>
                <a:ext uri="{FF2B5EF4-FFF2-40B4-BE49-F238E27FC236}">
                  <a16:creationId xmlns:a16="http://schemas.microsoft.com/office/drawing/2014/main" id="{F3754E97-EB2A-C1A1-B1D6-5A21D283DC52}"/>
                </a:ext>
              </a:extLst>
            </p:cNvPr>
            <p:cNvSpPr txBox="1"/>
            <p:nvPr/>
          </p:nvSpPr>
          <p:spPr>
            <a:xfrm>
              <a:off x="1826283" y="1231399"/>
              <a:ext cx="245871" cy="2465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b="1" kern="1200">
                <a:latin typeface="Helvetica" pitchFamily="2" charset="0"/>
              </a:endParaRPr>
            </a:p>
          </p:txBody>
        </p:sp>
      </p:grpSp>
      <p:pic>
        <p:nvPicPr>
          <p:cNvPr id="4" name="Gráfico 3">
            <a:extLst>
              <a:ext uri="{FF2B5EF4-FFF2-40B4-BE49-F238E27FC236}">
                <a16:creationId xmlns:a16="http://schemas.microsoft.com/office/drawing/2014/main" id="{9BFF5875-FAF9-9893-73E6-FAACED78DA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98908" y="13880"/>
            <a:ext cx="832731" cy="956338"/>
          </a:xfrm>
          <a:prstGeom prst="rect">
            <a:avLst/>
          </a:prstGeom>
        </p:spPr>
      </p:pic>
    </p:spTree>
    <p:extLst>
      <p:ext uri="{BB962C8B-B14F-4D97-AF65-F5344CB8AC3E}">
        <p14:creationId xmlns:p14="http://schemas.microsoft.com/office/powerpoint/2010/main" val="615165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0FA84DF-8F17-B868-BFC9-D953565A81A8}"/>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6C8E8148-EC9D-7D16-A939-31BC2A4611BF}"/>
              </a:ext>
            </a:extLst>
          </p:cNvPr>
          <p:cNvPicPr>
            <a:picLocks noChangeAspect="1"/>
          </p:cNvPicPr>
          <p:nvPr/>
        </p:nvPicPr>
        <p:blipFill>
          <a:blip r:embed="rId3"/>
          <a:stretch>
            <a:fillRect/>
          </a:stretch>
        </p:blipFill>
        <p:spPr>
          <a:xfrm>
            <a:off x="501760" y="3995795"/>
            <a:ext cx="2174591" cy="812931"/>
          </a:xfrm>
          <a:prstGeom prst="rect">
            <a:avLst/>
          </a:prstGeom>
        </p:spPr>
      </p:pic>
      <p:pic>
        <p:nvPicPr>
          <p:cNvPr id="8" name="Gráfico 7">
            <a:extLst>
              <a:ext uri="{FF2B5EF4-FFF2-40B4-BE49-F238E27FC236}">
                <a16:creationId xmlns:a16="http://schemas.microsoft.com/office/drawing/2014/main" id="{D0AABCDB-49A2-519F-8B94-77BFFDB0C3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1282" y="5170449"/>
            <a:ext cx="832731" cy="956338"/>
          </a:xfrm>
          <a:prstGeom prst="rect">
            <a:avLst/>
          </a:prstGeom>
        </p:spPr>
      </p:pic>
      <p:pic>
        <p:nvPicPr>
          <p:cNvPr id="9" name="Gráfico 8">
            <a:extLst>
              <a:ext uri="{FF2B5EF4-FFF2-40B4-BE49-F238E27FC236}">
                <a16:creationId xmlns:a16="http://schemas.microsoft.com/office/drawing/2014/main" id="{041C5B39-649B-677D-E357-987D9B343E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93131" y="234174"/>
            <a:ext cx="1120549" cy="655007"/>
          </a:xfrm>
          <a:prstGeom prst="rect">
            <a:avLst/>
          </a:prstGeom>
        </p:spPr>
      </p:pic>
      <p:sp>
        <p:nvSpPr>
          <p:cNvPr id="2" name="CuadroTexto 1">
            <a:extLst>
              <a:ext uri="{FF2B5EF4-FFF2-40B4-BE49-F238E27FC236}">
                <a16:creationId xmlns:a16="http://schemas.microsoft.com/office/drawing/2014/main" id="{6733E540-F626-619F-E32F-26A1AE94847D}"/>
              </a:ext>
            </a:extLst>
          </p:cNvPr>
          <p:cNvSpPr txBox="1"/>
          <p:nvPr/>
        </p:nvSpPr>
        <p:spPr>
          <a:xfrm>
            <a:off x="7220010" y="1298987"/>
            <a:ext cx="4947705" cy="1200329"/>
          </a:xfrm>
          <a:prstGeom prst="rect">
            <a:avLst/>
          </a:prstGeom>
          <a:noFill/>
        </p:spPr>
        <p:txBody>
          <a:bodyPr wrap="square">
            <a:spAutoFit/>
          </a:bodyPr>
          <a:lstStyle/>
          <a:p>
            <a:pPr algn="ctr"/>
            <a:r>
              <a:rPr lang="es-MX" dirty="0">
                <a:latin typeface="Verdana" panose="020B0604030504040204" pitchFamily="34" charset="0"/>
                <a:ea typeface="Verdana" panose="020B0604030504040204" pitchFamily="34" charset="0"/>
              </a:rPr>
              <a:t>Hacer clic en el botón</a:t>
            </a:r>
            <a:r>
              <a:rPr lang="es-MX" b="1" u="sng" dirty="0">
                <a:latin typeface="Verdana" panose="020B0604030504040204" pitchFamily="34" charset="0"/>
                <a:ea typeface="Verdana" panose="020B0604030504040204" pitchFamily="34" charset="0"/>
              </a:rPr>
              <a:t> “CANCELAR”</a:t>
            </a:r>
            <a:r>
              <a:rPr lang="es-MX" dirty="0">
                <a:latin typeface="Verdana" panose="020B0604030504040204" pitchFamily="34" charset="0"/>
                <a:ea typeface="Verdana" panose="020B0604030504040204" pitchFamily="34" charset="0"/>
              </a:rPr>
              <a:t> , Y el usuario será redireccionado a la página principal Procesos de carga de archivos. </a:t>
            </a:r>
            <a:endParaRPr lang="es-CO" dirty="0">
              <a:latin typeface="Verdana" panose="020B0604030504040204" pitchFamily="34" charset="0"/>
              <a:ea typeface="Verdana" panose="020B0604030504040204" pitchFamily="34" charset="0"/>
            </a:endParaRPr>
          </a:p>
        </p:txBody>
      </p:sp>
      <p:pic>
        <p:nvPicPr>
          <p:cNvPr id="4" name="Imagen 3">
            <a:extLst>
              <a:ext uri="{FF2B5EF4-FFF2-40B4-BE49-F238E27FC236}">
                <a16:creationId xmlns:a16="http://schemas.microsoft.com/office/drawing/2014/main" id="{825A60F2-7760-6768-2E69-1581687453D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0391" y="1209382"/>
            <a:ext cx="6953619" cy="16496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a:extLst>
              <a:ext uri="{FF2B5EF4-FFF2-40B4-BE49-F238E27FC236}">
                <a16:creationId xmlns:a16="http://schemas.microsoft.com/office/drawing/2014/main" id="{946EA5F6-37A3-3060-BE38-7CCEE895EAC0}"/>
              </a:ext>
            </a:extLst>
          </p:cNvPr>
          <p:cNvPicPr>
            <a:picLocks noChangeAspect="1"/>
          </p:cNvPicPr>
          <p:nvPr/>
        </p:nvPicPr>
        <p:blipFill>
          <a:blip r:embed="rId9"/>
          <a:stretch>
            <a:fillRect/>
          </a:stretch>
        </p:blipFill>
        <p:spPr>
          <a:xfrm>
            <a:off x="3072643" y="3208752"/>
            <a:ext cx="8949253" cy="29904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A268BB94-E2B9-5EFC-A333-E03CEBFF8C5A}"/>
              </a:ext>
            </a:extLst>
          </p:cNvPr>
          <p:cNvSpPr txBox="1"/>
          <p:nvPr/>
        </p:nvSpPr>
        <p:spPr>
          <a:xfrm>
            <a:off x="348179" y="652751"/>
            <a:ext cx="6698042" cy="369332"/>
          </a:xfrm>
          <a:prstGeom prst="rect">
            <a:avLst/>
          </a:prstGeom>
          <a:noFill/>
        </p:spPr>
        <p:txBody>
          <a:bodyPr wrap="square">
            <a:spAutoFit/>
          </a:bodyPr>
          <a:lstStyle/>
          <a:p>
            <a:r>
              <a:rPr lang="es-MX" dirty="0">
                <a:latin typeface="Verdana" panose="020B0604030504040204" pitchFamily="34" charset="0"/>
                <a:ea typeface="Verdana" panose="020B0604030504040204" pitchFamily="34" charset="0"/>
              </a:rPr>
              <a:t>El identificador para el proceso de carga es: XXXXX.</a:t>
            </a:r>
            <a:endParaRPr lang="es-CO" dirty="0">
              <a:latin typeface="Verdana" panose="020B0604030504040204" pitchFamily="34" charset="0"/>
              <a:ea typeface="Verdana" panose="020B0604030504040204" pitchFamily="34" charset="0"/>
            </a:endParaRPr>
          </a:p>
        </p:txBody>
      </p:sp>
      <p:sp>
        <p:nvSpPr>
          <p:cNvPr id="10" name="Elipse 9">
            <a:extLst>
              <a:ext uri="{FF2B5EF4-FFF2-40B4-BE49-F238E27FC236}">
                <a16:creationId xmlns:a16="http://schemas.microsoft.com/office/drawing/2014/main" id="{56D82286-7700-ACC4-3A9B-AB678968179E}"/>
              </a:ext>
            </a:extLst>
          </p:cNvPr>
          <p:cNvSpPr/>
          <p:nvPr/>
        </p:nvSpPr>
        <p:spPr>
          <a:xfrm>
            <a:off x="2555779" y="1431824"/>
            <a:ext cx="1765807" cy="379613"/>
          </a:xfrm>
          <a:prstGeom prst="ellipse">
            <a:avLst/>
          </a:prstGeom>
          <a:noFill/>
          <a:ln w="28575">
            <a:solidFill>
              <a:srgbClr val="B951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solidFill>
                <a:schemeClr val="tx1"/>
              </a:solidFill>
              <a:latin typeface="Verdana" panose="020B0604030504040204" pitchFamily="34" charset="0"/>
              <a:ea typeface="Verdana" panose="020B0604030504040204" pitchFamily="34" charset="0"/>
            </a:endParaRPr>
          </a:p>
        </p:txBody>
      </p:sp>
      <p:grpSp>
        <p:nvGrpSpPr>
          <p:cNvPr id="11" name="Group 38">
            <a:extLst>
              <a:ext uri="{FF2B5EF4-FFF2-40B4-BE49-F238E27FC236}">
                <a16:creationId xmlns:a16="http://schemas.microsoft.com/office/drawing/2014/main" id="{DAAA88AF-1005-2AC6-9E7A-270157F710D5}"/>
              </a:ext>
            </a:extLst>
          </p:cNvPr>
          <p:cNvGrpSpPr/>
          <p:nvPr/>
        </p:nvGrpSpPr>
        <p:grpSpPr>
          <a:xfrm rot="5400000">
            <a:off x="9439510" y="2610831"/>
            <a:ext cx="508702" cy="459997"/>
            <a:chOff x="1826283" y="1149221"/>
            <a:chExt cx="351244" cy="410889"/>
          </a:xfrm>
          <a:solidFill>
            <a:srgbClr val="F0686A"/>
          </a:solidFill>
        </p:grpSpPr>
        <p:sp>
          <p:nvSpPr>
            <p:cNvPr id="12" name="Arrow: Right 39">
              <a:extLst>
                <a:ext uri="{FF2B5EF4-FFF2-40B4-BE49-F238E27FC236}">
                  <a16:creationId xmlns:a16="http://schemas.microsoft.com/office/drawing/2014/main" id="{BCAE3ABE-48E5-C303-80C6-BB6A2C25CC5B}"/>
                </a:ext>
              </a:extLst>
            </p:cNvPr>
            <p:cNvSpPr/>
            <p:nvPr/>
          </p:nvSpPr>
          <p:spPr>
            <a:xfrm>
              <a:off x="1826283" y="1149221"/>
              <a:ext cx="351244" cy="410889"/>
            </a:xfrm>
            <a:prstGeom prst="rightArrow">
              <a:avLst>
                <a:gd name="adj1" fmla="val 60000"/>
                <a:gd name="adj2" fmla="val 50000"/>
              </a:avLst>
            </a:prstGeom>
            <a:grp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3" name="Arrow: Right 4">
              <a:extLst>
                <a:ext uri="{FF2B5EF4-FFF2-40B4-BE49-F238E27FC236}">
                  <a16:creationId xmlns:a16="http://schemas.microsoft.com/office/drawing/2014/main" id="{63686386-AC74-B40E-B4E3-7BF628470519}"/>
                </a:ext>
              </a:extLst>
            </p:cNvPr>
            <p:cNvSpPr txBox="1"/>
            <p:nvPr/>
          </p:nvSpPr>
          <p:spPr>
            <a:xfrm>
              <a:off x="1826283" y="1231399"/>
              <a:ext cx="245871" cy="2465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b="1" kern="1200">
                <a:latin typeface="Helvetica" pitchFamily="2" charset="0"/>
              </a:endParaRPr>
            </a:p>
          </p:txBody>
        </p:sp>
      </p:grpSp>
    </p:spTree>
    <p:extLst>
      <p:ext uri="{BB962C8B-B14F-4D97-AF65-F5344CB8AC3E}">
        <p14:creationId xmlns:p14="http://schemas.microsoft.com/office/powerpoint/2010/main" val="2468832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6074F344-32C6-72AE-A249-EF1D615E1057}"/>
              </a:ext>
            </a:extLst>
          </p:cNvPr>
          <p:cNvSpPr txBox="1"/>
          <p:nvPr/>
        </p:nvSpPr>
        <p:spPr>
          <a:xfrm>
            <a:off x="774300" y="466989"/>
            <a:ext cx="8980895" cy="584775"/>
          </a:xfrm>
          <a:prstGeom prst="rect">
            <a:avLst/>
          </a:prstGeom>
          <a:noFill/>
        </p:spPr>
        <p:txBody>
          <a:bodyPr wrap="square" rtlCol="0">
            <a:spAutoFit/>
          </a:bodyPr>
          <a:lstStyle/>
          <a:p>
            <a:pPr algn="ctr"/>
            <a:r>
              <a:rPr lang="es-ES" sz="3200" b="1" dirty="0">
                <a:solidFill>
                  <a:srgbClr val="B951A0"/>
                </a:solidFill>
                <a:latin typeface="Verdana" panose="020B0604030504040204" pitchFamily="34" charset="0"/>
                <a:ea typeface="Verdana" panose="020B0604030504040204" pitchFamily="34" charset="0"/>
                <a:cs typeface="Verdana" panose="020B0604030504040204" pitchFamily="34" charset="0"/>
              </a:rPr>
              <a:t>         ESTADOS DE CARGUE</a:t>
            </a:r>
          </a:p>
        </p:txBody>
      </p:sp>
      <p:sp>
        <p:nvSpPr>
          <p:cNvPr id="20" name="CuadroTexto 19">
            <a:extLst>
              <a:ext uri="{FF2B5EF4-FFF2-40B4-BE49-F238E27FC236}">
                <a16:creationId xmlns:a16="http://schemas.microsoft.com/office/drawing/2014/main" id="{345B7913-453A-F876-8544-2F32DB0A8EF5}"/>
              </a:ext>
            </a:extLst>
          </p:cNvPr>
          <p:cNvSpPr txBox="1"/>
          <p:nvPr/>
        </p:nvSpPr>
        <p:spPr>
          <a:xfrm>
            <a:off x="878187" y="1120801"/>
            <a:ext cx="10085560" cy="5355312"/>
          </a:xfrm>
          <a:prstGeom prst="rect">
            <a:avLst/>
          </a:prstGeom>
          <a:noFill/>
        </p:spPr>
        <p:txBody>
          <a:bodyPr wrap="square">
            <a:spAutoFit/>
          </a:bodyPr>
          <a:lstStyle/>
          <a:p>
            <a:r>
              <a:rPr lang="es-MX" sz="1600" b="1" u="sng" dirty="0">
                <a:solidFill>
                  <a:srgbClr val="FF3366"/>
                </a:solidFill>
                <a:latin typeface="Verdana" panose="020B0604030504040204" pitchFamily="34" charset="0"/>
                <a:ea typeface="Verdana" panose="020B0604030504040204" pitchFamily="34" charset="0"/>
              </a:rPr>
              <a:t>Con errores</a:t>
            </a:r>
            <a:r>
              <a:rPr lang="es-MX" sz="1600" dirty="0">
                <a:latin typeface="Verdana" panose="020B0604030504040204" pitchFamily="34" charset="0"/>
                <a:ea typeface="Verdana" panose="020B0604030504040204" pitchFamily="34" charset="0"/>
              </a:rPr>
              <a:t>: Una vez cargado el archivo, si se presentan inconsistencias en la información aparecerá en éste estado: Por ejemplo: Error por tipo de dato ingresado o el no diligenciamiento de un campo obligatorio. </a:t>
            </a:r>
          </a:p>
          <a:p>
            <a:endParaRPr lang="es-MX" sz="1600" dirty="0">
              <a:solidFill>
                <a:srgbClr val="FF3366"/>
              </a:solidFill>
              <a:latin typeface="Verdana" panose="020B0604030504040204" pitchFamily="34" charset="0"/>
              <a:ea typeface="Verdana" panose="020B0604030504040204" pitchFamily="34" charset="0"/>
            </a:endParaRPr>
          </a:p>
          <a:p>
            <a:r>
              <a:rPr lang="es-MX" sz="1600" b="1" u="sng" dirty="0">
                <a:solidFill>
                  <a:srgbClr val="FF3366"/>
                </a:solidFill>
                <a:latin typeface="Verdana" panose="020B0604030504040204" pitchFamily="34" charset="0"/>
                <a:ea typeface="Verdana" panose="020B0604030504040204" pitchFamily="34" charset="0"/>
              </a:rPr>
              <a:t>Pendiente de Oficializar</a:t>
            </a:r>
            <a:r>
              <a:rPr lang="es-MX" sz="1600" dirty="0">
                <a:latin typeface="Verdana" panose="020B0604030504040204" pitchFamily="34" charset="0"/>
                <a:ea typeface="Verdana" panose="020B0604030504040204" pitchFamily="34" charset="0"/>
              </a:rPr>
              <a:t>: Cuando el proceso de cargue del reporte de ejecución presupuestal carga exitosamente. En éste, el usuario del FSE puede generar el reporte que contiene la información del cargue realizado. </a:t>
            </a:r>
          </a:p>
          <a:p>
            <a:endParaRPr lang="es-MX" sz="1600" dirty="0">
              <a:latin typeface="Verdana" panose="020B0604030504040204" pitchFamily="34" charset="0"/>
              <a:ea typeface="Verdana" panose="020B0604030504040204" pitchFamily="34" charset="0"/>
            </a:endParaRPr>
          </a:p>
          <a:p>
            <a:r>
              <a:rPr lang="es-MX" sz="1600" b="1" u="sng" dirty="0">
                <a:solidFill>
                  <a:srgbClr val="FF3366"/>
                </a:solidFill>
                <a:latin typeface="Verdana" panose="020B0604030504040204" pitchFamily="34" charset="0"/>
                <a:ea typeface="Verdana" panose="020B0604030504040204" pitchFamily="34" charset="0"/>
              </a:rPr>
              <a:t>Oficializado</a:t>
            </a:r>
            <a:r>
              <a:rPr lang="es-MX" sz="1600" dirty="0">
                <a:solidFill>
                  <a:srgbClr val="A50021"/>
                </a:solidFill>
                <a:latin typeface="Verdana" panose="020B0604030504040204" pitchFamily="34" charset="0"/>
                <a:ea typeface="Verdana" panose="020B0604030504040204" pitchFamily="34" charset="0"/>
              </a:rPr>
              <a:t>: </a:t>
            </a:r>
            <a:r>
              <a:rPr lang="es-MX" sz="1600" dirty="0">
                <a:latin typeface="Verdana" panose="020B0604030504040204" pitchFamily="34" charset="0"/>
                <a:ea typeface="Verdana" panose="020B0604030504040204" pitchFamily="34" charset="0"/>
              </a:rPr>
              <a:t>Se puede oficializar un cargue cuando se reporta la totalidad de la información de los EE asociados a un FSE, únicamente esta acción se puede realizar sobre procesos de cargue en estado Pendiente de Oficializar y es exclusiva de los representantes legales de los FSE. Éste deja en firme el reporte de ejecución presupuestal.</a:t>
            </a:r>
          </a:p>
          <a:p>
            <a:endParaRPr lang="es-MX" sz="1600" dirty="0">
              <a:latin typeface="Verdana" panose="020B0604030504040204" pitchFamily="34" charset="0"/>
              <a:ea typeface="Verdana" panose="020B0604030504040204" pitchFamily="34" charset="0"/>
            </a:endParaRPr>
          </a:p>
          <a:p>
            <a:r>
              <a:rPr lang="es-MX" sz="1600" b="1" u="sng" dirty="0">
                <a:solidFill>
                  <a:srgbClr val="FF3366"/>
                </a:solidFill>
                <a:latin typeface="Verdana" panose="020B0604030504040204" pitchFamily="34" charset="0"/>
                <a:ea typeface="Verdana" panose="020B0604030504040204" pitchFamily="34" charset="0"/>
              </a:rPr>
              <a:t>Descartado</a:t>
            </a:r>
            <a:r>
              <a:rPr lang="es-MX" sz="1600" dirty="0">
                <a:latin typeface="Verdana" panose="020B0604030504040204" pitchFamily="34" charset="0"/>
                <a:ea typeface="Verdana" panose="020B0604030504040204" pitchFamily="34" charset="0"/>
              </a:rPr>
              <a:t>: Es el estado en el que queda un reporte de ejecución presupuestal, una vez que el usuario FSE determina que debe ser rechazado para un nuevo cargue, únicamente ésta acción se puede realizar sobre procesos de cargue en estado Pendiente de Oficializar y es exclusiva de los representantes legales de los FSE.</a:t>
            </a:r>
          </a:p>
          <a:p>
            <a:endParaRPr lang="es-MX" sz="1600" dirty="0">
              <a:latin typeface="Verdana" panose="020B0604030504040204" pitchFamily="34" charset="0"/>
              <a:ea typeface="Verdana" panose="020B0604030504040204" pitchFamily="34" charset="0"/>
            </a:endParaRPr>
          </a:p>
          <a:p>
            <a:pPr algn="ctr"/>
            <a:r>
              <a:rPr lang="es-MX" b="1" dirty="0">
                <a:solidFill>
                  <a:srgbClr val="53206D"/>
                </a:solidFill>
                <a:latin typeface="Verdana" panose="020B0604030504040204" pitchFamily="34" charset="0"/>
                <a:ea typeface="Verdana" panose="020B0604030504040204" pitchFamily="34" charset="0"/>
              </a:rPr>
              <a:t>NOTA</a:t>
            </a:r>
            <a:r>
              <a:rPr lang="es-MX" b="1" dirty="0">
                <a:latin typeface="Verdana" panose="020B0604030504040204" pitchFamily="34" charset="0"/>
                <a:ea typeface="Verdana" panose="020B0604030504040204" pitchFamily="34" charset="0"/>
              </a:rPr>
              <a:t>: </a:t>
            </a:r>
            <a:r>
              <a:rPr lang="es-MX" b="1" dirty="0">
                <a:solidFill>
                  <a:srgbClr val="B951A0"/>
                </a:solidFill>
                <a:latin typeface="Verdana" panose="020B0604030504040204" pitchFamily="34" charset="0"/>
                <a:ea typeface="Verdana" panose="020B0604030504040204" pitchFamily="34" charset="0"/>
              </a:rPr>
              <a:t>DESPUÉS DE OFICIALIZAR EL CARGUE DE EJECUCIÓN PRESUPUESTAL, ESTA INFORMACIÓN NO SE PUEDE MODIFICAR NI ELIMINAR</a:t>
            </a:r>
            <a:endParaRPr lang="es-CO" b="1" dirty="0">
              <a:solidFill>
                <a:srgbClr val="B951A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99056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17E3A1D-BE43-8F6E-3E1A-5848872127FB}"/>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CAB044C3-3B80-ECFA-830D-A5160AE9337E}"/>
              </a:ext>
            </a:extLst>
          </p:cNvPr>
          <p:cNvSpPr txBox="1"/>
          <p:nvPr/>
        </p:nvSpPr>
        <p:spPr>
          <a:xfrm>
            <a:off x="1978498" y="352240"/>
            <a:ext cx="9375881" cy="584775"/>
          </a:xfrm>
          <a:prstGeom prst="rect">
            <a:avLst/>
          </a:prstGeom>
          <a:noFill/>
        </p:spPr>
        <p:txBody>
          <a:bodyPr wrap="square" rtlCol="0">
            <a:spAutoFit/>
          </a:bodyPr>
          <a:lstStyle/>
          <a:p>
            <a:pPr algn="ctr"/>
            <a:r>
              <a:rPr lang="es-MX" sz="2800" b="1" dirty="0">
                <a:solidFill>
                  <a:srgbClr val="B951A0"/>
                </a:solidFill>
                <a:latin typeface="Verdana" panose="020B0604030504040204" pitchFamily="34" charset="0"/>
                <a:ea typeface="Verdana" panose="020B0604030504040204" pitchFamily="34" charset="0"/>
                <a:cs typeface="Verdana" panose="020B0604030504040204" pitchFamily="34" charset="0"/>
              </a:rPr>
              <a:t>    </a:t>
            </a:r>
            <a:r>
              <a:rPr lang="es-MX" sz="3200" b="1" dirty="0">
                <a:solidFill>
                  <a:srgbClr val="B951A0"/>
                </a:solidFill>
                <a:latin typeface="Verdana" panose="020B0604030504040204" pitchFamily="34" charset="0"/>
                <a:ea typeface="Verdana" panose="020B0604030504040204" pitchFamily="34" charset="0"/>
                <a:cs typeface="Verdana" panose="020B0604030504040204" pitchFamily="34" charset="0"/>
              </a:rPr>
              <a:t>   Ver errores de archivo de ejecución          </a:t>
            </a:r>
            <a:endParaRPr lang="es-ES" sz="3200" b="1" dirty="0">
              <a:solidFill>
                <a:srgbClr val="B951A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920C8223-1CC7-E158-780A-1FA255AC7BDB}"/>
              </a:ext>
            </a:extLst>
          </p:cNvPr>
          <p:cNvSpPr txBox="1"/>
          <p:nvPr/>
        </p:nvSpPr>
        <p:spPr>
          <a:xfrm>
            <a:off x="261633" y="1244621"/>
            <a:ext cx="11695176" cy="646331"/>
          </a:xfrm>
          <a:prstGeom prst="rect">
            <a:avLst/>
          </a:prstGeom>
          <a:noFill/>
        </p:spPr>
        <p:txBody>
          <a:bodyPr wrap="square">
            <a:spAutoFit/>
          </a:bodyPr>
          <a:lstStyle/>
          <a:p>
            <a:pPr algn="ctr"/>
            <a:r>
              <a:rPr lang="es-MX" dirty="0">
                <a:latin typeface="Verdana" panose="020B0604030504040204" pitchFamily="34" charset="0"/>
                <a:ea typeface="Verdana" panose="020B0604030504040204" pitchFamily="34" charset="0"/>
              </a:rPr>
              <a:t>Describe la funcionalidad del sistema que permite al usuario fondo ver el detalle de errores de un archivo de ejecución presupuestal.</a:t>
            </a:r>
            <a:endParaRPr lang="es-CO" dirty="0">
              <a:latin typeface="Verdana" panose="020B0604030504040204" pitchFamily="34" charset="0"/>
              <a:ea typeface="Verdana" panose="020B0604030504040204" pitchFamily="34" charset="0"/>
            </a:endParaRPr>
          </a:p>
        </p:txBody>
      </p:sp>
      <p:pic>
        <p:nvPicPr>
          <p:cNvPr id="10" name="Imagen 9">
            <a:extLst>
              <a:ext uri="{FF2B5EF4-FFF2-40B4-BE49-F238E27FC236}">
                <a16:creationId xmlns:a16="http://schemas.microsoft.com/office/drawing/2014/main" id="{B2D635D2-9C82-3D49-F379-AB31BB4489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890" y="2020695"/>
            <a:ext cx="5860808" cy="2162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46CCF0EC-4ACD-CAAC-FF94-8536FA98502C}"/>
              </a:ext>
            </a:extLst>
          </p:cNvPr>
          <p:cNvSpPr txBox="1"/>
          <p:nvPr/>
        </p:nvSpPr>
        <p:spPr>
          <a:xfrm>
            <a:off x="955585" y="4583383"/>
            <a:ext cx="3254277" cy="1323439"/>
          </a:xfrm>
          <a:prstGeom prst="rect">
            <a:avLst/>
          </a:prstGeom>
          <a:noFill/>
        </p:spPr>
        <p:txBody>
          <a:bodyPr wrap="square">
            <a:spAutoFit/>
          </a:bodyPr>
          <a:lstStyle/>
          <a:p>
            <a:pPr algn="ctr"/>
            <a:r>
              <a:rPr lang="es-MX" sz="2000" dirty="0">
                <a:latin typeface="Verdana" panose="020B0604030504040204" pitchFamily="34" charset="0"/>
                <a:ea typeface="Verdana" panose="020B0604030504040204" pitchFamily="34" charset="0"/>
              </a:rPr>
              <a:t>1. El usuario selecciona el proceso de cargue que se encuentra con el estado “</a:t>
            </a:r>
            <a:r>
              <a:rPr lang="es-MX" sz="2000" b="1" dirty="0">
                <a:latin typeface="Verdana" panose="020B0604030504040204" pitchFamily="34" charset="0"/>
                <a:ea typeface="Verdana" panose="020B0604030504040204" pitchFamily="34" charset="0"/>
              </a:rPr>
              <a:t>Con errores</a:t>
            </a:r>
            <a:r>
              <a:rPr lang="es-MX" sz="2000" dirty="0">
                <a:latin typeface="Verdana" panose="020B0604030504040204" pitchFamily="34" charset="0"/>
                <a:ea typeface="Verdana" panose="020B0604030504040204" pitchFamily="34" charset="0"/>
              </a:rPr>
              <a:t>”. </a:t>
            </a:r>
            <a:endParaRPr lang="es-CO" sz="2000" dirty="0">
              <a:latin typeface="Verdana" panose="020B0604030504040204" pitchFamily="34" charset="0"/>
              <a:ea typeface="Verdana" panose="020B0604030504040204" pitchFamily="34" charset="0"/>
            </a:endParaRPr>
          </a:p>
        </p:txBody>
      </p:sp>
      <p:pic>
        <p:nvPicPr>
          <p:cNvPr id="12" name="Imagen 11">
            <a:extLst>
              <a:ext uri="{FF2B5EF4-FFF2-40B4-BE49-F238E27FC236}">
                <a16:creationId xmlns:a16="http://schemas.microsoft.com/office/drawing/2014/main" id="{8FC9FA67-623A-5DF2-ACEA-D391303253A7}"/>
              </a:ext>
            </a:extLst>
          </p:cNvPr>
          <p:cNvPicPr>
            <a:picLocks noChangeAspect="1"/>
          </p:cNvPicPr>
          <p:nvPr/>
        </p:nvPicPr>
        <p:blipFill>
          <a:blip r:embed="rId4"/>
          <a:stretch>
            <a:fillRect/>
          </a:stretch>
        </p:blipFill>
        <p:spPr>
          <a:xfrm>
            <a:off x="5016946" y="4421495"/>
            <a:ext cx="6503904" cy="17851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CuadroTexto 12">
            <a:extLst>
              <a:ext uri="{FF2B5EF4-FFF2-40B4-BE49-F238E27FC236}">
                <a16:creationId xmlns:a16="http://schemas.microsoft.com/office/drawing/2014/main" id="{66A4E694-688A-E3A3-85DB-A29CBC2BDEDF}"/>
              </a:ext>
            </a:extLst>
          </p:cNvPr>
          <p:cNvSpPr txBox="1"/>
          <p:nvPr/>
        </p:nvSpPr>
        <p:spPr>
          <a:xfrm>
            <a:off x="6941076" y="1969038"/>
            <a:ext cx="3936678" cy="2339102"/>
          </a:xfrm>
          <a:prstGeom prst="rect">
            <a:avLst/>
          </a:prstGeom>
          <a:noFill/>
        </p:spPr>
        <p:txBody>
          <a:bodyPr wrap="square">
            <a:spAutoFit/>
          </a:bodyPr>
          <a:lstStyle/>
          <a:p>
            <a:pPr algn="ctr"/>
            <a:r>
              <a:rPr lang="es-MX" sz="2000" dirty="0">
                <a:latin typeface="Verdana" panose="020B0604030504040204" pitchFamily="34" charset="0"/>
                <a:ea typeface="Verdana" panose="020B0604030504040204" pitchFamily="34" charset="0"/>
              </a:rPr>
              <a:t> </a:t>
            </a:r>
            <a:r>
              <a:rPr lang="es-MX" dirty="0">
                <a:latin typeface="Verdana" panose="020B0604030504040204" pitchFamily="34" charset="0"/>
                <a:ea typeface="Verdana" panose="020B0604030504040204" pitchFamily="34" charset="0"/>
              </a:rPr>
              <a:t>2. Hacer clic en el botón “</a:t>
            </a:r>
            <a:r>
              <a:rPr lang="es-MX" b="1" u="sng" dirty="0">
                <a:latin typeface="Verdana" panose="020B0604030504040204" pitchFamily="34" charset="0"/>
                <a:ea typeface="Verdana" panose="020B0604030504040204" pitchFamily="34" charset="0"/>
              </a:rPr>
              <a:t>VER ERRORES”</a:t>
            </a:r>
            <a:r>
              <a:rPr lang="es-MX" dirty="0">
                <a:latin typeface="Verdana" panose="020B0604030504040204" pitchFamily="34" charset="0"/>
                <a:ea typeface="Verdana" panose="020B0604030504040204" pitchFamily="34" charset="0"/>
              </a:rPr>
              <a:t> .</a:t>
            </a:r>
          </a:p>
          <a:p>
            <a:pPr algn="ctr"/>
            <a:r>
              <a:rPr lang="es-MX" dirty="0">
                <a:latin typeface="Verdana" panose="020B0604030504040204" pitchFamily="34" charset="0"/>
                <a:ea typeface="Verdana" panose="020B0604030504040204" pitchFamily="34" charset="0"/>
              </a:rPr>
              <a:t>El sistema muestra en pantalla la información del establecimiento que cargó el archivo de </a:t>
            </a:r>
          </a:p>
          <a:p>
            <a:pPr algn="ctr"/>
            <a:r>
              <a:rPr lang="es-MX" dirty="0">
                <a:latin typeface="Verdana" panose="020B0604030504040204" pitchFamily="34" charset="0"/>
                <a:ea typeface="Verdana" panose="020B0604030504040204" pitchFamily="34" charset="0"/>
              </a:rPr>
              <a:t>ejecución presupuestal con errores.</a:t>
            </a:r>
            <a:endParaRPr lang="es-CO" dirty="0">
              <a:latin typeface="Verdana" panose="020B0604030504040204" pitchFamily="34" charset="0"/>
              <a:ea typeface="Verdana" panose="020B0604030504040204" pitchFamily="34" charset="0"/>
            </a:endParaRPr>
          </a:p>
        </p:txBody>
      </p:sp>
      <p:sp>
        <p:nvSpPr>
          <p:cNvPr id="14" name="Elipse 13">
            <a:extLst>
              <a:ext uri="{FF2B5EF4-FFF2-40B4-BE49-F238E27FC236}">
                <a16:creationId xmlns:a16="http://schemas.microsoft.com/office/drawing/2014/main" id="{07A5927C-95C2-1721-10E3-CEE32185C078}"/>
              </a:ext>
            </a:extLst>
          </p:cNvPr>
          <p:cNvSpPr/>
          <p:nvPr/>
        </p:nvSpPr>
        <p:spPr>
          <a:xfrm>
            <a:off x="5539324" y="2228159"/>
            <a:ext cx="879374" cy="441042"/>
          </a:xfrm>
          <a:prstGeom prst="ellipse">
            <a:avLst/>
          </a:prstGeom>
          <a:noFill/>
          <a:ln w="57150">
            <a:solidFill>
              <a:srgbClr val="FF336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solidFill>
                <a:schemeClr val="tx1"/>
              </a:solidFill>
              <a:latin typeface="Verdana" panose="020B0604030504040204" pitchFamily="34" charset="0"/>
              <a:ea typeface="Verdana" panose="020B0604030504040204" pitchFamily="34" charset="0"/>
            </a:endParaRPr>
          </a:p>
        </p:txBody>
      </p:sp>
      <p:pic>
        <p:nvPicPr>
          <p:cNvPr id="15" name="Imagen 14">
            <a:extLst>
              <a:ext uri="{FF2B5EF4-FFF2-40B4-BE49-F238E27FC236}">
                <a16:creationId xmlns:a16="http://schemas.microsoft.com/office/drawing/2014/main" id="{EBBE8E69-829B-4CE5-5BC1-1E01AFF4544B}"/>
              </a:ext>
            </a:extLst>
          </p:cNvPr>
          <p:cNvPicPr>
            <a:picLocks noChangeAspect="1"/>
          </p:cNvPicPr>
          <p:nvPr/>
        </p:nvPicPr>
        <p:blipFill>
          <a:blip r:embed="rId5"/>
          <a:stretch>
            <a:fillRect/>
          </a:stretch>
        </p:blipFill>
        <p:spPr>
          <a:xfrm>
            <a:off x="261633" y="238163"/>
            <a:ext cx="2174591" cy="812931"/>
          </a:xfrm>
          <a:prstGeom prst="rect">
            <a:avLst/>
          </a:prstGeom>
        </p:spPr>
      </p:pic>
    </p:spTree>
    <p:extLst>
      <p:ext uri="{BB962C8B-B14F-4D97-AF65-F5344CB8AC3E}">
        <p14:creationId xmlns:p14="http://schemas.microsoft.com/office/powerpoint/2010/main" val="3760987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5C312B0-EC62-03A7-A245-5D88B6766CCE}"/>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0F6740DF-8F8B-DC2E-5F7E-47DBFDB7B3A8}"/>
              </a:ext>
            </a:extLst>
          </p:cNvPr>
          <p:cNvPicPr>
            <a:picLocks noChangeAspect="1"/>
          </p:cNvPicPr>
          <p:nvPr/>
        </p:nvPicPr>
        <p:blipFill>
          <a:blip r:embed="rId3"/>
          <a:stretch>
            <a:fillRect/>
          </a:stretch>
        </p:blipFill>
        <p:spPr>
          <a:xfrm>
            <a:off x="9693863" y="210110"/>
            <a:ext cx="2174591" cy="812931"/>
          </a:xfrm>
          <a:prstGeom prst="rect">
            <a:avLst/>
          </a:prstGeom>
        </p:spPr>
      </p:pic>
      <p:pic>
        <p:nvPicPr>
          <p:cNvPr id="8" name="Gráfico 7">
            <a:extLst>
              <a:ext uri="{FF2B5EF4-FFF2-40B4-BE49-F238E27FC236}">
                <a16:creationId xmlns:a16="http://schemas.microsoft.com/office/drawing/2014/main" id="{F5EAE322-B03C-B00B-613B-0DE308D812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721" y="66703"/>
            <a:ext cx="832731" cy="956338"/>
          </a:xfrm>
          <a:prstGeom prst="rect">
            <a:avLst/>
          </a:prstGeom>
        </p:spPr>
      </p:pic>
      <p:pic>
        <p:nvPicPr>
          <p:cNvPr id="9" name="Gráfico 8">
            <a:extLst>
              <a:ext uri="{FF2B5EF4-FFF2-40B4-BE49-F238E27FC236}">
                <a16:creationId xmlns:a16="http://schemas.microsoft.com/office/drawing/2014/main" id="{28DA81F7-904A-D9FC-1D57-30A3ACD166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81158" y="5544150"/>
            <a:ext cx="1120549" cy="655007"/>
          </a:xfrm>
          <a:prstGeom prst="rect">
            <a:avLst/>
          </a:prstGeom>
        </p:spPr>
      </p:pic>
      <p:sp>
        <p:nvSpPr>
          <p:cNvPr id="2" name="CuadroTexto 1">
            <a:extLst>
              <a:ext uri="{FF2B5EF4-FFF2-40B4-BE49-F238E27FC236}">
                <a16:creationId xmlns:a16="http://schemas.microsoft.com/office/drawing/2014/main" id="{74E4EA93-623D-C17A-785B-E4816C33D7D8}"/>
              </a:ext>
            </a:extLst>
          </p:cNvPr>
          <p:cNvSpPr txBox="1"/>
          <p:nvPr/>
        </p:nvSpPr>
        <p:spPr>
          <a:xfrm>
            <a:off x="-413191" y="763396"/>
            <a:ext cx="10673711" cy="1077218"/>
          </a:xfrm>
          <a:prstGeom prst="rect">
            <a:avLst/>
          </a:prstGeom>
          <a:noFill/>
        </p:spPr>
        <p:txBody>
          <a:bodyPr wrap="square" rtlCol="0">
            <a:spAutoFit/>
          </a:bodyPr>
          <a:lstStyle/>
          <a:p>
            <a:pPr algn="ctr"/>
            <a:r>
              <a:rPr lang="es-MX" sz="3200" b="1" dirty="0">
                <a:solidFill>
                  <a:srgbClr val="B951A0"/>
                </a:solidFill>
                <a:latin typeface="Verdana" panose="020B0604030504040204" pitchFamily="34" charset="0"/>
                <a:ea typeface="Verdana" panose="020B0604030504040204" pitchFamily="34" charset="0"/>
                <a:cs typeface="Verdana" panose="020B0604030504040204" pitchFamily="34" charset="0"/>
              </a:rPr>
              <a:t>     Ver errores de archivo de ejecución presupuestal</a:t>
            </a:r>
            <a:endParaRPr lang="es-ES" sz="3200" b="1" dirty="0">
              <a:solidFill>
                <a:srgbClr val="B951A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CuadroTexto 3">
            <a:extLst>
              <a:ext uri="{FF2B5EF4-FFF2-40B4-BE49-F238E27FC236}">
                <a16:creationId xmlns:a16="http://schemas.microsoft.com/office/drawing/2014/main" id="{29183E73-939C-31B5-7170-A6A3177EA361}"/>
              </a:ext>
            </a:extLst>
          </p:cNvPr>
          <p:cNvSpPr txBox="1"/>
          <p:nvPr/>
        </p:nvSpPr>
        <p:spPr>
          <a:xfrm>
            <a:off x="1447587" y="1919218"/>
            <a:ext cx="8119872" cy="1323439"/>
          </a:xfrm>
          <a:prstGeom prst="rect">
            <a:avLst/>
          </a:prstGeom>
          <a:noFill/>
        </p:spPr>
        <p:txBody>
          <a:bodyPr wrap="square">
            <a:spAutoFit/>
          </a:bodyPr>
          <a:lstStyle/>
          <a:p>
            <a:pPr algn="ctr"/>
            <a:r>
              <a:rPr lang="es-MX" sz="2000" dirty="0">
                <a:latin typeface="Verdana" panose="020B0604030504040204" pitchFamily="34" charset="0"/>
                <a:ea typeface="Verdana" panose="020B0604030504040204" pitchFamily="34" charset="0"/>
              </a:rPr>
              <a:t>3. El usuario puede visualizar en detalle cada error, haciendo clic en el botón (lupita). El sistema muestra en pantalla la información de los errores del archivo.</a:t>
            </a:r>
          </a:p>
          <a:p>
            <a:pPr algn="ctr"/>
            <a:endParaRPr lang="es-CO" sz="2000" dirty="0">
              <a:latin typeface="Verdana" panose="020B0604030504040204" pitchFamily="34" charset="0"/>
              <a:ea typeface="Verdana" panose="020B0604030504040204" pitchFamily="34" charset="0"/>
            </a:endParaRPr>
          </a:p>
        </p:txBody>
      </p:sp>
      <p:pic>
        <p:nvPicPr>
          <p:cNvPr id="5" name="Imagen 4">
            <a:extLst>
              <a:ext uri="{FF2B5EF4-FFF2-40B4-BE49-F238E27FC236}">
                <a16:creationId xmlns:a16="http://schemas.microsoft.com/office/drawing/2014/main" id="{93322190-FDC9-F844-2D95-BC8F48F70859}"/>
              </a:ext>
            </a:extLst>
          </p:cNvPr>
          <p:cNvPicPr>
            <a:picLocks noChangeAspect="1"/>
          </p:cNvPicPr>
          <p:nvPr/>
        </p:nvPicPr>
        <p:blipFill>
          <a:blip r:embed="rId8"/>
          <a:stretch>
            <a:fillRect/>
          </a:stretch>
        </p:blipFill>
        <p:spPr>
          <a:xfrm>
            <a:off x="635942" y="3110130"/>
            <a:ext cx="11088647" cy="22482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uadroTexto 5">
            <a:extLst>
              <a:ext uri="{FF2B5EF4-FFF2-40B4-BE49-F238E27FC236}">
                <a16:creationId xmlns:a16="http://schemas.microsoft.com/office/drawing/2014/main" id="{3B4A1694-656E-764D-5F58-6FBFA27CEC1A}"/>
              </a:ext>
            </a:extLst>
          </p:cNvPr>
          <p:cNvSpPr txBox="1"/>
          <p:nvPr/>
        </p:nvSpPr>
        <p:spPr>
          <a:xfrm>
            <a:off x="2975586" y="5436948"/>
            <a:ext cx="6165373" cy="707886"/>
          </a:xfrm>
          <a:prstGeom prst="rect">
            <a:avLst/>
          </a:prstGeom>
          <a:noFill/>
        </p:spPr>
        <p:txBody>
          <a:bodyPr wrap="square">
            <a:spAutoFit/>
          </a:bodyPr>
          <a:lstStyle/>
          <a:p>
            <a:pPr algn="ctr"/>
            <a:r>
              <a:rPr lang="es-MX" sz="2000" dirty="0">
                <a:latin typeface="Verdana" panose="020B0604030504040204" pitchFamily="34" charset="0"/>
                <a:ea typeface="Verdana" panose="020B0604030504040204" pitchFamily="34" charset="0"/>
              </a:rPr>
              <a:t>4. Hacer clic en el botón “</a:t>
            </a:r>
            <a:r>
              <a:rPr lang="es-MX" sz="2000" b="1" u="sng" dirty="0">
                <a:solidFill>
                  <a:srgbClr val="53206D"/>
                </a:solidFill>
                <a:latin typeface="Verdana" panose="020B0604030504040204" pitchFamily="34" charset="0"/>
                <a:ea typeface="Verdana" panose="020B0604030504040204" pitchFamily="34" charset="0"/>
              </a:rPr>
              <a:t>REGRESAR</a:t>
            </a:r>
            <a:r>
              <a:rPr lang="es-MX" sz="2000" dirty="0">
                <a:latin typeface="Verdana" panose="020B0604030504040204" pitchFamily="34" charset="0"/>
                <a:ea typeface="Verdana" panose="020B0604030504040204" pitchFamily="34" charset="0"/>
              </a:rPr>
              <a:t>” , para retornar a la página Procesos Masivos.</a:t>
            </a:r>
            <a:endParaRPr lang="es-CO"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08508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1315D61-202E-41CD-170E-303955A1CB1A}"/>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B8429288-E0CB-0132-1BA6-D170D487E986}"/>
              </a:ext>
            </a:extLst>
          </p:cNvPr>
          <p:cNvPicPr>
            <a:picLocks noChangeAspect="1"/>
          </p:cNvPicPr>
          <p:nvPr/>
        </p:nvPicPr>
        <p:blipFill>
          <a:blip r:embed="rId4"/>
          <a:stretch>
            <a:fillRect/>
          </a:stretch>
        </p:blipFill>
        <p:spPr>
          <a:xfrm>
            <a:off x="1237214" y="919610"/>
            <a:ext cx="8887423" cy="50187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69122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09D0760-9F87-DD49-9E3D-460C6AE2074D}"/>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65EF0557-8303-EF85-54CE-C8ABA93E367F}"/>
              </a:ext>
            </a:extLst>
          </p:cNvPr>
          <p:cNvSpPr txBox="1"/>
          <p:nvPr/>
        </p:nvSpPr>
        <p:spPr>
          <a:xfrm>
            <a:off x="553588" y="380454"/>
            <a:ext cx="10366248" cy="1077218"/>
          </a:xfrm>
          <a:prstGeom prst="rect">
            <a:avLst/>
          </a:prstGeom>
          <a:noFill/>
        </p:spPr>
        <p:txBody>
          <a:bodyPr wrap="square" rtlCol="0">
            <a:spAutoFit/>
          </a:bodyPr>
          <a:lstStyle/>
          <a:p>
            <a:pPr algn="ctr"/>
            <a:r>
              <a:rPr lang="es-MX" sz="3200" b="1" dirty="0">
                <a:solidFill>
                  <a:srgbClr val="B951A0"/>
                </a:solidFill>
                <a:latin typeface="Verdana" panose="020B0604030504040204" pitchFamily="34" charset="0"/>
                <a:ea typeface="Verdana" panose="020B0604030504040204" pitchFamily="34" charset="0"/>
                <a:cs typeface="Verdana" panose="020B0604030504040204" pitchFamily="34" charset="0"/>
              </a:rPr>
              <a:t>       Editar archivo de ejecución presupuestal</a:t>
            </a:r>
          </a:p>
        </p:txBody>
      </p:sp>
      <p:sp>
        <p:nvSpPr>
          <p:cNvPr id="3" name="CuadroTexto 2">
            <a:extLst>
              <a:ext uri="{FF2B5EF4-FFF2-40B4-BE49-F238E27FC236}">
                <a16:creationId xmlns:a16="http://schemas.microsoft.com/office/drawing/2014/main" id="{0E119F85-5762-E1E2-9A75-AB17148686EF}"/>
              </a:ext>
            </a:extLst>
          </p:cNvPr>
          <p:cNvSpPr txBox="1"/>
          <p:nvPr/>
        </p:nvSpPr>
        <p:spPr>
          <a:xfrm>
            <a:off x="856724" y="1531561"/>
            <a:ext cx="10478549" cy="1623521"/>
          </a:xfrm>
          <a:prstGeom prst="rect">
            <a:avLst/>
          </a:prstGeom>
          <a:noFill/>
        </p:spPr>
        <p:txBody>
          <a:bodyPr wrap="square">
            <a:spAutoFit/>
          </a:bodyPr>
          <a:lstStyle/>
          <a:p>
            <a:pPr algn="ctr"/>
            <a:r>
              <a:rPr lang="es-MX" sz="1600" dirty="0">
                <a:latin typeface="Verdana" panose="020B0604030504040204" pitchFamily="34" charset="0"/>
                <a:ea typeface="Verdana" panose="020B0604030504040204" pitchFamily="34" charset="0"/>
              </a:rPr>
              <a:t>Describe la funcionalidad del sistema que permite al usuario fondo editar los errores de un archivo de ejecución presupuestal.  </a:t>
            </a:r>
            <a:r>
              <a:rPr lang="es-MX" sz="1600" dirty="0">
                <a:solidFill>
                  <a:srgbClr val="FF3366"/>
                </a:solidFill>
                <a:latin typeface="Verdana" panose="020B0604030504040204" pitchFamily="34" charset="0"/>
                <a:ea typeface="Verdana" panose="020B0604030504040204" pitchFamily="34" charset="0"/>
              </a:rPr>
              <a:t>(no funciona en todos los casos).</a:t>
            </a:r>
          </a:p>
          <a:p>
            <a:endParaRPr lang="es-MX" sz="1050" dirty="0">
              <a:latin typeface="Verdana" panose="020B0604030504040204" pitchFamily="34" charset="0"/>
              <a:ea typeface="Verdana" panose="020B0604030504040204" pitchFamily="34" charset="0"/>
            </a:endParaRPr>
          </a:p>
          <a:p>
            <a:pPr marL="342900" indent="-342900" algn="ctr">
              <a:buAutoNum type="arabicPeriod"/>
            </a:pPr>
            <a:r>
              <a:rPr lang="es-MX" sz="1600" dirty="0">
                <a:latin typeface="Verdana" panose="020B0604030504040204" pitchFamily="34" charset="0"/>
                <a:ea typeface="Verdana" panose="020B0604030504040204" pitchFamily="34" charset="0"/>
              </a:rPr>
              <a:t>El usuario selecciona el proceso de cargue que se encuentra con el estado “</a:t>
            </a:r>
            <a:r>
              <a:rPr lang="es-MX" sz="1600" b="1" dirty="0">
                <a:latin typeface="Verdana" panose="020B0604030504040204" pitchFamily="34" charset="0"/>
                <a:ea typeface="Verdana" panose="020B0604030504040204" pitchFamily="34" charset="0"/>
              </a:rPr>
              <a:t>Con errores</a:t>
            </a:r>
            <a:r>
              <a:rPr lang="es-MX" sz="1600" dirty="0">
                <a:latin typeface="Verdana" panose="020B0604030504040204" pitchFamily="34" charset="0"/>
                <a:ea typeface="Verdana" panose="020B0604030504040204" pitchFamily="34" charset="0"/>
              </a:rPr>
              <a:t>”.</a:t>
            </a:r>
          </a:p>
          <a:p>
            <a:pPr algn="ctr"/>
            <a:endParaRPr lang="es-MX" sz="900" dirty="0">
              <a:latin typeface="Verdana" panose="020B0604030504040204" pitchFamily="34" charset="0"/>
              <a:ea typeface="Verdana" panose="020B0604030504040204" pitchFamily="34" charset="0"/>
            </a:endParaRPr>
          </a:p>
          <a:p>
            <a:pPr algn="ctr"/>
            <a:r>
              <a:rPr lang="es-MX" sz="1600" dirty="0">
                <a:latin typeface="Verdana" panose="020B0604030504040204" pitchFamily="34" charset="0"/>
                <a:ea typeface="Verdana" panose="020B0604030504040204" pitchFamily="34" charset="0"/>
              </a:rPr>
              <a:t>2. Hacer clic en el botón “</a:t>
            </a:r>
            <a:r>
              <a:rPr lang="es-MX" sz="1600" b="1" u="sng" dirty="0">
                <a:solidFill>
                  <a:srgbClr val="53206D"/>
                </a:solidFill>
                <a:latin typeface="Verdana" panose="020B0604030504040204" pitchFamily="34" charset="0"/>
                <a:ea typeface="Verdana" panose="020B0604030504040204" pitchFamily="34" charset="0"/>
              </a:rPr>
              <a:t>EDITAR</a:t>
            </a:r>
            <a:r>
              <a:rPr lang="es-MX" sz="1600" dirty="0">
                <a:latin typeface="Verdana" panose="020B0604030504040204" pitchFamily="34" charset="0"/>
                <a:ea typeface="Verdana" panose="020B0604030504040204" pitchFamily="34" charset="0"/>
              </a:rPr>
              <a:t>” y el sistema muestra los campos con error habilitados para su edición.</a:t>
            </a:r>
            <a:endParaRPr lang="es-CO" sz="1600" dirty="0">
              <a:latin typeface="Verdana" panose="020B0604030504040204" pitchFamily="34" charset="0"/>
              <a:ea typeface="Verdana" panose="020B0604030504040204" pitchFamily="34" charset="0"/>
            </a:endParaRPr>
          </a:p>
        </p:txBody>
      </p:sp>
      <p:pic>
        <p:nvPicPr>
          <p:cNvPr id="4" name="Imagen 3">
            <a:extLst>
              <a:ext uri="{FF2B5EF4-FFF2-40B4-BE49-F238E27FC236}">
                <a16:creationId xmlns:a16="http://schemas.microsoft.com/office/drawing/2014/main" id="{39927E50-F8A8-DEB9-9AF6-B58C610728CB}"/>
              </a:ext>
            </a:extLst>
          </p:cNvPr>
          <p:cNvPicPr>
            <a:picLocks noChangeAspect="1"/>
          </p:cNvPicPr>
          <p:nvPr/>
        </p:nvPicPr>
        <p:blipFill>
          <a:blip r:embed="rId4"/>
          <a:stretch>
            <a:fillRect/>
          </a:stretch>
        </p:blipFill>
        <p:spPr>
          <a:xfrm>
            <a:off x="1786774" y="3228971"/>
            <a:ext cx="8618451" cy="3175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Flecha: hacia abajo 4">
            <a:extLst>
              <a:ext uri="{FF2B5EF4-FFF2-40B4-BE49-F238E27FC236}">
                <a16:creationId xmlns:a16="http://schemas.microsoft.com/office/drawing/2014/main" id="{E4C93413-D051-6467-5626-88B44498A696}"/>
              </a:ext>
            </a:extLst>
          </p:cNvPr>
          <p:cNvSpPr/>
          <p:nvPr/>
        </p:nvSpPr>
        <p:spPr>
          <a:xfrm>
            <a:off x="7325265" y="3282492"/>
            <a:ext cx="301752" cy="400057"/>
          </a:xfrm>
          <a:prstGeom prst="downArrow">
            <a:avLst/>
          </a:prstGeom>
          <a:solidFill>
            <a:srgbClr val="FF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45422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EE54746-EBF4-2EC5-F101-A2BE14122C79}"/>
              </a:ext>
            </a:extLst>
          </p:cNvPr>
          <p:cNvSpPr>
            <a:spLocks noGrp="1"/>
          </p:cNvSpPr>
          <p:nvPr>
            <p:ph type="title"/>
          </p:nvPr>
        </p:nvSpPr>
        <p:spPr>
          <a:xfrm>
            <a:off x="1395440" y="2854191"/>
            <a:ext cx="4351885" cy="1149618"/>
          </a:xfrm>
        </p:spPr>
        <p:txBody>
          <a:bodyPr>
            <a:normAutofit fontScale="90000"/>
          </a:bodyPr>
          <a:lstStyle/>
          <a:p>
            <a:r>
              <a:rPr lang="es-CO" b="1" dirty="0">
                <a:solidFill>
                  <a:schemeClr val="bg1"/>
                </a:solidFill>
                <a:latin typeface="Verdana" panose="020B0604030504040204" pitchFamily="34" charset="0"/>
                <a:ea typeface="Verdana" panose="020B0604030504040204" pitchFamily="34" charset="0"/>
                <a:cs typeface="Verdana" panose="020B0604030504040204" pitchFamily="34" charset="0"/>
              </a:rPr>
              <a:t>Tabla</a:t>
            </a:r>
            <a:br>
              <a:rPr lang="es-CO"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s-CO" b="1" dirty="0">
                <a:solidFill>
                  <a:schemeClr val="bg1"/>
                </a:solidFill>
                <a:latin typeface="Verdana" panose="020B0604030504040204" pitchFamily="34" charset="0"/>
                <a:ea typeface="Verdana" panose="020B0604030504040204" pitchFamily="34" charset="0"/>
                <a:cs typeface="Verdana" panose="020B0604030504040204" pitchFamily="34" charset="0"/>
              </a:rPr>
              <a:t>de</a:t>
            </a:r>
            <a:br>
              <a:rPr lang="es-CO"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s-CO" b="1" dirty="0">
                <a:solidFill>
                  <a:schemeClr val="bg1"/>
                </a:solidFill>
                <a:latin typeface="Verdana" panose="020B0604030504040204" pitchFamily="34" charset="0"/>
                <a:ea typeface="Verdana" panose="020B0604030504040204" pitchFamily="34" charset="0"/>
                <a:cs typeface="Verdana" panose="020B0604030504040204" pitchFamily="34" charset="0"/>
              </a:rPr>
              <a:t>contenido</a:t>
            </a:r>
          </a:p>
        </p:txBody>
      </p:sp>
      <p:sp>
        <p:nvSpPr>
          <p:cNvPr id="6" name="Título 1">
            <a:extLst>
              <a:ext uri="{FF2B5EF4-FFF2-40B4-BE49-F238E27FC236}">
                <a16:creationId xmlns:a16="http://schemas.microsoft.com/office/drawing/2014/main" id="{314B1F4C-30EB-49B4-CEDC-584D40583E43}"/>
              </a:ext>
            </a:extLst>
          </p:cNvPr>
          <p:cNvSpPr txBox="1">
            <a:spLocks/>
          </p:cNvSpPr>
          <p:nvPr/>
        </p:nvSpPr>
        <p:spPr>
          <a:xfrm>
            <a:off x="7229476" y="2270652"/>
            <a:ext cx="6157912" cy="43234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AutoNum type="arabicPeriod"/>
            </a:pPr>
            <a:r>
              <a:rPr lang="es-CO" sz="2400" dirty="0">
                <a:latin typeface="Verdana" panose="020B0604030504040204" pitchFamily="34" charset="0"/>
                <a:ea typeface="Verdana" panose="020B0604030504040204" pitchFamily="34" charset="0"/>
                <a:cs typeface="Verdana" panose="020B0604030504040204" pitchFamily="34" charset="0"/>
              </a:rPr>
              <a:t>Generalidades</a:t>
            </a:r>
          </a:p>
          <a:p>
            <a:pPr marL="457200" indent="-457200">
              <a:lnSpc>
                <a:spcPct val="150000"/>
              </a:lnSpc>
              <a:buAutoNum type="arabicPeriod"/>
            </a:pPr>
            <a:endParaRPr lang="es-CO" sz="2400"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s-CO" sz="2400" dirty="0">
                <a:latin typeface="Verdana" panose="020B0604030504040204" pitchFamily="34" charset="0"/>
                <a:ea typeface="Verdana" panose="020B0604030504040204" pitchFamily="34" charset="0"/>
                <a:cs typeface="Verdana" panose="020B0604030504040204" pitchFamily="34" charset="0"/>
              </a:rPr>
              <a:t>2. Manejo del Sistema</a:t>
            </a:r>
          </a:p>
          <a:p>
            <a:pPr>
              <a:lnSpc>
                <a:spcPct val="150000"/>
              </a:lnSpc>
            </a:pPr>
            <a:endParaRPr lang="es-CO" sz="2400"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s-CO" sz="2400" dirty="0">
                <a:latin typeface="Verdana" panose="020B0604030504040204" pitchFamily="34" charset="0"/>
                <a:ea typeface="Verdana" panose="020B0604030504040204" pitchFamily="34" charset="0"/>
                <a:cs typeface="Verdana" panose="020B0604030504040204" pitchFamily="34" charset="0"/>
              </a:rPr>
              <a:t>3. Observaciones</a:t>
            </a:r>
          </a:p>
          <a:p>
            <a:pPr>
              <a:lnSpc>
                <a:spcPct val="150000"/>
              </a:lnSpc>
            </a:pPr>
            <a:endParaRPr lang="es-CO" sz="2400"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s-CO" sz="2400" dirty="0">
                <a:latin typeface="Verdana" panose="020B0604030504040204" pitchFamily="34" charset="0"/>
                <a:ea typeface="Verdana" panose="020B0604030504040204" pitchFamily="34" charset="0"/>
                <a:cs typeface="Verdana" panose="020B0604030504040204" pitchFamily="34" charset="0"/>
              </a:rPr>
              <a:t>4. Funciones Actores FSE</a:t>
            </a:r>
          </a:p>
          <a:p>
            <a:pPr>
              <a:lnSpc>
                <a:spcPct val="150000"/>
              </a:lnSpc>
            </a:pPr>
            <a:endParaRPr lang="es-CO" sz="2000"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endParaRPr lang="es-CO" sz="2000" dirty="0">
              <a:latin typeface="Verdana" panose="020B0604030504040204" pitchFamily="34" charset="0"/>
              <a:ea typeface="Verdana" panose="020B0604030504040204" pitchFamily="34" charset="0"/>
              <a:cs typeface="Verdana" panose="020B0604030504040204" pitchFamily="34" charset="0"/>
            </a:endParaRPr>
          </a:p>
        </p:txBody>
      </p:sp>
      <p:pic>
        <p:nvPicPr>
          <p:cNvPr id="7" name="Imagen 6">
            <a:extLst>
              <a:ext uri="{FF2B5EF4-FFF2-40B4-BE49-F238E27FC236}">
                <a16:creationId xmlns:a16="http://schemas.microsoft.com/office/drawing/2014/main" id="{60D8B859-9C38-5BC5-8A0E-60508FA7C8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5521" y="1502765"/>
            <a:ext cx="959918" cy="860889"/>
          </a:xfrm>
          <a:prstGeom prst="rect">
            <a:avLst/>
          </a:prstGeom>
        </p:spPr>
      </p:pic>
    </p:spTree>
    <p:extLst>
      <p:ext uri="{BB962C8B-B14F-4D97-AF65-F5344CB8AC3E}">
        <p14:creationId xmlns:p14="http://schemas.microsoft.com/office/powerpoint/2010/main" val="1179034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4F12F4A-49A0-F5E3-EB81-28A34FCAD81A}"/>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E0463D80-0B2E-80CA-582F-11C0292C3E52}"/>
              </a:ext>
            </a:extLst>
          </p:cNvPr>
          <p:cNvPicPr>
            <a:picLocks noChangeAspect="1"/>
          </p:cNvPicPr>
          <p:nvPr/>
        </p:nvPicPr>
        <p:blipFill>
          <a:blip r:embed="rId3"/>
          <a:stretch>
            <a:fillRect/>
          </a:stretch>
        </p:blipFill>
        <p:spPr>
          <a:xfrm>
            <a:off x="10450513" y="275432"/>
            <a:ext cx="1407735" cy="526256"/>
          </a:xfrm>
          <a:prstGeom prst="rect">
            <a:avLst/>
          </a:prstGeom>
        </p:spPr>
      </p:pic>
      <p:pic>
        <p:nvPicPr>
          <p:cNvPr id="8" name="Imagen 7">
            <a:extLst>
              <a:ext uri="{FF2B5EF4-FFF2-40B4-BE49-F238E27FC236}">
                <a16:creationId xmlns:a16="http://schemas.microsoft.com/office/drawing/2014/main" id="{E736CD36-1B7A-5627-0FF0-33F15AB48040}"/>
              </a:ext>
            </a:extLst>
          </p:cNvPr>
          <p:cNvPicPr>
            <a:picLocks noChangeAspect="1"/>
          </p:cNvPicPr>
          <p:nvPr/>
        </p:nvPicPr>
        <p:blipFill>
          <a:blip r:embed="rId4"/>
          <a:stretch>
            <a:fillRect/>
          </a:stretch>
        </p:blipFill>
        <p:spPr>
          <a:xfrm>
            <a:off x="218904" y="169260"/>
            <a:ext cx="1130064" cy="965311"/>
          </a:xfrm>
          <a:prstGeom prst="rect">
            <a:avLst/>
          </a:prstGeom>
        </p:spPr>
      </p:pic>
      <p:sp>
        <p:nvSpPr>
          <p:cNvPr id="2" name="CuadroTexto 1">
            <a:extLst>
              <a:ext uri="{FF2B5EF4-FFF2-40B4-BE49-F238E27FC236}">
                <a16:creationId xmlns:a16="http://schemas.microsoft.com/office/drawing/2014/main" id="{594F0496-392F-641C-CBA7-EF89446D62D7}"/>
              </a:ext>
            </a:extLst>
          </p:cNvPr>
          <p:cNvSpPr txBox="1"/>
          <p:nvPr/>
        </p:nvSpPr>
        <p:spPr>
          <a:xfrm>
            <a:off x="2597228" y="578098"/>
            <a:ext cx="6605025" cy="1015663"/>
          </a:xfrm>
          <a:prstGeom prst="rect">
            <a:avLst/>
          </a:prstGeom>
          <a:noFill/>
        </p:spPr>
        <p:txBody>
          <a:bodyPr wrap="square">
            <a:spAutoFit/>
          </a:bodyPr>
          <a:lstStyle/>
          <a:p>
            <a:pPr algn="ctr"/>
            <a:r>
              <a:rPr lang="es-MX" sz="2000" dirty="0">
                <a:latin typeface="Verdana" panose="020B0604030504040204" pitchFamily="34" charset="0"/>
                <a:ea typeface="Verdana" panose="020B0604030504040204" pitchFamily="34" charset="0"/>
              </a:rPr>
              <a:t>3. Hacer clic en el botón </a:t>
            </a:r>
            <a:r>
              <a:rPr lang="es-MX" sz="2000" b="1" u="sng" dirty="0">
                <a:latin typeface="Verdana" panose="020B0604030504040204" pitchFamily="34" charset="0"/>
                <a:ea typeface="Verdana" panose="020B0604030504040204" pitchFamily="34" charset="0"/>
              </a:rPr>
              <a:t>“</a:t>
            </a:r>
            <a:r>
              <a:rPr lang="es-MX" sz="2000" b="1" u="sng" dirty="0">
                <a:solidFill>
                  <a:srgbClr val="53206D"/>
                </a:solidFill>
                <a:latin typeface="Verdana" panose="020B0604030504040204" pitchFamily="34" charset="0"/>
                <a:ea typeface="Verdana" panose="020B0604030504040204" pitchFamily="34" charset="0"/>
              </a:rPr>
              <a:t>REGRESAR</a:t>
            </a:r>
            <a:r>
              <a:rPr lang="es-MX" sz="2000" b="1" u="sng" dirty="0">
                <a:latin typeface="Verdana" panose="020B0604030504040204" pitchFamily="34" charset="0"/>
                <a:ea typeface="Verdana" panose="020B0604030504040204" pitchFamily="34" charset="0"/>
              </a:rPr>
              <a:t>”</a:t>
            </a:r>
            <a:r>
              <a:rPr lang="es-MX" sz="2000" dirty="0">
                <a:latin typeface="Verdana" panose="020B0604030504040204" pitchFamily="34" charset="0"/>
                <a:ea typeface="Verdana" panose="020B0604030504040204" pitchFamily="34" charset="0"/>
              </a:rPr>
              <a:t> . </a:t>
            </a:r>
          </a:p>
          <a:p>
            <a:pPr algn="ctr"/>
            <a:endParaRPr lang="es-MX" sz="2000" dirty="0">
              <a:latin typeface="Verdana" panose="020B0604030504040204" pitchFamily="34" charset="0"/>
              <a:ea typeface="Verdana" panose="020B0604030504040204" pitchFamily="34" charset="0"/>
            </a:endParaRPr>
          </a:p>
          <a:p>
            <a:pPr algn="ctr"/>
            <a:r>
              <a:rPr lang="es-MX" sz="2000" dirty="0">
                <a:latin typeface="Verdana" panose="020B0604030504040204" pitchFamily="34" charset="0"/>
                <a:ea typeface="Verdana" panose="020B0604030504040204" pitchFamily="34" charset="0"/>
              </a:rPr>
              <a:t>4. Editar la información de los campos con error</a:t>
            </a:r>
            <a:r>
              <a:rPr lang="es-MX" dirty="0">
                <a:latin typeface="Verdana" panose="020B0604030504040204" pitchFamily="34" charset="0"/>
                <a:ea typeface="Verdana" panose="020B0604030504040204" pitchFamily="34" charset="0"/>
              </a:rPr>
              <a:t>.</a:t>
            </a:r>
            <a:endParaRPr lang="es-CO" b="1" u="sng" dirty="0">
              <a:latin typeface="Verdana" panose="020B0604030504040204" pitchFamily="34" charset="0"/>
              <a:ea typeface="Verdana" panose="020B0604030504040204" pitchFamily="34" charset="0"/>
            </a:endParaRPr>
          </a:p>
        </p:txBody>
      </p:sp>
      <p:pic>
        <p:nvPicPr>
          <p:cNvPr id="3" name="Imagen 2">
            <a:extLst>
              <a:ext uri="{FF2B5EF4-FFF2-40B4-BE49-F238E27FC236}">
                <a16:creationId xmlns:a16="http://schemas.microsoft.com/office/drawing/2014/main" id="{01E38E74-177C-CF87-A534-C3404CB43922}"/>
              </a:ext>
            </a:extLst>
          </p:cNvPr>
          <p:cNvPicPr>
            <a:picLocks noChangeAspect="1"/>
          </p:cNvPicPr>
          <p:nvPr/>
        </p:nvPicPr>
        <p:blipFill>
          <a:blip r:embed="rId5"/>
          <a:stretch>
            <a:fillRect/>
          </a:stretch>
        </p:blipFill>
        <p:spPr>
          <a:xfrm>
            <a:off x="1495923" y="1879738"/>
            <a:ext cx="8807633" cy="40809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72648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931E2F8-7F3B-7116-5171-29586A5AD142}"/>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AC1B011-12C4-1F22-E643-283A77185DBA}"/>
              </a:ext>
            </a:extLst>
          </p:cNvPr>
          <p:cNvPicPr>
            <a:picLocks noChangeAspect="1"/>
          </p:cNvPicPr>
          <p:nvPr/>
        </p:nvPicPr>
        <p:blipFill>
          <a:blip r:embed="rId3"/>
          <a:stretch>
            <a:fillRect/>
          </a:stretch>
        </p:blipFill>
        <p:spPr>
          <a:xfrm>
            <a:off x="9693863" y="210110"/>
            <a:ext cx="2174591" cy="812931"/>
          </a:xfrm>
          <a:prstGeom prst="rect">
            <a:avLst/>
          </a:prstGeom>
        </p:spPr>
      </p:pic>
      <p:pic>
        <p:nvPicPr>
          <p:cNvPr id="8" name="Gráfico 7">
            <a:extLst>
              <a:ext uri="{FF2B5EF4-FFF2-40B4-BE49-F238E27FC236}">
                <a16:creationId xmlns:a16="http://schemas.microsoft.com/office/drawing/2014/main" id="{FA8A15AE-871B-34B8-F68C-C65AE434F2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577" y="284377"/>
            <a:ext cx="832731" cy="956338"/>
          </a:xfrm>
          <a:prstGeom prst="rect">
            <a:avLst/>
          </a:prstGeom>
        </p:spPr>
      </p:pic>
      <p:pic>
        <p:nvPicPr>
          <p:cNvPr id="9" name="Gráfico 8">
            <a:extLst>
              <a:ext uri="{FF2B5EF4-FFF2-40B4-BE49-F238E27FC236}">
                <a16:creationId xmlns:a16="http://schemas.microsoft.com/office/drawing/2014/main" id="{47F9DFA4-1BCB-CD38-C646-7BC395E551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81158" y="5544150"/>
            <a:ext cx="1120549" cy="655007"/>
          </a:xfrm>
          <a:prstGeom prst="rect">
            <a:avLst/>
          </a:prstGeom>
        </p:spPr>
      </p:pic>
      <p:pic>
        <p:nvPicPr>
          <p:cNvPr id="2" name="Imagen 1">
            <a:extLst>
              <a:ext uri="{FF2B5EF4-FFF2-40B4-BE49-F238E27FC236}">
                <a16:creationId xmlns:a16="http://schemas.microsoft.com/office/drawing/2014/main" id="{4EEA27D9-2E21-8B04-6E4D-9E57FF26885B}"/>
              </a:ext>
            </a:extLst>
          </p:cNvPr>
          <p:cNvPicPr>
            <a:picLocks noChangeAspect="1"/>
          </p:cNvPicPr>
          <p:nvPr/>
        </p:nvPicPr>
        <p:blipFill>
          <a:blip r:embed="rId8"/>
          <a:stretch>
            <a:fillRect/>
          </a:stretch>
        </p:blipFill>
        <p:spPr>
          <a:xfrm>
            <a:off x="1167434" y="1075103"/>
            <a:ext cx="9073846" cy="51240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70704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2FFF7C5-C9FB-0BA7-2EC1-F491BECE692C}"/>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D63DB06B-7A5A-86E1-A204-381CDEC00DB3}"/>
              </a:ext>
            </a:extLst>
          </p:cNvPr>
          <p:cNvPicPr>
            <a:picLocks noChangeAspect="1"/>
          </p:cNvPicPr>
          <p:nvPr/>
        </p:nvPicPr>
        <p:blipFill>
          <a:blip r:embed="rId3"/>
          <a:stretch>
            <a:fillRect/>
          </a:stretch>
        </p:blipFill>
        <p:spPr>
          <a:xfrm>
            <a:off x="10450513" y="275432"/>
            <a:ext cx="1407735" cy="526256"/>
          </a:xfrm>
          <a:prstGeom prst="rect">
            <a:avLst/>
          </a:prstGeom>
        </p:spPr>
      </p:pic>
      <p:pic>
        <p:nvPicPr>
          <p:cNvPr id="8" name="Imagen 7">
            <a:extLst>
              <a:ext uri="{FF2B5EF4-FFF2-40B4-BE49-F238E27FC236}">
                <a16:creationId xmlns:a16="http://schemas.microsoft.com/office/drawing/2014/main" id="{F3DB7024-AB1A-4317-43B0-5B804ACD2F20}"/>
              </a:ext>
            </a:extLst>
          </p:cNvPr>
          <p:cNvPicPr>
            <a:picLocks noChangeAspect="1"/>
          </p:cNvPicPr>
          <p:nvPr/>
        </p:nvPicPr>
        <p:blipFill>
          <a:blip r:embed="rId4"/>
          <a:stretch>
            <a:fillRect/>
          </a:stretch>
        </p:blipFill>
        <p:spPr>
          <a:xfrm>
            <a:off x="218904" y="169260"/>
            <a:ext cx="1130064" cy="965311"/>
          </a:xfrm>
          <a:prstGeom prst="rect">
            <a:avLst/>
          </a:prstGeom>
        </p:spPr>
      </p:pic>
      <p:sp>
        <p:nvSpPr>
          <p:cNvPr id="3" name="CuadroTexto 2">
            <a:extLst>
              <a:ext uri="{FF2B5EF4-FFF2-40B4-BE49-F238E27FC236}">
                <a16:creationId xmlns:a16="http://schemas.microsoft.com/office/drawing/2014/main" id="{9213DB02-7448-3665-B6C9-B7AA90909D04}"/>
              </a:ext>
            </a:extLst>
          </p:cNvPr>
          <p:cNvSpPr txBox="1"/>
          <p:nvPr/>
        </p:nvSpPr>
        <p:spPr>
          <a:xfrm>
            <a:off x="1584356" y="753607"/>
            <a:ext cx="8437830" cy="5262979"/>
          </a:xfrm>
          <a:prstGeom prst="rect">
            <a:avLst/>
          </a:prstGeom>
          <a:noFill/>
        </p:spPr>
        <p:txBody>
          <a:bodyPr wrap="square">
            <a:spAutoFit/>
          </a:bodyPr>
          <a:lstStyle/>
          <a:p>
            <a:pPr algn="ctr"/>
            <a:r>
              <a:rPr lang="es-CO" sz="2400" b="1" dirty="0">
                <a:solidFill>
                  <a:srgbClr val="B951A0"/>
                </a:solidFill>
                <a:latin typeface="Verdana" panose="020B0604030504040204" pitchFamily="34" charset="0"/>
                <a:ea typeface="Verdana" panose="020B0604030504040204" pitchFamily="34" charset="0"/>
              </a:rPr>
              <a:t>Cómo revisar en los ERRORES reportados </a:t>
            </a:r>
          </a:p>
          <a:p>
            <a:pPr algn="ctr"/>
            <a:r>
              <a:rPr lang="es-CO" sz="2400" b="1" dirty="0">
                <a:solidFill>
                  <a:srgbClr val="B951A0"/>
                </a:solidFill>
                <a:latin typeface="Verdana" panose="020B0604030504040204" pitchFamily="34" charset="0"/>
                <a:ea typeface="Verdana" panose="020B0604030504040204" pitchFamily="34" charset="0"/>
              </a:rPr>
              <a:t>por el FSE</a:t>
            </a:r>
          </a:p>
          <a:p>
            <a:endParaRPr lang="es-CO" dirty="0">
              <a:latin typeface="Verdana" panose="020B0604030504040204" pitchFamily="34" charset="0"/>
              <a:ea typeface="Verdana" panose="020B0604030504040204" pitchFamily="34" charset="0"/>
            </a:endParaRPr>
          </a:p>
          <a:p>
            <a:pPr marL="342900" indent="-342900">
              <a:buAutoNum type="arabicPeriod"/>
            </a:pPr>
            <a:r>
              <a:rPr lang="es-CO" dirty="0">
                <a:latin typeface="Verdana" panose="020B0604030504040204" pitchFamily="34" charset="0"/>
                <a:ea typeface="Verdana" panose="020B0604030504040204" pitchFamily="34" charset="0"/>
              </a:rPr>
              <a:t>Mensaje de error: </a:t>
            </a:r>
            <a:r>
              <a:rPr lang="es-CO" u="sng" dirty="0">
                <a:latin typeface="Verdana" panose="020B0604030504040204" pitchFamily="34" charset="0"/>
                <a:ea typeface="Verdana" panose="020B0604030504040204" pitchFamily="34" charset="0"/>
              </a:rPr>
              <a:t>“El archivo de reporte financiero tiene información repetida de código de establecimiento, fuente de ingreso y año”</a:t>
            </a:r>
            <a:r>
              <a:rPr lang="es-CO" dirty="0">
                <a:latin typeface="Verdana" panose="020B0604030504040204" pitchFamily="34" charset="0"/>
                <a:ea typeface="Verdana" panose="020B0604030504040204" pitchFamily="34" charset="0"/>
              </a:rPr>
              <a:t>: allí se debe revisar el Excel cargado por el fondo y revisar detalladamente si hay información repetida en los campos mencionados en el mensaje de error.</a:t>
            </a:r>
          </a:p>
          <a:p>
            <a:endParaRPr lang="es-CO" dirty="0">
              <a:latin typeface="Century Schoolbook" panose="02040604050505020304" pitchFamily="18" charset="0"/>
            </a:endParaRPr>
          </a:p>
          <a:p>
            <a:endParaRPr lang="es-CO" dirty="0">
              <a:latin typeface="Century Schoolbook" panose="02040604050505020304" pitchFamily="18" charset="0"/>
            </a:endParaRPr>
          </a:p>
          <a:p>
            <a:endParaRPr lang="es-CO" dirty="0">
              <a:latin typeface="Century Schoolbook" panose="02040604050505020304" pitchFamily="18" charset="0"/>
            </a:endParaRPr>
          </a:p>
          <a:p>
            <a:endParaRPr lang="es-CO" dirty="0">
              <a:latin typeface="Century Schoolbook" panose="02040604050505020304" pitchFamily="18" charset="0"/>
            </a:endParaRPr>
          </a:p>
          <a:p>
            <a:endParaRPr lang="es-CO" dirty="0">
              <a:latin typeface="Century Schoolbook" panose="02040604050505020304" pitchFamily="18" charset="0"/>
            </a:endParaRPr>
          </a:p>
          <a:p>
            <a:endParaRPr lang="es-CO" dirty="0">
              <a:latin typeface="Century Schoolbook" panose="02040604050505020304" pitchFamily="18" charset="0"/>
            </a:endParaRPr>
          </a:p>
          <a:p>
            <a:endParaRPr lang="es-CO" dirty="0">
              <a:latin typeface="Century Schoolbook" panose="02040604050505020304" pitchFamily="18" charset="0"/>
            </a:endParaRPr>
          </a:p>
          <a:p>
            <a:pPr marL="285750" indent="-285750">
              <a:buFont typeface="Arial" panose="020B0604020202020204" pitchFamily="34" charset="0"/>
              <a:buChar char="•"/>
            </a:pPr>
            <a:endParaRPr lang="es-CO" dirty="0">
              <a:latin typeface="Century Schoolbook" panose="02040604050505020304" pitchFamily="18" charset="0"/>
            </a:endParaRPr>
          </a:p>
          <a:p>
            <a:endParaRPr lang="es-CO" dirty="0">
              <a:latin typeface="Century Schoolbook" panose="02040604050505020304" pitchFamily="18" charset="0"/>
            </a:endParaRPr>
          </a:p>
          <a:p>
            <a:endParaRPr lang="es-CO" dirty="0">
              <a:latin typeface="Century Schoolbook" panose="02040604050505020304" pitchFamily="18" charset="0"/>
            </a:endParaRPr>
          </a:p>
        </p:txBody>
      </p:sp>
      <p:pic>
        <p:nvPicPr>
          <p:cNvPr id="4" name="Imagen 3" descr="Imagen que contiene Gráfico&#10;&#10;Descripción generada automáticamente">
            <a:extLst>
              <a:ext uri="{FF2B5EF4-FFF2-40B4-BE49-F238E27FC236}">
                <a16:creationId xmlns:a16="http://schemas.microsoft.com/office/drawing/2014/main" id="{59A6D46B-9724-7556-BC17-39F3BCCAAD28}"/>
              </a:ext>
            </a:extLst>
          </p:cNvPr>
          <p:cNvPicPr>
            <a:picLocks noChangeAspect="1"/>
          </p:cNvPicPr>
          <p:nvPr/>
        </p:nvPicPr>
        <p:blipFill>
          <a:blip r:embed="rId5" r:link="rId6" cstate="screen">
            <a:extLst>
              <a:ext uri="{28A0092B-C50C-407E-A947-70E740481C1C}">
                <a14:useLocalDpi xmlns:a14="http://schemas.microsoft.com/office/drawing/2010/main"/>
              </a:ext>
            </a:extLst>
          </a:blip>
          <a:srcRect/>
          <a:stretch>
            <a:fillRect/>
          </a:stretch>
        </p:blipFill>
        <p:spPr bwMode="auto">
          <a:xfrm>
            <a:off x="1189719" y="3429000"/>
            <a:ext cx="9507625" cy="26958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20832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485E8FD-FBE8-4118-133D-615808BECA27}"/>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C18972A3-EB73-1A2F-D600-186EF0958ED2}"/>
              </a:ext>
            </a:extLst>
          </p:cNvPr>
          <p:cNvPicPr>
            <a:picLocks noChangeAspect="1"/>
          </p:cNvPicPr>
          <p:nvPr/>
        </p:nvPicPr>
        <p:blipFill>
          <a:blip r:embed="rId3"/>
          <a:stretch>
            <a:fillRect/>
          </a:stretch>
        </p:blipFill>
        <p:spPr>
          <a:xfrm>
            <a:off x="9693863" y="210110"/>
            <a:ext cx="2174591" cy="812931"/>
          </a:xfrm>
          <a:prstGeom prst="rect">
            <a:avLst/>
          </a:prstGeom>
        </p:spPr>
      </p:pic>
      <p:pic>
        <p:nvPicPr>
          <p:cNvPr id="8" name="Gráfico 7">
            <a:extLst>
              <a:ext uri="{FF2B5EF4-FFF2-40B4-BE49-F238E27FC236}">
                <a16:creationId xmlns:a16="http://schemas.microsoft.com/office/drawing/2014/main" id="{B1AEE6D6-87A5-F0BD-A335-BF061750A7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577" y="284377"/>
            <a:ext cx="832731" cy="956338"/>
          </a:xfrm>
          <a:prstGeom prst="rect">
            <a:avLst/>
          </a:prstGeom>
        </p:spPr>
      </p:pic>
      <p:pic>
        <p:nvPicPr>
          <p:cNvPr id="9" name="Gráfico 8">
            <a:extLst>
              <a:ext uri="{FF2B5EF4-FFF2-40B4-BE49-F238E27FC236}">
                <a16:creationId xmlns:a16="http://schemas.microsoft.com/office/drawing/2014/main" id="{B4CE937B-8868-8B64-D5E9-A0213017CD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81158" y="5544150"/>
            <a:ext cx="1120549" cy="655007"/>
          </a:xfrm>
          <a:prstGeom prst="rect">
            <a:avLst/>
          </a:prstGeom>
        </p:spPr>
      </p:pic>
      <p:sp>
        <p:nvSpPr>
          <p:cNvPr id="4" name="CuadroTexto 3">
            <a:extLst>
              <a:ext uri="{FF2B5EF4-FFF2-40B4-BE49-F238E27FC236}">
                <a16:creationId xmlns:a16="http://schemas.microsoft.com/office/drawing/2014/main" id="{F311FF76-87F5-2F72-59C2-E03BA6E5AC9C}"/>
              </a:ext>
            </a:extLst>
          </p:cNvPr>
          <p:cNvSpPr txBox="1"/>
          <p:nvPr/>
        </p:nvSpPr>
        <p:spPr>
          <a:xfrm>
            <a:off x="975374" y="1386823"/>
            <a:ext cx="9264095" cy="4678204"/>
          </a:xfrm>
          <a:prstGeom prst="rect">
            <a:avLst/>
          </a:prstGeom>
          <a:noFill/>
        </p:spPr>
        <p:txBody>
          <a:bodyPr wrap="square">
            <a:spAutoFit/>
          </a:bodyPr>
          <a:lstStyle/>
          <a:p>
            <a:r>
              <a:rPr lang="es-CO" sz="2000" dirty="0">
                <a:latin typeface="Verdana" panose="020B0604030504040204" pitchFamily="34" charset="0"/>
                <a:ea typeface="Verdana" panose="020B0604030504040204" pitchFamily="34" charset="0"/>
              </a:rPr>
              <a:t>2. Cuando sale un mensaje de cargue  “incompleto” verificar si el fondo tiene asociados. Si es así, verificar que el archivo de cargue contenga información tanto del fondo como de sus asociados.</a:t>
            </a:r>
          </a:p>
          <a:p>
            <a:endParaRPr lang="es-CO" sz="2000" dirty="0">
              <a:latin typeface="Verdana" panose="020B0604030504040204" pitchFamily="34" charset="0"/>
              <a:ea typeface="Verdana" panose="020B0604030504040204" pitchFamily="34" charset="0"/>
            </a:endParaRPr>
          </a:p>
          <a:p>
            <a:r>
              <a:rPr lang="es-CO" sz="2000" dirty="0">
                <a:latin typeface="Verdana" panose="020B0604030504040204" pitchFamily="34" charset="0"/>
                <a:ea typeface="Verdana" panose="020B0604030504040204" pitchFamily="34" charset="0"/>
              </a:rPr>
              <a:t>3. Oficializado doble: allí no se puede hacer nada, solo corregir en el siguiente cargue.</a:t>
            </a:r>
          </a:p>
          <a:p>
            <a:endParaRPr lang="es-CO" sz="2000" dirty="0">
              <a:latin typeface="Verdana" panose="020B0604030504040204" pitchFamily="34" charset="0"/>
              <a:ea typeface="Verdana" panose="020B0604030504040204" pitchFamily="34" charset="0"/>
            </a:endParaRPr>
          </a:p>
          <a:p>
            <a:r>
              <a:rPr lang="es-CO" sz="2000" dirty="0">
                <a:latin typeface="Verdana" panose="020B0604030504040204" pitchFamily="34" charset="0"/>
                <a:ea typeface="Verdana" panose="020B0604030504040204" pitchFamily="34" charset="0"/>
              </a:rPr>
              <a:t>4. Descartado: lo ideal es que antes de cargar se revise muy bien la información, con ello no se tiene que recurrir a esta opción, ya que daña el cargue.</a:t>
            </a:r>
          </a:p>
          <a:p>
            <a:endParaRPr lang="es-CO" sz="2000" dirty="0">
              <a:latin typeface="Verdana" panose="020B0604030504040204" pitchFamily="34" charset="0"/>
              <a:ea typeface="Verdana" panose="020B0604030504040204" pitchFamily="34" charset="0"/>
            </a:endParaRPr>
          </a:p>
          <a:p>
            <a:r>
              <a:rPr lang="es-CO" sz="2000" dirty="0">
                <a:solidFill>
                  <a:srgbClr val="FF3366"/>
                </a:solidFill>
                <a:latin typeface="Verdana" panose="020B0604030504040204" pitchFamily="34" charset="0"/>
                <a:ea typeface="Verdana" panose="020B0604030504040204" pitchFamily="34" charset="0"/>
              </a:rPr>
              <a:t>NOTA: ES MUY IMPORTANTE QUE SE REVISE EL EXCEL ANTES DE SUBIRLO AL SISTEMA, PARA EVITAR USAR LA FUNCIONALIDAD DE “DESCARTAR”</a:t>
            </a:r>
          </a:p>
          <a:p>
            <a:endParaRPr lang="es-CO"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32496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8FDD731-D175-5002-2DEB-9C84B5EC2334}"/>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B92B2FB1-CEDA-3F26-8C85-CF99DE2AEABA}"/>
              </a:ext>
            </a:extLst>
          </p:cNvPr>
          <p:cNvSpPr txBox="1"/>
          <p:nvPr/>
        </p:nvSpPr>
        <p:spPr>
          <a:xfrm>
            <a:off x="6771992" y="1291755"/>
            <a:ext cx="4327557" cy="3947234"/>
          </a:xfrm>
          <a:prstGeom prst="rect">
            <a:avLst/>
          </a:prstGeom>
          <a:noFill/>
        </p:spPr>
        <p:txBody>
          <a:bodyPr wrap="square">
            <a:spAutoFit/>
          </a:bodyPr>
          <a:lstStyle/>
          <a:p>
            <a:pPr algn="ctr"/>
            <a:r>
              <a:rPr lang="es-CO" sz="2400" dirty="0">
                <a:solidFill>
                  <a:srgbClr val="FF3366"/>
                </a:solidFill>
                <a:latin typeface="Verdana" panose="020B0604030504040204" pitchFamily="34" charset="0"/>
                <a:ea typeface="Verdana" panose="020B0604030504040204" pitchFamily="34" charset="0"/>
              </a:rPr>
              <a:t>En el momento del Cargue</a:t>
            </a:r>
          </a:p>
          <a:p>
            <a:endParaRPr lang="es-CO" sz="105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s-CO" dirty="0">
                <a:latin typeface="Verdana" panose="020B0604030504040204" pitchFamily="34" charset="0"/>
                <a:ea typeface="Verdana" panose="020B0604030504040204" pitchFamily="34" charset="0"/>
              </a:rPr>
              <a:t>Descargar el formato (carga de archivos / Descargar formato de reporte presupuestal)</a:t>
            </a:r>
          </a:p>
          <a:p>
            <a:pPr marL="285750" indent="-285750">
              <a:buFont typeface="Arial" panose="020B0604020202020204" pitchFamily="34" charset="0"/>
              <a:buChar char="•"/>
            </a:pPr>
            <a:r>
              <a:rPr lang="es-CO" dirty="0">
                <a:latin typeface="Verdana" panose="020B0604030504040204" pitchFamily="34" charset="0"/>
                <a:ea typeface="Verdana" panose="020B0604030504040204" pitchFamily="34" charset="0"/>
              </a:rPr>
              <a:t>Al diligenciar NO Copiar ni pegar (NO MODIFICAR FORMATO DE CELDAS)</a:t>
            </a:r>
          </a:p>
          <a:p>
            <a:pPr marL="285750" indent="-285750">
              <a:buFont typeface="Arial" panose="020B0604020202020204" pitchFamily="34" charset="0"/>
              <a:buChar char="•"/>
            </a:pPr>
            <a:r>
              <a:rPr lang="es-CO" dirty="0">
                <a:latin typeface="Verdana" panose="020B0604030504040204" pitchFamily="34" charset="0"/>
                <a:ea typeface="Verdana" panose="020B0604030504040204" pitchFamily="34" charset="0"/>
              </a:rPr>
              <a:t>Columna A va en formato “TEXTO” y las demás columnas en formato “GENERAL”</a:t>
            </a:r>
          </a:p>
          <a:p>
            <a:pPr marL="285750" indent="-285750">
              <a:buFont typeface="Arial" panose="020B0604020202020204" pitchFamily="34" charset="0"/>
              <a:buChar char="•"/>
            </a:pPr>
            <a:r>
              <a:rPr lang="es-CO" b="1" dirty="0">
                <a:latin typeface="Verdana" panose="020B0604030504040204" pitchFamily="34" charset="0"/>
                <a:ea typeface="Verdana" panose="020B0604030504040204" pitchFamily="34" charset="0"/>
              </a:rPr>
              <a:t>NO</a:t>
            </a:r>
            <a:r>
              <a:rPr lang="es-CO" dirty="0">
                <a:latin typeface="Verdana" panose="020B0604030504040204" pitchFamily="34" charset="0"/>
                <a:ea typeface="Verdana" panose="020B0604030504040204" pitchFamily="34" charset="0"/>
              </a:rPr>
              <a:t> formular</a:t>
            </a:r>
          </a:p>
          <a:p>
            <a:pPr marL="285750" indent="-285750">
              <a:buFont typeface="Arial" panose="020B0604020202020204" pitchFamily="34" charset="0"/>
              <a:buChar char="•"/>
            </a:pPr>
            <a:r>
              <a:rPr lang="es-CO" b="1" dirty="0">
                <a:latin typeface="Verdana" panose="020B0604030504040204" pitchFamily="34" charset="0"/>
                <a:ea typeface="Verdana" panose="020B0604030504040204" pitchFamily="34" charset="0"/>
              </a:rPr>
              <a:t>NO</a:t>
            </a:r>
            <a:r>
              <a:rPr lang="es-CO" dirty="0">
                <a:latin typeface="Verdana" panose="020B0604030504040204" pitchFamily="34" charset="0"/>
                <a:ea typeface="Verdana" panose="020B0604030504040204" pitchFamily="34" charset="0"/>
              </a:rPr>
              <a:t> cambiar tipo de letra</a:t>
            </a:r>
          </a:p>
          <a:p>
            <a:pPr marL="285750" indent="-285750">
              <a:buFont typeface="Arial" panose="020B0604020202020204" pitchFamily="34" charset="0"/>
              <a:buChar char="•"/>
            </a:pPr>
            <a:r>
              <a:rPr lang="es-CO" b="1" dirty="0">
                <a:latin typeface="Verdana" panose="020B0604030504040204" pitchFamily="34" charset="0"/>
                <a:ea typeface="Verdana" panose="020B0604030504040204" pitchFamily="34" charset="0"/>
              </a:rPr>
              <a:t>NO</a:t>
            </a:r>
            <a:r>
              <a:rPr lang="es-CO" dirty="0">
                <a:latin typeface="Verdana" panose="020B0604030504040204" pitchFamily="34" charset="0"/>
                <a:ea typeface="Verdana" panose="020B0604030504040204" pitchFamily="34" charset="0"/>
              </a:rPr>
              <a:t> poner colores</a:t>
            </a:r>
          </a:p>
        </p:txBody>
      </p:sp>
      <p:graphicFrame>
        <p:nvGraphicFramePr>
          <p:cNvPr id="7" name="CuadroTexto 2">
            <a:extLst>
              <a:ext uri="{FF2B5EF4-FFF2-40B4-BE49-F238E27FC236}">
                <a16:creationId xmlns:a16="http://schemas.microsoft.com/office/drawing/2014/main" id="{6E38170A-3CA1-187B-7489-DB5AA7F4FD89}"/>
              </a:ext>
            </a:extLst>
          </p:cNvPr>
          <p:cNvGraphicFramePr/>
          <p:nvPr>
            <p:extLst>
              <p:ext uri="{D42A27DB-BD31-4B8C-83A1-F6EECF244321}">
                <p14:modId xmlns:p14="http://schemas.microsoft.com/office/powerpoint/2010/main" val="3049982157"/>
              </p:ext>
            </p:extLst>
          </p:nvPr>
        </p:nvGraphicFramePr>
        <p:xfrm>
          <a:off x="930244" y="669956"/>
          <a:ext cx="5416235" cy="5514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72388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DBE6061-6112-1AE3-6365-CBD2DEE3C772}"/>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A588BB0B-0CEC-E9A1-0714-4AAD456AF8CF}"/>
              </a:ext>
            </a:extLst>
          </p:cNvPr>
          <p:cNvPicPr>
            <a:picLocks noChangeAspect="1"/>
          </p:cNvPicPr>
          <p:nvPr/>
        </p:nvPicPr>
        <p:blipFill>
          <a:blip r:embed="rId3"/>
          <a:stretch>
            <a:fillRect/>
          </a:stretch>
        </p:blipFill>
        <p:spPr>
          <a:xfrm>
            <a:off x="10489014" y="5768689"/>
            <a:ext cx="1407735" cy="526256"/>
          </a:xfrm>
          <a:prstGeom prst="rect">
            <a:avLst/>
          </a:prstGeom>
        </p:spPr>
      </p:pic>
      <p:sp>
        <p:nvSpPr>
          <p:cNvPr id="3" name="CuadroTexto 2">
            <a:extLst>
              <a:ext uri="{FF2B5EF4-FFF2-40B4-BE49-F238E27FC236}">
                <a16:creationId xmlns:a16="http://schemas.microsoft.com/office/drawing/2014/main" id="{95FFC4D6-D2FC-AF0C-C271-C82C8686A053}"/>
              </a:ext>
            </a:extLst>
          </p:cNvPr>
          <p:cNvSpPr txBox="1"/>
          <p:nvPr/>
        </p:nvSpPr>
        <p:spPr>
          <a:xfrm>
            <a:off x="374432" y="939633"/>
            <a:ext cx="9949759" cy="5355312"/>
          </a:xfrm>
          <a:prstGeom prst="rect">
            <a:avLst/>
          </a:prstGeom>
          <a:noFill/>
        </p:spPr>
        <p:txBody>
          <a:bodyPr wrap="square">
            <a:spAutoFit/>
          </a:bodyPr>
          <a:lstStyle/>
          <a:p>
            <a:pPr marL="342900" indent="-342900">
              <a:buFont typeface="Arial" panose="020B0604020202020204" pitchFamily="34" charset="0"/>
              <a:buChar char="•"/>
            </a:pPr>
            <a:r>
              <a:rPr lang="es-CO" sz="1800" b="1" dirty="0">
                <a:latin typeface="Verdana" panose="020B0604030504040204" pitchFamily="34" charset="0"/>
                <a:ea typeface="Verdana" panose="020B0604030504040204" pitchFamily="34" charset="0"/>
              </a:rPr>
              <a:t>NO</a:t>
            </a:r>
            <a:r>
              <a:rPr lang="es-CO" sz="1800" dirty="0">
                <a:latin typeface="Verdana" panose="020B0604030504040204" pitchFamily="34" charset="0"/>
                <a:ea typeface="Verdana" panose="020B0604030504040204" pitchFamily="34" charset="0"/>
              </a:rPr>
              <a:t> totalizar</a:t>
            </a:r>
          </a:p>
          <a:p>
            <a:pPr marL="285750" indent="-285750">
              <a:buFont typeface="Arial" panose="020B0604020202020204" pitchFamily="34" charset="0"/>
              <a:buChar char="•"/>
            </a:pPr>
            <a:r>
              <a:rPr lang="es-CO" sz="1800" b="1" dirty="0">
                <a:latin typeface="Verdana" panose="020B0604030504040204" pitchFamily="34" charset="0"/>
                <a:ea typeface="Verdana" panose="020B0604030504040204" pitchFamily="34" charset="0"/>
              </a:rPr>
              <a:t>NO</a:t>
            </a:r>
            <a:r>
              <a:rPr lang="es-CO" sz="1800" dirty="0">
                <a:latin typeface="Verdana" panose="020B0604030504040204" pitchFamily="34" charset="0"/>
                <a:ea typeface="Verdana" panose="020B0604030504040204" pitchFamily="34" charset="0"/>
              </a:rPr>
              <a:t> símbolos (*,.;:#%)</a:t>
            </a:r>
          </a:p>
          <a:p>
            <a:pPr marL="285750" indent="-285750">
              <a:buFont typeface="Arial" panose="020B0604020202020204" pitchFamily="34" charset="0"/>
              <a:buChar char="•"/>
            </a:pPr>
            <a:r>
              <a:rPr lang="es-CO" sz="1800" dirty="0">
                <a:latin typeface="Verdana" panose="020B0604030504040204" pitchFamily="34" charset="0"/>
                <a:ea typeface="Verdana" panose="020B0604030504040204" pitchFamily="34" charset="0"/>
              </a:rPr>
              <a:t>No modificar títulos</a:t>
            </a:r>
          </a:p>
          <a:p>
            <a:pPr marL="285750" indent="-285750">
              <a:buFont typeface="Arial" panose="020B0604020202020204" pitchFamily="34" charset="0"/>
              <a:buChar char="•"/>
            </a:pPr>
            <a:r>
              <a:rPr lang="es-CO" sz="1800" dirty="0">
                <a:latin typeface="Verdana" panose="020B0604030504040204" pitchFamily="34" charset="0"/>
                <a:ea typeface="Verdana" panose="020B0604030504040204" pitchFamily="34" charset="0"/>
              </a:rPr>
              <a:t>Siempre usar gratuidad, no usar todas las fuentes</a:t>
            </a:r>
          </a:p>
          <a:p>
            <a:pPr marL="285750" indent="-285750">
              <a:buFont typeface="Arial" panose="020B0604020202020204" pitchFamily="34" charset="0"/>
              <a:buChar char="•"/>
            </a:pPr>
            <a:r>
              <a:rPr lang="es-CO" sz="1800" dirty="0">
                <a:latin typeface="Verdana" panose="020B0604030504040204" pitchFamily="34" charset="0"/>
                <a:ea typeface="Verdana" panose="020B0604030504040204" pitchFamily="34" charset="0"/>
              </a:rPr>
              <a:t>Si el fondo tiene asociados debe cargar la información del fondo y todos sus asociados en el mismo archivo de Excel.</a:t>
            </a:r>
          </a:p>
          <a:p>
            <a:pPr marL="342900" indent="-342900">
              <a:buFont typeface="Arial" panose="020B0604020202020204" pitchFamily="34" charset="0"/>
              <a:buChar char="•"/>
            </a:pPr>
            <a:r>
              <a:rPr lang="es-CO" sz="1800" dirty="0">
                <a:latin typeface="Verdana" panose="020B0604030504040204" pitchFamily="34" charset="0"/>
                <a:ea typeface="Verdana" panose="020B0604030504040204" pitchFamily="34" charset="0"/>
              </a:rPr>
              <a:t>En general no modificar nada en el Excel</a:t>
            </a:r>
          </a:p>
          <a:p>
            <a:pPr marL="342900" indent="-342900">
              <a:buFont typeface="Arial" panose="020B0604020202020204" pitchFamily="34" charset="0"/>
              <a:buChar char="•"/>
            </a:pPr>
            <a:endParaRPr lang="es-CO" sz="1800" dirty="0">
              <a:latin typeface="Verdana" panose="020B0604030504040204" pitchFamily="34" charset="0"/>
              <a:ea typeface="Verdana" panose="020B0604030504040204" pitchFamily="34" charset="0"/>
            </a:endParaRPr>
          </a:p>
          <a:p>
            <a:pPr marL="342900" indent="-342900" algn="r">
              <a:buFont typeface="Arial" panose="020B0604020202020204" pitchFamily="34" charset="0"/>
              <a:buChar char="•"/>
            </a:pPr>
            <a:r>
              <a:rPr lang="es-CO" sz="1800" dirty="0">
                <a:solidFill>
                  <a:srgbClr val="FF3366"/>
                </a:solidFill>
                <a:latin typeface="Verdana" panose="020B0604030504040204" pitchFamily="34" charset="0"/>
                <a:ea typeface="Verdana" panose="020B0604030504040204" pitchFamily="34" charset="0"/>
              </a:rPr>
              <a:t>IMPORTANTE</a:t>
            </a:r>
            <a:r>
              <a:rPr lang="es-CO" sz="1800" dirty="0">
                <a:latin typeface="Verdana" panose="020B0604030504040204" pitchFamily="34" charset="0"/>
                <a:ea typeface="Verdana" panose="020B0604030504040204" pitchFamily="34" charset="0"/>
              </a:rPr>
              <a:t>, Revisar muy muy bien, verificar la información registrada en el Excel  antes del cargar el archivo y sobre todo antes de oficializar.</a:t>
            </a:r>
          </a:p>
          <a:p>
            <a:pPr marL="342900" indent="-342900" algn="r">
              <a:buFont typeface="Arial" panose="020B0604020202020204" pitchFamily="34" charset="0"/>
              <a:buChar char="•"/>
            </a:pPr>
            <a:endParaRPr lang="es-CO" sz="18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s-CO" sz="1800" dirty="0">
                <a:latin typeface="Verdana" panose="020B0604030504040204" pitchFamily="34" charset="0"/>
                <a:ea typeface="Verdana" panose="020B0604030504040204" pitchFamily="34" charset="0"/>
              </a:rPr>
              <a:t>Después de oficializado, no se puede editar ni eliminar la información cargada.</a:t>
            </a:r>
          </a:p>
          <a:p>
            <a:pPr marL="342900" indent="-342900">
              <a:buFont typeface="Arial" panose="020B0604020202020204" pitchFamily="34" charset="0"/>
              <a:buChar char="•"/>
            </a:pPr>
            <a:r>
              <a:rPr lang="es-CO" sz="1800" dirty="0">
                <a:latin typeface="Verdana" panose="020B0604030504040204" pitchFamily="34" charset="0"/>
                <a:ea typeface="Verdana" panose="020B0604030504040204" pitchFamily="34" charset="0"/>
              </a:rPr>
              <a:t>Por lo tanto, NO descartar, reiteramos que este botón o esta función daña el cargue.</a:t>
            </a:r>
          </a:p>
          <a:p>
            <a:pPr marL="342900" indent="-342900">
              <a:buFont typeface="Arial" panose="020B0604020202020204" pitchFamily="34" charset="0"/>
              <a:buChar char="•"/>
            </a:pPr>
            <a:r>
              <a:rPr lang="es-CO" sz="1800" dirty="0">
                <a:latin typeface="Verdana" panose="020B0604030504040204" pitchFamily="34" charset="0"/>
                <a:ea typeface="Verdana" panose="020B0604030504040204" pitchFamily="34" charset="0"/>
              </a:rPr>
              <a:t>Al momento de oficializar no insistir y dar clic varias veces, ya que puede quedar oficializado 2 o más veces y se duplicará o multiplicará la información cargada. </a:t>
            </a:r>
          </a:p>
          <a:p>
            <a:pPr marL="342900" indent="-342900">
              <a:buFont typeface="Arial" panose="020B0604020202020204" pitchFamily="34" charset="0"/>
              <a:buChar char="•"/>
            </a:pPr>
            <a:r>
              <a:rPr lang="es-CO" sz="1800" dirty="0">
                <a:latin typeface="Verdana" panose="020B0604030504040204" pitchFamily="34" charset="0"/>
                <a:ea typeface="Verdana" panose="020B0604030504040204" pitchFamily="34" charset="0"/>
              </a:rPr>
              <a:t>Hay entidades que tienen varios fondos con el mismo nombre, al momento de registrarse para las credenciales, verificar que sea el fondo correspondiente con el código DANE.</a:t>
            </a:r>
          </a:p>
        </p:txBody>
      </p:sp>
      <p:pic>
        <p:nvPicPr>
          <p:cNvPr id="4" name="Imagen 3">
            <a:extLst>
              <a:ext uri="{FF2B5EF4-FFF2-40B4-BE49-F238E27FC236}">
                <a16:creationId xmlns:a16="http://schemas.microsoft.com/office/drawing/2014/main" id="{8A9C48CE-F5D0-EBB9-763E-EDAEE32510B9}"/>
              </a:ext>
            </a:extLst>
          </p:cNvPr>
          <p:cNvPicPr>
            <a:picLocks noChangeAspect="1"/>
          </p:cNvPicPr>
          <p:nvPr/>
        </p:nvPicPr>
        <p:blipFill>
          <a:blip r:embed="rId4"/>
          <a:stretch>
            <a:fillRect/>
          </a:stretch>
        </p:blipFill>
        <p:spPr>
          <a:xfrm>
            <a:off x="7730361" y="258973"/>
            <a:ext cx="1216977" cy="1039553"/>
          </a:xfrm>
          <a:prstGeom prst="rect">
            <a:avLst/>
          </a:prstGeom>
        </p:spPr>
      </p:pic>
      <p:pic>
        <p:nvPicPr>
          <p:cNvPr id="5" name="Imagen 4">
            <a:extLst>
              <a:ext uri="{FF2B5EF4-FFF2-40B4-BE49-F238E27FC236}">
                <a16:creationId xmlns:a16="http://schemas.microsoft.com/office/drawing/2014/main" id="{1A039E37-5D08-A06A-1217-4BE45971E4F4}"/>
              </a:ext>
            </a:extLst>
          </p:cNvPr>
          <p:cNvPicPr>
            <a:picLocks noChangeAspect="1"/>
          </p:cNvPicPr>
          <p:nvPr/>
        </p:nvPicPr>
        <p:blipFill>
          <a:blip r:embed="rId5"/>
          <a:stretch>
            <a:fillRect/>
          </a:stretch>
        </p:blipFill>
        <p:spPr>
          <a:xfrm>
            <a:off x="9282998" y="237412"/>
            <a:ext cx="1061114" cy="1061114"/>
          </a:xfrm>
          <a:prstGeom prst="rect">
            <a:avLst/>
          </a:prstGeom>
        </p:spPr>
      </p:pic>
      <p:pic>
        <p:nvPicPr>
          <p:cNvPr id="7" name="Imagen 6">
            <a:extLst>
              <a:ext uri="{FF2B5EF4-FFF2-40B4-BE49-F238E27FC236}">
                <a16:creationId xmlns:a16="http://schemas.microsoft.com/office/drawing/2014/main" id="{1CE9A845-FE8E-E2D8-385A-6B23ADA924D1}"/>
              </a:ext>
            </a:extLst>
          </p:cNvPr>
          <p:cNvPicPr>
            <a:picLocks noChangeAspect="1"/>
          </p:cNvPicPr>
          <p:nvPr/>
        </p:nvPicPr>
        <p:blipFill>
          <a:blip r:embed="rId6"/>
          <a:stretch>
            <a:fillRect/>
          </a:stretch>
        </p:blipFill>
        <p:spPr>
          <a:xfrm>
            <a:off x="10679773" y="258973"/>
            <a:ext cx="1216976" cy="1039553"/>
          </a:xfrm>
          <a:prstGeom prst="rect">
            <a:avLst/>
          </a:prstGeom>
        </p:spPr>
      </p:pic>
    </p:spTree>
    <p:extLst>
      <p:ext uri="{BB962C8B-B14F-4D97-AF65-F5344CB8AC3E}">
        <p14:creationId xmlns:p14="http://schemas.microsoft.com/office/powerpoint/2010/main" val="3722630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30B78FB-42BE-1E76-7B54-FABE34B6BF08}"/>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AD7C658C-C9AE-CD08-DFFC-5D9BD5AF1CD0}"/>
              </a:ext>
            </a:extLst>
          </p:cNvPr>
          <p:cNvPicPr>
            <a:picLocks noChangeAspect="1"/>
          </p:cNvPicPr>
          <p:nvPr/>
        </p:nvPicPr>
        <p:blipFill>
          <a:blip r:embed="rId3"/>
          <a:stretch>
            <a:fillRect/>
          </a:stretch>
        </p:blipFill>
        <p:spPr>
          <a:xfrm>
            <a:off x="9693863" y="210110"/>
            <a:ext cx="2174591" cy="812931"/>
          </a:xfrm>
          <a:prstGeom prst="rect">
            <a:avLst/>
          </a:prstGeom>
        </p:spPr>
      </p:pic>
      <p:pic>
        <p:nvPicPr>
          <p:cNvPr id="9" name="Gráfico 8">
            <a:extLst>
              <a:ext uri="{FF2B5EF4-FFF2-40B4-BE49-F238E27FC236}">
                <a16:creationId xmlns:a16="http://schemas.microsoft.com/office/drawing/2014/main" id="{3E3D9706-118F-947A-2A55-C70A753BA3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81158" y="5544150"/>
            <a:ext cx="1120549" cy="655007"/>
          </a:xfrm>
          <a:prstGeom prst="rect">
            <a:avLst/>
          </a:prstGeom>
        </p:spPr>
      </p:pic>
      <p:pic>
        <p:nvPicPr>
          <p:cNvPr id="2" name="Imagen 1">
            <a:extLst>
              <a:ext uri="{FF2B5EF4-FFF2-40B4-BE49-F238E27FC236}">
                <a16:creationId xmlns:a16="http://schemas.microsoft.com/office/drawing/2014/main" id="{55278DC8-94CB-84EC-35F1-907CF12CA080}"/>
              </a:ext>
            </a:extLst>
          </p:cNvPr>
          <p:cNvPicPr>
            <a:picLocks noChangeAspect="1"/>
          </p:cNvPicPr>
          <p:nvPr/>
        </p:nvPicPr>
        <p:blipFill>
          <a:blip r:embed="rId3"/>
          <a:stretch>
            <a:fillRect/>
          </a:stretch>
        </p:blipFill>
        <p:spPr>
          <a:xfrm>
            <a:off x="9704563" y="275432"/>
            <a:ext cx="2153686" cy="805116"/>
          </a:xfrm>
          <a:prstGeom prst="rect">
            <a:avLst/>
          </a:prstGeom>
        </p:spPr>
      </p:pic>
      <p:sp>
        <p:nvSpPr>
          <p:cNvPr id="5" name="Rectángulo 4">
            <a:extLst>
              <a:ext uri="{FF2B5EF4-FFF2-40B4-BE49-F238E27FC236}">
                <a16:creationId xmlns:a16="http://schemas.microsoft.com/office/drawing/2014/main" id="{F026554F-C1BC-4683-6929-C05AF0E6E884}"/>
              </a:ext>
            </a:extLst>
          </p:cNvPr>
          <p:cNvSpPr/>
          <p:nvPr/>
        </p:nvSpPr>
        <p:spPr>
          <a:xfrm>
            <a:off x="452119" y="1181099"/>
            <a:ext cx="1904637" cy="1133617"/>
          </a:xfrm>
          <a:prstGeom prst="rect">
            <a:avLst/>
          </a:prstGeom>
          <a:solidFill>
            <a:srgbClr val="B951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Verdana" panose="020B0604030504040204" pitchFamily="34" charset="0"/>
                <a:ea typeface="Verdana" panose="020B0604030504040204" pitchFamily="34" charset="0"/>
              </a:rPr>
              <a:t>FSE</a:t>
            </a:r>
            <a:r>
              <a:rPr lang="es-ES" sz="1600" dirty="0">
                <a:latin typeface="Verdana" panose="020B0604030504040204" pitchFamily="34" charset="0"/>
                <a:ea typeface="Verdana" panose="020B0604030504040204" pitchFamily="34" charset="0"/>
              </a:rPr>
              <a:t>: solicita autorización de cambio de cuenta SGF MEN</a:t>
            </a:r>
            <a:endParaRPr lang="es-CO" sz="1600" dirty="0">
              <a:latin typeface="Verdana" panose="020B0604030504040204" pitchFamily="34" charset="0"/>
              <a:ea typeface="Verdana" panose="020B0604030504040204" pitchFamily="34" charset="0"/>
            </a:endParaRPr>
          </a:p>
        </p:txBody>
      </p:sp>
      <p:sp>
        <p:nvSpPr>
          <p:cNvPr id="6" name="Rombo 5">
            <a:extLst>
              <a:ext uri="{FF2B5EF4-FFF2-40B4-BE49-F238E27FC236}">
                <a16:creationId xmlns:a16="http://schemas.microsoft.com/office/drawing/2014/main" id="{9815ED0B-7014-B736-1737-1666A11CE699}"/>
              </a:ext>
            </a:extLst>
          </p:cNvPr>
          <p:cNvSpPr/>
          <p:nvPr/>
        </p:nvSpPr>
        <p:spPr>
          <a:xfrm>
            <a:off x="2607168" y="957760"/>
            <a:ext cx="2112287" cy="1567729"/>
          </a:xfrm>
          <a:prstGeom prst="diamond">
            <a:avLst/>
          </a:prstGeom>
          <a:solidFill>
            <a:srgbClr val="B951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Verdana" panose="020B0604030504040204" pitchFamily="34" charset="0"/>
                <a:ea typeface="Verdana" panose="020B0604030504040204" pitchFamily="34" charset="0"/>
              </a:rPr>
              <a:t>Aprueba?</a:t>
            </a:r>
            <a:endParaRPr lang="es-CO" sz="1600" dirty="0">
              <a:latin typeface="Verdana" panose="020B0604030504040204" pitchFamily="34" charset="0"/>
              <a:ea typeface="Verdana" panose="020B0604030504040204" pitchFamily="34" charset="0"/>
            </a:endParaRPr>
          </a:p>
        </p:txBody>
      </p:sp>
      <p:sp>
        <p:nvSpPr>
          <p:cNvPr id="7" name="Rectángulo 6">
            <a:extLst>
              <a:ext uri="{FF2B5EF4-FFF2-40B4-BE49-F238E27FC236}">
                <a16:creationId xmlns:a16="http://schemas.microsoft.com/office/drawing/2014/main" id="{CDCBFB1C-1DBB-A5FC-6606-6027DAF95CC0}"/>
              </a:ext>
            </a:extLst>
          </p:cNvPr>
          <p:cNvSpPr/>
          <p:nvPr/>
        </p:nvSpPr>
        <p:spPr>
          <a:xfrm>
            <a:off x="4984205" y="932849"/>
            <a:ext cx="2546531" cy="1379040"/>
          </a:xfrm>
          <a:prstGeom prst="rect">
            <a:avLst/>
          </a:prstGeom>
          <a:solidFill>
            <a:srgbClr val="B951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Verdana" panose="020B0604030504040204" pitchFamily="34" charset="0"/>
                <a:ea typeface="Verdana" panose="020B0604030504040204" pitchFamily="34" charset="0"/>
              </a:rPr>
              <a:t>Fse</a:t>
            </a:r>
            <a:r>
              <a:rPr lang="es-ES" sz="1600" dirty="0">
                <a:latin typeface="Verdana" panose="020B0604030504040204" pitchFamily="34" charset="0"/>
                <a:ea typeface="Verdana" panose="020B0604030504040204" pitchFamily="34" charset="0"/>
              </a:rPr>
              <a:t>:  realiza apertura, diligencia y remite documentos art 12 resol 12819  a la ETC</a:t>
            </a:r>
            <a:endParaRPr lang="es-CO" sz="1600" dirty="0">
              <a:latin typeface="Verdana" panose="020B0604030504040204" pitchFamily="34" charset="0"/>
              <a:ea typeface="Verdana" panose="020B0604030504040204" pitchFamily="34" charset="0"/>
            </a:endParaRPr>
          </a:p>
        </p:txBody>
      </p:sp>
      <p:sp>
        <p:nvSpPr>
          <p:cNvPr id="10" name="Rectángulo 9">
            <a:extLst>
              <a:ext uri="{FF2B5EF4-FFF2-40B4-BE49-F238E27FC236}">
                <a16:creationId xmlns:a16="http://schemas.microsoft.com/office/drawing/2014/main" id="{16A3E0A8-B6DB-E72C-DDC9-540E9C013C2F}"/>
              </a:ext>
            </a:extLst>
          </p:cNvPr>
          <p:cNvSpPr/>
          <p:nvPr/>
        </p:nvSpPr>
        <p:spPr>
          <a:xfrm>
            <a:off x="4984205" y="2502569"/>
            <a:ext cx="2546531" cy="934942"/>
          </a:xfrm>
          <a:prstGeom prst="rect">
            <a:avLst/>
          </a:prstGeom>
          <a:solidFill>
            <a:srgbClr val="532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Verdana" panose="020B0604030504040204" pitchFamily="34" charset="0"/>
                <a:ea typeface="Verdana" panose="020B0604030504040204" pitchFamily="34" charset="0"/>
              </a:rPr>
              <a:t>ETC: Actualiza inventario de FSE en SIFSE</a:t>
            </a:r>
            <a:endParaRPr lang="es-CO" sz="1600" dirty="0">
              <a:latin typeface="Verdana" panose="020B0604030504040204" pitchFamily="34" charset="0"/>
              <a:ea typeface="Verdana" panose="020B0604030504040204" pitchFamily="34" charset="0"/>
            </a:endParaRPr>
          </a:p>
        </p:txBody>
      </p:sp>
      <p:sp>
        <p:nvSpPr>
          <p:cNvPr id="11" name="Rectángulo 10">
            <a:extLst>
              <a:ext uri="{FF2B5EF4-FFF2-40B4-BE49-F238E27FC236}">
                <a16:creationId xmlns:a16="http://schemas.microsoft.com/office/drawing/2014/main" id="{3E54FDCF-C7D9-A075-0389-84CBFD71A340}"/>
              </a:ext>
            </a:extLst>
          </p:cNvPr>
          <p:cNvSpPr/>
          <p:nvPr/>
        </p:nvSpPr>
        <p:spPr>
          <a:xfrm>
            <a:off x="5035005" y="3574449"/>
            <a:ext cx="2546531" cy="934942"/>
          </a:xfrm>
          <a:prstGeom prst="rect">
            <a:avLst/>
          </a:prstGeom>
          <a:solidFill>
            <a:srgbClr val="532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Verdana" panose="020B0604030504040204" pitchFamily="34" charset="0"/>
                <a:ea typeface="Verdana" panose="020B0604030504040204" pitchFamily="34" charset="0"/>
              </a:rPr>
              <a:t>ETC: Envía documentos de actualización art 12 a la OAPF</a:t>
            </a:r>
            <a:endParaRPr lang="es-CO" sz="1600" dirty="0">
              <a:latin typeface="Verdana" panose="020B0604030504040204" pitchFamily="34" charset="0"/>
              <a:ea typeface="Verdana" panose="020B0604030504040204" pitchFamily="34" charset="0"/>
            </a:endParaRPr>
          </a:p>
        </p:txBody>
      </p:sp>
      <p:sp>
        <p:nvSpPr>
          <p:cNvPr id="12" name="Rectángulo 11">
            <a:extLst>
              <a:ext uri="{FF2B5EF4-FFF2-40B4-BE49-F238E27FC236}">
                <a16:creationId xmlns:a16="http://schemas.microsoft.com/office/drawing/2014/main" id="{95B9F6CD-FE72-82EA-552F-F39969A35B98}"/>
              </a:ext>
            </a:extLst>
          </p:cNvPr>
          <p:cNvSpPr/>
          <p:nvPr/>
        </p:nvSpPr>
        <p:spPr>
          <a:xfrm>
            <a:off x="5024845" y="4646329"/>
            <a:ext cx="2588623" cy="783014"/>
          </a:xfrm>
          <a:prstGeom prst="rect">
            <a:avLst/>
          </a:prstGeom>
          <a:solidFill>
            <a:srgbClr val="532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Verdana" panose="020B0604030504040204" pitchFamily="34" charset="0"/>
                <a:ea typeface="Verdana" panose="020B0604030504040204" pitchFamily="34" charset="0"/>
              </a:rPr>
              <a:t>OAPF verifica </a:t>
            </a:r>
            <a:r>
              <a:rPr lang="es-ES" sz="1600" dirty="0" err="1">
                <a:latin typeface="Verdana" panose="020B0604030504040204" pitchFamily="34" charset="0"/>
                <a:ea typeface="Verdana" panose="020B0604030504040204" pitchFamily="34" charset="0"/>
              </a:rPr>
              <a:t>inf</a:t>
            </a:r>
            <a:r>
              <a:rPr lang="es-ES" sz="1600" dirty="0">
                <a:latin typeface="Verdana" panose="020B0604030504040204" pitchFamily="34" charset="0"/>
                <a:ea typeface="Verdana" panose="020B0604030504040204" pitchFamily="34" charset="0"/>
              </a:rPr>
              <a:t> en </a:t>
            </a:r>
            <a:r>
              <a:rPr lang="es-ES" sz="1600" dirty="0" err="1">
                <a:latin typeface="Verdana" panose="020B0604030504040204" pitchFamily="34" charset="0"/>
                <a:ea typeface="Verdana" panose="020B0604030504040204" pitchFamily="34" charset="0"/>
              </a:rPr>
              <a:t>sifse</a:t>
            </a:r>
            <a:endParaRPr lang="es-CO" sz="1600" dirty="0">
              <a:latin typeface="Verdana" panose="020B0604030504040204" pitchFamily="34" charset="0"/>
              <a:ea typeface="Verdana" panose="020B0604030504040204" pitchFamily="34" charset="0"/>
            </a:endParaRPr>
          </a:p>
        </p:txBody>
      </p:sp>
      <p:sp>
        <p:nvSpPr>
          <p:cNvPr id="13" name="Rombo 12">
            <a:extLst>
              <a:ext uri="{FF2B5EF4-FFF2-40B4-BE49-F238E27FC236}">
                <a16:creationId xmlns:a16="http://schemas.microsoft.com/office/drawing/2014/main" id="{C10DEBC1-641B-9EFE-3914-DED0918FF25E}"/>
              </a:ext>
            </a:extLst>
          </p:cNvPr>
          <p:cNvSpPr/>
          <p:nvPr/>
        </p:nvSpPr>
        <p:spPr>
          <a:xfrm>
            <a:off x="7897633" y="2844025"/>
            <a:ext cx="1597661" cy="1460847"/>
          </a:xfrm>
          <a:prstGeom prst="diamond">
            <a:avLst/>
          </a:prstGeom>
          <a:solidFill>
            <a:srgbClr val="B951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err="1">
                <a:latin typeface="Verdana" panose="020B0604030504040204" pitchFamily="34" charset="0"/>
                <a:ea typeface="Verdana" panose="020B0604030504040204" pitchFamily="34" charset="0"/>
              </a:rPr>
              <a:t>Inf</a:t>
            </a:r>
            <a:r>
              <a:rPr lang="es-ES" sz="1600" dirty="0">
                <a:latin typeface="Verdana" panose="020B0604030504040204" pitchFamily="34" charset="0"/>
                <a:ea typeface="Verdana" panose="020B0604030504040204" pitchFamily="34" charset="0"/>
              </a:rPr>
              <a:t> ok SIFSE?</a:t>
            </a:r>
            <a:endParaRPr lang="es-CO" sz="1600" dirty="0">
              <a:latin typeface="Verdana" panose="020B0604030504040204" pitchFamily="34" charset="0"/>
              <a:ea typeface="Verdana" panose="020B0604030504040204" pitchFamily="34" charset="0"/>
            </a:endParaRPr>
          </a:p>
        </p:txBody>
      </p:sp>
      <p:sp>
        <p:nvSpPr>
          <p:cNvPr id="14" name="Rectángulo 13">
            <a:extLst>
              <a:ext uri="{FF2B5EF4-FFF2-40B4-BE49-F238E27FC236}">
                <a16:creationId xmlns:a16="http://schemas.microsoft.com/office/drawing/2014/main" id="{3BCC099D-6E93-ED99-5DC5-A8AB602A95F5}"/>
              </a:ext>
            </a:extLst>
          </p:cNvPr>
          <p:cNvSpPr/>
          <p:nvPr/>
        </p:nvSpPr>
        <p:spPr>
          <a:xfrm>
            <a:off x="9796978" y="1814631"/>
            <a:ext cx="2357120" cy="1197895"/>
          </a:xfrm>
          <a:prstGeom prst="rect">
            <a:avLst/>
          </a:prstGeom>
          <a:solidFill>
            <a:srgbClr val="B951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Verdana" panose="020B0604030504040204" pitchFamily="34" charset="0"/>
                <a:ea typeface="Verdana" panose="020B0604030504040204" pitchFamily="34" charset="0"/>
              </a:rPr>
              <a:t>OAPF remite a SGF para creación y desvinculación de CTA en SIIF Nación</a:t>
            </a:r>
            <a:endParaRPr lang="es-CO" sz="1600" dirty="0">
              <a:latin typeface="Verdana" panose="020B0604030504040204" pitchFamily="34" charset="0"/>
              <a:ea typeface="Verdana" panose="020B0604030504040204" pitchFamily="34" charset="0"/>
            </a:endParaRPr>
          </a:p>
        </p:txBody>
      </p:sp>
      <p:sp>
        <p:nvSpPr>
          <p:cNvPr id="15" name="Rectángulo 14">
            <a:extLst>
              <a:ext uri="{FF2B5EF4-FFF2-40B4-BE49-F238E27FC236}">
                <a16:creationId xmlns:a16="http://schemas.microsoft.com/office/drawing/2014/main" id="{B9D31506-A0A6-7B68-94BA-F7B700815A3B}"/>
              </a:ext>
            </a:extLst>
          </p:cNvPr>
          <p:cNvSpPr/>
          <p:nvPr/>
        </p:nvSpPr>
        <p:spPr>
          <a:xfrm>
            <a:off x="9776098" y="3611474"/>
            <a:ext cx="2357120" cy="1197895"/>
          </a:xfrm>
          <a:prstGeom prst="rect">
            <a:avLst/>
          </a:prstGeom>
          <a:solidFill>
            <a:srgbClr val="B951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Verdana" panose="020B0604030504040204" pitchFamily="34" charset="0"/>
                <a:ea typeface="Verdana" panose="020B0604030504040204" pitchFamily="34" charset="0"/>
              </a:rPr>
              <a:t>SGF crea y  remite a registro en MHCP (5 dias hábiles)</a:t>
            </a:r>
            <a:endParaRPr lang="es-CO" sz="1600" dirty="0">
              <a:latin typeface="Verdana" panose="020B0604030504040204" pitchFamily="34" charset="0"/>
              <a:ea typeface="Verdana" panose="020B0604030504040204" pitchFamily="34" charset="0"/>
            </a:endParaRPr>
          </a:p>
        </p:txBody>
      </p:sp>
      <p:sp>
        <p:nvSpPr>
          <p:cNvPr id="16" name="Elipse 15">
            <a:extLst>
              <a:ext uri="{FF2B5EF4-FFF2-40B4-BE49-F238E27FC236}">
                <a16:creationId xmlns:a16="http://schemas.microsoft.com/office/drawing/2014/main" id="{C2DAF295-C8DC-3962-89BE-123C8BE7E93C}"/>
              </a:ext>
            </a:extLst>
          </p:cNvPr>
          <p:cNvSpPr/>
          <p:nvPr/>
        </p:nvSpPr>
        <p:spPr>
          <a:xfrm>
            <a:off x="9941018" y="5212481"/>
            <a:ext cx="1841500" cy="759640"/>
          </a:xfrm>
          <a:prstGeom prst="ellipse">
            <a:avLst/>
          </a:prstGeom>
          <a:solidFill>
            <a:srgbClr val="B951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Verdana" panose="020B0604030504040204" pitchFamily="34" charset="0"/>
                <a:ea typeface="Verdana" panose="020B0604030504040204" pitchFamily="34" charset="0"/>
              </a:rPr>
              <a:t>Fin</a:t>
            </a:r>
            <a:endParaRPr lang="es-CO" sz="1600" dirty="0">
              <a:latin typeface="Verdana" panose="020B0604030504040204" pitchFamily="34" charset="0"/>
              <a:ea typeface="Verdana" panose="020B0604030504040204" pitchFamily="34" charset="0"/>
            </a:endParaRPr>
          </a:p>
        </p:txBody>
      </p:sp>
      <p:cxnSp>
        <p:nvCxnSpPr>
          <p:cNvPr id="17" name="Conector: angular 16">
            <a:extLst>
              <a:ext uri="{FF2B5EF4-FFF2-40B4-BE49-F238E27FC236}">
                <a16:creationId xmlns:a16="http://schemas.microsoft.com/office/drawing/2014/main" id="{FDC40DE0-A7C8-3242-843B-7A076E542C2C}"/>
              </a:ext>
            </a:extLst>
          </p:cNvPr>
          <p:cNvCxnSpPr>
            <a:cxnSpLocks/>
            <a:stCxn id="5" idx="3"/>
            <a:endCxn id="6" idx="1"/>
          </p:cNvCxnSpPr>
          <p:nvPr/>
        </p:nvCxnSpPr>
        <p:spPr>
          <a:xfrm flipV="1">
            <a:off x="2356756" y="1741625"/>
            <a:ext cx="250412" cy="62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angular 17">
            <a:extLst>
              <a:ext uri="{FF2B5EF4-FFF2-40B4-BE49-F238E27FC236}">
                <a16:creationId xmlns:a16="http://schemas.microsoft.com/office/drawing/2014/main" id="{6EBA24FA-B45A-60E0-7B82-6E35AA2E8F42}"/>
              </a:ext>
            </a:extLst>
          </p:cNvPr>
          <p:cNvCxnSpPr>
            <a:cxnSpLocks/>
          </p:cNvCxnSpPr>
          <p:nvPr/>
        </p:nvCxnSpPr>
        <p:spPr>
          <a:xfrm flipV="1">
            <a:off x="4143996" y="1029156"/>
            <a:ext cx="776556" cy="10499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angular 18">
            <a:extLst>
              <a:ext uri="{FF2B5EF4-FFF2-40B4-BE49-F238E27FC236}">
                <a16:creationId xmlns:a16="http://schemas.microsoft.com/office/drawing/2014/main" id="{72EC27C2-E330-F668-9D2A-72178F6DF11B}"/>
              </a:ext>
            </a:extLst>
          </p:cNvPr>
          <p:cNvCxnSpPr>
            <a:cxnSpLocks/>
            <a:stCxn id="7" idx="2"/>
            <a:endCxn id="10" idx="0"/>
          </p:cNvCxnSpPr>
          <p:nvPr/>
        </p:nvCxnSpPr>
        <p:spPr>
          <a:xfrm rot="5400000">
            <a:off x="6162131" y="2407229"/>
            <a:ext cx="190680" cy="127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angular 19">
            <a:extLst>
              <a:ext uri="{FF2B5EF4-FFF2-40B4-BE49-F238E27FC236}">
                <a16:creationId xmlns:a16="http://schemas.microsoft.com/office/drawing/2014/main" id="{53EFAD67-699E-AD5C-2A02-5E92593E0BCD}"/>
              </a:ext>
            </a:extLst>
          </p:cNvPr>
          <p:cNvCxnSpPr>
            <a:stCxn id="10" idx="2"/>
            <a:endCxn id="11" idx="0"/>
          </p:cNvCxnSpPr>
          <p:nvPr/>
        </p:nvCxnSpPr>
        <p:spPr>
          <a:xfrm rot="16200000" flipH="1">
            <a:off x="6214402" y="3480580"/>
            <a:ext cx="136938" cy="508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20">
            <a:extLst>
              <a:ext uri="{FF2B5EF4-FFF2-40B4-BE49-F238E27FC236}">
                <a16:creationId xmlns:a16="http://schemas.microsoft.com/office/drawing/2014/main" id="{1E584379-092D-6168-3BD5-1DAD97E2197B}"/>
              </a:ext>
            </a:extLst>
          </p:cNvPr>
          <p:cNvCxnSpPr>
            <a:stCxn id="11" idx="2"/>
            <a:endCxn id="12" idx="0"/>
          </p:cNvCxnSpPr>
          <p:nvPr/>
        </p:nvCxnSpPr>
        <p:spPr>
          <a:xfrm rot="16200000" flipH="1">
            <a:off x="6245245" y="4572417"/>
            <a:ext cx="136938" cy="1088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angular 21">
            <a:extLst>
              <a:ext uri="{FF2B5EF4-FFF2-40B4-BE49-F238E27FC236}">
                <a16:creationId xmlns:a16="http://schemas.microsoft.com/office/drawing/2014/main" id="{CFE73625-2461-2337-92E4-F526B7CDA8B2}"/>
              </a:ext>
            </a:extLst>
          </p:cNvPr>
          <p:cNvCxnSpPr>
            <a:cxnSpLocks/>
            <a:stCxn id="12" idx="3"/>
            <a:endCxn id="13" idx="1"/>
          </p:cNvCxnSpPr>
          <p:nvPr/>
        </p:nvCxnSpPr>
        <p:spPr>
          <a:xfrm flipV="1">
            <a:off x="7613468" y="3574449"/>
            <a:ext cx="284165" cy="146338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angular 22">
            <a:extLst>
              <a:ext uri="{FF2B5EF4-FFF2-40B4-BE49-F238E27FC236}">
                <a16:creationId xmlns:a16="http://schemas.microsoft.com/office/drawing/2014/main" id="{E2839037-D0E8-3750-D864-E70FCAAAE9DD}"/>
              </a:ext>
            </a:extLst>
          </p:cNvPr>
          <p:cNvCxnSpPr>
            <a:cxnSpLocks/>
            <a:stCxn id="13" idx="3"/>
            <a:endCxn id="14" idx="1"/>
          </p:cNvCxnSpPr>
          <p:nvPr/>
        </p:nvCxnSpPr>
        <p:spPr>
          <a:xfrm flipV="1">
            <a:off x="9495294" y="2413579"/>
            <a:ext cx="301684" cy="116087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angular 23">
            <a:extLst>
              <a:ext uri="{FF2B5EF4-FFF2-40B4-BE49-F238E27FC236}">
                <a16:creationId xmlns:a16="http://schemas.microsoft.com/office/drawing/2014/main" id="{5E56CC4B-CB76-36D3-27BE-FE7B560806B5}"/>
              </a:ext>
            </a:extLst>
          </p:cNvPr>
          <p:cNvCxnSpPr>
            <a:cxnSpLocks/>
            <a:stCxn id="14" idx="2"/>
            <a:endCxn id="15" idx="0"/>
          </p:cNvCxnSpPr>
          <p:nvPr/>
        </p:nvCxnSpPr>
        <p:spPr>
          <a:xfrm rot="5400000">
            <a:off x="10665624" y="3301560"/>
            <a:ext cx="598948" cy="2088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a16="http://schemas.microsoft.com/office/drawing/2014/main" id="{F64164D9-3437-AD13-7BCC-A91A12D8D755}"/>
              </a:ext>
            </a:extLst>
          </p:cNvPr>
          <p:cNvSpPr/>
          <p:nvPr/>
        </p:nvSpPr>
        <p:spPr>
          <a:xfrm>
            <a:off x="2575559" y="2812449"/>
            <a:ext cx="1508715" cy="1332292"/>
          </a:xfrm>
          <a:prstGeom prst="rect">
            <a:avLst/>
          </a:prstGeom>
          <a:solidFill>
            <a:srgbClr val="F47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Verdana" panose="020B0604030504040204" pitchFamily="34" charset="0"/>
                <a:ea typeface="Verdana" panose="020B0604030504040204" pitchFamily="34" charset="0"/>
              </a:rPr>
              <a:t>FSE conserva la cuenta actualmente registrada</a:t>
            </a:r>
            <a:endParaRPr lang="es-CO" sz="1600" dirty="0">
              <a:latin typeface="Verdana" panose="020B0604030504040204" pitchFamily="34" charset="0"/>
              <a:ea typeface="Verdana" panose="020B0604030504040204" pitchFamily="34" charset="0"/>
            </a:endParaRPr>
          </a:p>
        </p:txBody>
      </p:sp>
      <p:cxnSp>
        <p:nvCxnSpPr>
          <p:cNvPr id="26" name="Conector: angular 25">
            <a:extLst>
              <a:ext uri="{FF2B5EF4-FFF2-40B4-BE49-F238E27FC236}">
                <a16:creationId xmlns:a16="http://schemas.microsoft.com/office/drawing/2014/main" id="{E85CF2FC-E452-CF4F-B818-DDD40AB23F3A}"/>
              </a:ext>
            </a:extLst>
          </p:cNvPr>
          <p:cNvCxnSpPr>
            <a:cxnSpLocks/>
            <a:stCxn id="6" idx="2"/>
            <a:endCxn id="25" idx="0"/>
          </p:cNvCxnSpPr>
          <p:nvPr/>
        </p:nvCxnSpPr>
        <p:spPr>
          <a:xfrm rot="5400000">
            <a:off x="3353135" y="2502272"/>
            <a:ext cx="286960" cy="33339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04B2B825-6ABA-B26A-64CD-62691831595C}"/>
              </a:ext>
            </a:extLst>
          </p:cNvPr>
          <p:cNvSpPr/>
          <p:nvPr/>
        </p:nvSpPr>
        <p:spPr>
          <a:xfrm>
            <a:off x="7298870" y="5568821"/>
            <a:ext cx="2357121" cy="1069340"/>
          </a:xfrm>
          <a:prstGeom prst="rect">
            <a:avLst/>
          </a:prstGeom>
          <a:solidFill>
            <a:srgbClr val="F47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Verdana" panose="020B0604030504040204" pitchFamily="34" charset="0"/>
                <a:ea typeface="Verdana" panose="020B0604030504040204" pitchFamily="34" charset="0"/>
              </a:rPr>
              <a:t>Devolución a la ETC para ajustes en SIFSE o como documentos</a:t>
            </a:r>
            <a:endParaRPr lang="es-CO" sz="1600" dirty="0">
              <a:latin typeface="Verdana" panose="020B0604030504040204" pitchFamily="34" charset="0"/>
              <a:ea typeface="Verdana" panose="020B0604030504040204" pitchFamily="34" charset="0"/>
            </a:endParaRPr>
          </a:p>
        </p:txBody>
      </p:sp>
      <p:cxnSp>
        <p:nvCxnSpPr>
          <p:cNvPr id="28" name="Conector: angular 27">
            <a:extLst>
              <a:ext uri="{FF2B5EF4-FFF2-40B4-BE49-F238E27FC236}">
                <a16:creationId xmlns:a16="http://schemas.microsoft.com/office/drawing/2014/main" id="{DC09E5DC-B719-A3BC-964F-5FCC2DDD0FBA}"/>
              </a:ext>
            </a:extLst>
          </p:cNvPr>
          <p:cNvCxnSpPr>
            <a:cxnSpLocks/>
            <a:stCxn id="13" idx="2"/>
            <a:endCxn id="27" idx="0"/>
          </p:cNvCxnSpPr>
          <p:nvPr/>
        </p:nvCxnSpPr>
        <p:spPr>
          <a:xfrm rot="5400000">
            <a:off x="7954974" y="4827330"/>
            <a:ext cx="1263949" cy="2190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angular 28">
            <a:extLst>
              <a:ext uri="{FF2B5EF4-FFF2-40B4-BE49-F238E27FC236}">
                <a16:creationId xmlns:a16="http://schemas.microsoft.com/office/drawing/2014/main" id="{831B9FE6-29B4-574F-A75A-55C78441F31B}"/>
              </a:ext>
            </a:extLst>
          </p:cNvPr>
          <p:cNvCxnSpPr>
            <a:cxnSpLocks/>
            <a:stCxn id="27" idx="1"/>
            <a:endCxn id="10" idx="1"/>
          </p:cNvCxnSpPr>
          <p:nvPr/>
        </p:nvCxnSpPr>
        <p:spPr>
          <a:xfrm rot="10800000">
            <a:off x="4984206" y="2970041"/>
            <a:ext cx="2314665" cy="3133451"/>
          </a:xfrm>
          <a:prstGeom prst="bentConnector3">
            <a:avLst>
              <a:gd name="adj1" fmla="val 109876"/>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Elipse 29">
            <a:extLst>
              <a:ext uri="{FF2B5EF4-FFF2-40B4-BE49-F238E27FC236}">
                <a16:creationId xmlns:a16="http://schemas.microsoft.com/office/drawing/2014/main" id="{09A742B6-369D-84D0-6E50-5A8B93F8D4AE}"/>
              </a:ext>
            </a:extLst>
          </p:cNvPr>
          <p:cNvSpPr/>
          <p:nvPr/>
        </p:nvSpPr>
        <p:spPr>
          <a:xfrm>
            <a:off x="691832" y="212090"/>
            <a:ext cx="1400175" cy="756920"/>
          </a:xfrm>
          <a:prstGeom prst="ellipse">
            <a:avLst/>
          </a:prstGeom>
          <a:solidFill>
            <a:srgbClr val="B951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Verdana" panose="020B0604030504040204" pitchFamily="34" charset="0"/>
                <a:ea typeface="Verdana" panose="020B0604030504040204" pitchFamily="34" charset="0"/>
              </a:rPr>
              <a:t>Inicio</a:t>
            </a:r>
            <a:endParaRPr lang="es-CO" sz="1600" dirty="0">
              <a:latin typeface="Verdana" panose="020B0604030504040204" pitchFamily="34" charset="0"/>
              <a:ea typeface="Verdana" panose="020B0604030504040204" pitchFamily="34" charset="0"/>
            </a:endParaRPr>
          </a:p>
        </p:txBody>
      </p:sp>
      <p:cxnSp>
        <p:nvCxnSpPr>
          <p:cNvPr id="31" name="Conector: angular 30">
            <a:extLst>
              <a:ext uri="{FF2B5EF4-FFF2-40B4-BE49-F238E27FC236}">
                <a16:creationId xmlns:a16="http://schemas.microsoft.com/office/drawing/2014/main" id="{1E323EFC-F0A9-DE63-87B4-9B91265DF15C}"/>
              </a:ext>
            </a:extLst>
          </p:cNvPr>
          <p:cNvCxnSpPr>
            <a:stCxn id="30" idx="4"/>
            <a:endCxn id="5" idx="0"/>
          </p:cNvCxnSpPr>
          <p:nvPr/>
        </p:nvCxnSpPr>
        <p:spPr>
          <a:xfrm rot="16200000" flipH="1">
            <a:off x="1292135" y="1068795"/>
            <a:ext cx="212089" cy="1251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CuadroTexto 31">
            <a:extLst>
              <a:ext uri="{FF2B5EF4-FFF2-40B4-BE49-F238E27FC236}">
                <a16:creationId xmlns:a16="http://schemas.microsoft.com/office/drawing/2014/main" id="{BE1C9656-A0AD-C67F-E0CC-7B7096027B2B}"/>
              </a:ext>
            </a:extLst>
          </p:cNvPr>
          <p:cNvSpPr txBox="1"/>
          <p:nvPr/>
        </p:nvSpPr>
        <p:spPr>
          <a:xfrm>
            <a:off x="4416450" y="1237561"/>
            <a:ext cx="357286" cy="338554"/>
          </a:xfrm>
          <a:prstGeom prst="rect">
            <a:avLst/>
          </a:prstGeom>
          <a:noFill/>
        </p:spPr>
        <p:txBody>
          <a:bodyPr wrap="square" rtlCol="0">
            <a:spAutoFit/>
          </a:bodyPr>
          <a:lstStyle/>
          <a:p>
            <a:r>
              <a:rPr lang="es-ES" sz="1600" dirty="0">
                <a:latin typeface="Verdana" panose="020B0604030504040204" pitchFamily="34" charset="0"/>
                <a:ea typeface="Verdana" panose="020B0604030504040204" pitchFamily="34" charset="0"/>
              </a:rPr>
              <a:t>si</a:t>
            </a:r>
            <a:endParaRPr lang="es-CO" sz="1600" dirty="0">
              <a:latin typeface="Verdana" panose="020B0604030504040204" pitchFamily="34" charset="0"/>
              <a:ea typeface="Verdana" panose="020B0604030504040204" pitchFamily="34" charset="0"/>
            </a:endParaRPr>
          </a:p>
        </p:txBody>
      </p:sp>
      <p:sp>
        <p:nvSpPr>
          <p:cNvPr id="33" name="CuadroTexto 32">
            <a:extLst>
              <a:ext uri="{FF2B5EF4-FFF2-40B4-BE49-F238E27FC236}">
                <a16:creationId xmlns:a16="http://schemas.microsoft.com/office/drawing/2014/main" id="{5843EAD7-6092-52A3-7465-480BB140CCAA}"/>
              </a:ext>
            </a:extLst>
          </p:cNvPr>
          <p:cNvSpPr txBox="1"/>
          <p:nvPr/>
        </p:nvSpPr>
        <p:spPr>
          <a:xfrm>
            <a:off x="2965935" y="2186936"/>
            <a:ext cx="470183" cy="338554"/>
          </a:xfrm>
          <a:prstGeom prst="rect">
            <a:avLst/>
          </a:prstGeom>
          <a:noFill/>
        </p:spPr>
        <p:txBody>
          <a:bodyPr wrap="square" rtlCol="0">
            <a:spAutoFit/>
          </a:bodyPr>
          <a:lstStyle/>
          <a:p>
            <a:r>
              <a:rPr lang="es-ES" sz="1600" dirty="0">
                <a:latin typeface="Verdana" panose="020B0604030504040204" pitchFamily="34" charset="0"/>
                <a:ea typeface="Verdana" panose="020B0604030504040204" pitchFamily="34" charset="0"/>
              </a:rPr>
              <a:t>no</a:t>
            </a:r>
            <a:endParaRPr lang="es-CO" sz="1600" dirty="0">
              <a:latin typeface="Verdana" panose="020B0604030504040204" pitchFamily="34" charset="0"/>
              <a:ea typeface="Verdana" panose="020B0604030504040204" pitchFamily="34" charset="0"/>
            </a:endParaRPr>
          </a:p>
        </p:txBody>
      </p:sp>
      <p:sp>
        <p:nvSpPr>
          <p:cNvPr id="34" name="Elipse 33">
            <a:extLst>
              <a:ext uri="{FF2B5EF4-FFF2-40B4-BE49-F238E27FC236}">
                <a16:creationId xmlns:a16="http://schemas.microsoft.com/office/drawing/2014/main" id="{F343066A-7311-47CE-3698-022BD8FF3BE4}"/>
              </a:ext>
            </a:extLst>
          </p:cNvPr>
          <p:cNvSpPr/>
          <p:nvPr/>
        </p:nvSpPr>
        <p:spPr>
          <a:xfrm>
            <a:off x="2403905" y="4452841"/>
            <a:ext cx="1841500" cy="759640"/>
          </a:xfrm>
          <a:prstGeom prst="ellipse">
            <a:avLst/>
          </a:prstGeom>
          <a:solidFill>
            <a:srgbClr val="F47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Verdana" panose="020B0604030504040204" pitchFamily="34" charset="0"/>
                <a:ea typeface="Verdana" panose="020B0604030504040204" pitchFamily="34" charset="0"/>
              </a:rPr>
              <a:t>Fin</a:t>
            </a:r>
            <a:endParaRPr lang="es-CO" sz="1600" dirty="0">
              <a:latin typeface="Verdana" panose="020B0604030504040204" pitchFamily="34" charset="0"/>
              <a:ea typeface="Verdana" panose="020B0604030504040204" pitchFamily="34" charset="0"/>
            </a:endParaRPr>
          </a:p>
        </p:txBody>
      </p:sp>
      <p:cxnSp>
        <p:nvCxnSpPr>
          <p:cNvPr id="35" name="Conector recto de flecha 34">
            <a:extLst>
              <a:ext uri="{FF2B5EF4-FFF2-40B4-BE49-F238E27FC236}">
                <a16:creationId xmlns:a16="http://schemas.microsoft.com/office/drawing/2014/main" id="{BCCA28C1-C6FF-4C1A-2474-389E6094BC66}"/>
              </a:ext>
            </a:extLst>
          </p:cNvPr>
          <p:cNvCxnSpPr>
            <a:stCxn id="25" idx="2"/>
            <a:endCxn id="34" idx="0"/>
          </p:cNvCxnSpPr>
          <p:nvPr/>
        </p:nvCxnSpPr>
        <p:spPr>
          <a:xfrm flipH="1">
            <a:off x="3324655" y="4144741"/>
            <a:ext cx="5262" cy="308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CuadroTexto 35">
            <a:extLst>
              <a:ext uri="{FF2B5EF4-FFF2-40B4-BE49-F238E27FC236}">
                <a16:creationId xmlns:a16="http://schemas.microsoft.com/office/drawing/2014/main" id="{D9250277-8BCE-638D-696A-A80C239003C7}"/>
              </a:ext>
            </a:extLst>
          </p:cNvPr>
          <p:cNvSpPr txBox="1"/>
          <p:nvPr/>
        </p:nvSpPr>
        <p:spPr>
          <a:xfrm>
            <a:off x="2403905" y="126441"/>
            <a:ext cx="7062765" cy="523220"/>
          </a:xfrm>
          <a:prstGeom prst="rect">
            <a:avLst/>
          </a:prstGeom>
          <a:solidFill>
            <a:srgbClr val="F0686A"/>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2800" dirty="0">
                <a:latin typeface="Verdana" panose="020B0604030504040204" pitchFamily="34" charset="0"/>
                <a:ea typeface="Verdana" panose="020B0604030504040204" pitchFamily="34" charset="0"/>
              </a:rPr>
              <a:t>Autorización de cambio de cuenta</a:t>
            </a:r>
          </a:p>
        </p:txBody>
      </p:sp>
      <p:cxnSp>
        <p:nvCxnSpPr>
          <p:cNvPr id="37" name="Conector: angular 36">
            <a:extLst>
              <a:ext uri="{FF2B5EF4-FFF2-40B4-BE49-F238E27FC236}">
                <a16:creationId xmlns:a16="http://schemas.microsoft.com/office/drawing/2014/main" id="{0158639F-86F6-9ED6-71D2-0213FF0A3C6D}"/>
              </a:ext>
            </a:extLst>
          </p:cNvPr>
          <p:cNvCxnSpPr>
            <a:stCxn id="15" idx="2"/>
            <a:endCxn id="16" idx="0"/>
          </p:cNvCxnSpPr>
          <p:nvPr/>
        </p:nvCxnSpPr>
        <p:spPr>
          <a:xfrm rot="5400000">
            <a:off x="10706657" y="4964480"/>
            <a:ext cx="403112" cy="9289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68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71C28EC-96A1-68B8-131B-1B171134A245}"/>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F959F1FC-F8F6-DD6D-ED3F-ACBC688015F6}"/>
              </a:ext>
            </a:extLst>
          </p:cNvPr>
          <p:cNvSpPr txBox="1"/>
          <p:nvPr/>
        </p:nvSpPr>
        <p:spPr>
          <a:xfrm>
            <a:off x="989962" y="1405826"/>
            <a:ext cx="6573961" cy="3323987"/>
          </a:xfrm>
          <a:prstGeom prst="rect">
            <a:avLst/>
          </a:prstGeom>
          <a:noFill/>
        </p:spPr>
        <p:txBody>
          <a:bodyPr wrap="square">
            <a:spAutoFit/>
          </a:bodyPr>
          <a:lstStyle/>
          <a:p>
            <a:r>
              <a:rPr lang="es-CO" sz="7000" b="1" dirty="0">
                <a:solidFill>
                  <a:schemeClr val="bg1"/>
                </a:solidFill>
                <a:latin typeface="Verdana" panose="020B0604030504040204" pitchFamily="34" charset="0"/>
                <a:ea typeface="Verdana" panose="020B0604030504040204" pitchFamily="34" charset="0"/>
                <a:cs typeface="Verdana" panose="020B0604030504040204" pitchFamily="34" charset="0"/>
              </a:rPr>
              <a:t>Funciones, Actores </a:t>
            </a:r>
          </a:p>
          <a:p>
            <a:r>
              <a:rPr lang="es-CO" sz="7000" b="1" dirty="0">
                <a:solidFill>
                  <a:schemeClr val="bg1"/>
                </a:solidFill>
                <a:latin typeface="Verdana" panose="020B0604030504040204" pitchFamily="34" charset="0"/>
                <a:ea typeface="Verdana" panose="020B0604030504040204" pitchFamily="34" charset="0"/>
                <a:cs typeface="Verdana" panose="020B0604030504040204" pitchFamily="34" charset="0"/>
              </a:rPr>
              <a:t>FSE</a:t>
            </a:r>
            <a:endParaRPr lang="es-CO" sz="7000" dirty="0">
              <a:solidFill>
                <a:schemeClr val="bg1"/>
              </a:solidFill>
            </a:endParaRPr>
          </a:p>
        </p:txBody>
      </p:sp>
      <p:pic>
        <p:nvPicPr>
          <p:cNvPr id="9" name="Gráfico 8">
            <a:extLst>
              <a:ext uri="{FF2B5EF4-FFF2-40B4-BE49-F238E27FC236}">
                <a16:creationId xmlns:a16="http://schemas.microsoft.com/office/drawing/2014/main" id="{AA636409-D62F-AA92-8D96-5FB64519A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56245" y="1719813"/>
            <a:ext cx="4545793" cy="4076392"/>
          </a:xfrm>
          <a:prstGeom prst="rect">
            <a:avLst/>
          </a:prstGeom>
        </p:spPr>
      </p:pic>
    </p:spTree>
    <p:extLst>
      <p:ext uri="{BB962C8B-B14F-4D97-AF65-F5344CB8AC3E}">
        <p14:creationId xmlns:p14="http://schemas.microsoft.com/office/powerpoint/2010/main" val="1853224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01702D1-C891-8B1C-984B-154B67A77EF9}"/>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594AA487-B9F1-D737-2DB2-0F068CA59564}"/>
              </a:ext>
            </a:extLst>
          </p:cNvPr>
          <p:cNvPicPr>
            <a:picLocks noChangeAspect="1"/>
          </p:cNvPicPr>
          <p:nvPr/>
        </p:nvPicPr>
        <p:blipFill>
          <a:blip r:embed="rId3"/>
          <a:stretch>
            <a:fillRect/>
          </a:stretch>
        </p:blipFill>
        <p:spPr>
          <a:xfrm>
            <a:off x="10212309" y="127687"/>
            <a:ext cx="1828161" cy="683424"/>
          </a:xfrm>
          <a:prstGeom prst="rect">
            <a:avLst/>
          </a:prstGeom>
        </p:spPr>
      </p:pic>
      <p:pic>
        <p:nvPicPr>
          <p:cNvPr id="8" name="Gráfico 7">
            <a:extLst>
              <a:ext uri="{FF2B5EF4-FFF2-40B4-BE49-F238E27FC236}">
                <a16:creationId xmlns:a16="http://schemas.microsoft.com/office/drawing/2014/main" id="{41D1D51A-99B2-6ABD-2708-286191B265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958" y="90815"/>
            <a:ext cx="776304" cy="891535"/>
          </a:xfrm>
          <a:prstGeom prst="rect">
            <a:avLst/>
          </a:prstGeom>
        </p:spPr>
      </p:pic>
      <p:sp>
        <p:nvSpPr>
          <p:cNvPr id="2" name="Título 1">
            <a:extLst>
              <a:ext uri="{FF2B5EF4-FFF2-40B4-BE49-F238E27FC236}">
                <a16:creationId xmlns:a16="http://schemas.microsoft.com/office/drawing/2014/main" id="{DA5ACCF0-9C24-E898-3828-C563F66C82D0}"/>
              </a:ext>
            </a:extLst>
          </p:cNvPr>
          <p:cNvSpPr txBox="1">
            <a:spLocks/>
          </p:cNvSpPr>
          <p:nvPr/>
        </p:nvSpPr>
        <p:spPr>
          <a:xfrm>
            <a:off x="1329049" y="295663"/>
            <a:ext cx="8229600" cy="818866"/>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lvl="1">
              <a:spcBef>
                <a:spcPct val="0"/>
              </a:spcBef>
            </a:pPr>
            <a:r>
              <a:rPr lang="es-CO" sz="3200" b="1" dirty="0">
                <a:solidFill>
                  <a:srgbClr val="B951A0"/>
                </a:solidFill>
                <a:latin typeface="Verdana" panose="020B0604030504040204" pitchFamily="34" charset="0"/>
                <a:ea typeface="Verdana" panose="020B0604030504040204" pitchFamily="34" charset="0"/>
                <a:cs typeface="Arial" panose="020B0604020202020204" pitchFamily="34" charset="0"/>
              </a:rPr>
              <a:t>Creación y Administración de los FSE</a:t>
            </a:r>
          </a:p>
        </p:txBody>
      </p:sp>
      <p:sp>
        <p:nvSpPr>
          <p:cNvPr id="4" name="Rectángulo 3">
            <a:extLst>
              <a:ext uri="{FF2B5EF4-FFF2-40B4-BE49-F238E27FC236}">
                <a16:creationId xmlns:a16="http://schemas.microsoft.com/office/drawing/2014/main" id="{9EC98F9C-9B1A-7F49-F664-66CA86CF6508}"/>
              </a:ext>
            </a:extLst>
          </p:cNvPr>
          <p:cNvSpPr/>
          <p:nvPr/>
        </p:nvSpPr>
        <p:spPr>
          <a:xfrm>
            <a:off x="808995" y="1128315"/>
            <a:ext cx="10037395" cy="1477328"/>
          </a:xfrm>
          <a:prstGeom prst="rect">
            <a:avLst/>
          </a:prstGeom>
        </p:spPr>
        <p:txBody>
          <a:bodyPr wrap="square">
            <a:spAutoFit/>
          </a:bodyPr>
          <a:lstStyle/>
          <a:p>
            <a:pPr algn="ctr">
              <a:buSzPct val="100000"/>
              <a:defRPr/>
            </a:pPr>
            <a:r>
              <a:rPr lang="es-MX" kern="0" dirty="0">
                <a:latin typeface="Verdana" panose="020B0604030504040204" pitchFamily="34" charset="0"/>
                <a:ea typeface="Verdana" panose="020B0604030504040204" pitchFamily="34" charset="0"/>
                <a:cs typeface="Arial" panose="020B0604020202020204" pitchFamily="34" charset="0"/>
              </a:rPr>
              <a:t>La Secretaría de Educación </a:t>
            </a:r>
            <a:r>
              <a:rPr lang="es-MX" b="1" kern="0" dirty="0">
                <a:latin typeface="Verdana" panose="020B0604030504040204" pitchFamily="34" charset="0"/>
                <a:ea typeface="Verdana" panose="020B0604030504040204" pitchFamily="34" charset="0"/>
                <a:cs typeface="Arial" panose="020B0604020202020204" pitchFamily="34" charset="0"/>
              </a:rPr>
              <a:t>debe</a:t>
            </a:r>
            <a:r>
              <a:rPr lang="es-MX" kern="0" dirty="0">
                <a:latin typeface="Verdana" panose="020B0604030504040204" pitchFamily="34" charset="0"/>
                <a:ea typeface="Verdana" panose="020B0604030504040204" pitchFamily="34" charset="0"/>
                <a:cs typeface="Arial" panose="020B0604020202020204" pitchFamily="34" charset="0"/>
              </a:rPr>
              <a:t> realizar el </a:t>
            </a:r>
            <a:r>
              <a:rPr lang="es-MX" b="1" kern="0" dirty="0">
                <a:latin typeface="Verdana" panose="020B0604030504040204" pitchFamily="34" charset="0"/>
                <a:ea typeface="Verdana" panose="020B0604030504040204" pitchFamily="34" charset="0"/>
                <a:cs typeface="Arial" panose="020B0604020202020204" pitchFamily="34" charset="0"/>
              </a:rPr>
              <a:t>análisis de la viabilidad técnica y financiera</a:t>
            </a:r>
            <a:r>
              <a:rPr lang="es-MX" kern="0" dirty="0">
                <a:latin typeface="Verdana" panose="020B0604030504040204" pitchFamily="34" charset="0"/>
                <a:ea typeface="Verdana" panose="020B0604030504040204" pitchFamily="34" charset="0"/>
                <a:cs typeface="Arial" panose="020B0604020202020204" pitchFamily="34" charset="0"/>
              </a:rPr>
              <a:t>, para la creación de los fondos y su adecuada administración de recursos, teniendo en cuenta:</a:t>
            </a:r>
          </a:p>
          <a:p>
            <a:pPr algn="just">
              <a:buSzPct val="100000"/>
              <a:defRPr/>
            </a:pPr>
            <a:endParaRPr lang="es-MX" kern="0" dirty="0">
              <a:latin typeface="Verdana" panose="020B0604030504040204" pitchFamily="34" charset="0"/>
              <a:ea typeface="Verdana" panose="020B0604030504040204" pitchFamily="34" charset="0"/>
              <a:cs typeface="Arial" panose="020B0604020202020204" pitchFamily="34" charset="0"/>
            </a:endParaRPr>
          </a:p>
          <a:p>
            <a:pPr algn="just">
              <a:buClr>
                <a:srgbClr val="C00000"/>
              </a:buClr>
              <a:buSzPct val="100000"/>
              <a:defRPr/>
            </a:pPr>
            <a:endParaRPr lang="es-MX" kern="0" dirty="0">
              <a:latin typeface="Verdana" panose="020B0604030504040204" pitchFamily="34" charset="0"/>
              <a:ea typeface="Verdana" panose="020B060403050404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4997A898-A000-5EE7-EB3F-7B56D60B19F2}"/>
              </a:ext>
            </a:extLst>
          </p:cNvPr>
          <p:cNvSpPr/>
          <p:nvPr/>
        </p:nvSpPr>
        <p:spPr bwMode="auto">
          <a:xfrm>
            <a:off x="557824" y="4238343"/>
            <a:ext cx="2296613" cy="1525964"/>
          </a:xfrm>
          <a:prstGeom prst="rect">
            <a:avLst/>
          </a:prstGeom>
          <a:ln>
            <a:solidFill>
              <a:srgbClr val="FF3366"/>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MX" sz="1400" kern="0" dirty="0">
                <a:latin typeface="Verdana" panose="020B0604030504040204" pitchFamily="34" charset="0"/>
                <a:ea typeface="Verdana" panose="020B0604030504040204" pitchFamily="34" charset="0"/>
                <a:cs typeface="Arial" panose="020B0604020202020204" pitchFamily="34" charset="0"/>
              </a:rPr>
              <a:t>Disponibilidad de recurso humano para apoyar las funciones de tesorería.</a:t>
            </a:r>
            <a:endParaRPr lang="es-CO" sz="1400" dirty="0">
              <a:latin typeface="Verdana" panose="020B0604030504040204" pitchFamily="34" charset="0"/>
              <a:ea typeface="Verdana" panose="020B0604030504040204" pitchFamily="34" charset="0"/>
            </a:endParaRPr>
          </a:p>
        </p:txBody>
      </p:sp>
      <p:sp>
        <p:nvSpPr>
          <p:cNvPr id="6" name="Rectángulo 5">
            <a:extLst>
              <a:ext uri="{FF2B5EF4-FFF2-40B4-BE49-F238E27FC236}">
                <a16:creationId xmlns:a16="http://schemas.microsoft.com/office/drawing/2014/main" id="{DF14F2BE-F4C2-8EB2-08FC-758B33153B17}"/>
              </a:ext>
            </a:extLst>
          </p:cNvPr>
          <p:cNvSpPr/>
          <p:nvPr/>
        </p:nvSpPr>
        <p:spPr bwMode="auto">
          <a:xfrm>
            <a:off x="8800945" y="2242885"/>
            <a:ext cx="2209780" cy="1621411"/>
          </a:xfrm>
          <a:prstGeom prst="rect">
            <a:avLst/>
          </a:prstGeom>
          <a:ln>
            <a:solidFill>
              <a:srgbClr val="FF3366"/>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CO" sz="1400" dirty="0">
                <a:latin typeface="Verdana" panose="020B0604030504040204" pitchFamily="34" charset="0"/>
                <a:ea typeface="Verdana" panose="020B0604030504040204" pitchFamily="34" charset="0"/>
              </a:rPr>
              <a:t>Disponer de Recursos Físicos, Humanos y Financieros para administrar de manera adecuada el fondo.</a:t>
            </a:r>
          </a:p>
        </p:txBody>
      </p:sp>
      <p:sp>
        <p:nvSpPr>
          <p:cNvPr id="7" name="Rectángulo 6">
            <a:extLst>
              <a:ext uri="{FF2B5EF4-FFF2-40B4-BE49-F238E27FC236}">
                <a16:creationId xmlns:a16="http://schemas.microsoft.com/office/drawing/2014/main" id="{5BBA1C14-3659-2648-9E13-47208089D1C6}"/>
              </a:ext>
            </a:extLst>
          </p:cNvPr>
          <p:cNvSpPr/>
          <p:nvPr/>
        </p:nvSpPr>
        <p:spPr bwMode="auto">
          <a:xfrm>
            <a:off x="495073" y="2242887"/>
            <a:ext cx="2359366" cy="1621411"/>
          </a:xfrm>
          <a:prstGeom prst="rect">
            <a:avLst/>
          </a:prstGeom>
          <a:ln>
            <a:solidFill>
              <a:srgbClr val="FF3366"/>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MX" sz="1400" kern="0" dirty="0">
                <a:latin typeface="Verdana" panose="020B0604030504040204" pitchFamily="34" charset="0"/>
                <a:ea typeface="Verdana" panose="020B0604030504040204" pitchFamily="34" charset="0"/>
                <a:cs typeface="Arial" panose="020B0604020202020204" pitchFamily="34" charset="0"/>
              </a:rPr>
              <a:t>Contar con la Resolución de Creación y aprobación del EE, expedida por la Secretaria de Educación Certificada.</a:t>
            </a:r>
            <a:endParaRPr lang="es-CO" sz="1400" dirty="0">
              <a:latin typeface="Verdana" panose="020B0604030504040204" pitchFamily="34" charset="0"/>
              <a:ea typeface="Verdana" panose="020B0604030504040204" pitchFamily="34" charset="0"/>
            </a:endParaRPr>
          </a:p>
        </p:txBody>
      </p:sp>
      <p:sp>
        <p:nvSpPr>
          <p:cNvPr id="10" name="Rectángulo 9">
            <a:extLst>
              <a:ext uri="{FF2B5EF4-FFF2-40B4-BE49-F238E27FC236}">
                <a16:creationId xmlns:a16="http://schemas.microsoft.com/office/drawing/2014/main" id="{FA9EFD3E-F6AF-5B77-0D8A-6F62917B5C44}"/>
              </a:ext>
            </a:extLst>
          </p:cNvPr>
          <p:cNvSpPr/>
          <p:nvPr/>
        </p:nvSpPr>
        <p:spPr bwMode="auto">
          <a:xfrm>
            <a:off x="3482132" y="2242886"/>
            <a:ext cx="2209780" cy="1621411"/>
          </a:xfrm>
          <a:prstGeom prst="rect">
            <a:avLst/>
          </a:prstGeom>
          <a:ln>
            <a:solidFill>
              <a:srgbClr val="FF3366"/>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MX" sz="1400" kern="0" dirty="0">
                <a:latin typeface="Verdana" panose="020B0604030504040204" pitchFamily="34" charset="0"/>
                <a:ea typeface="Verdana" panose="020B0604030504040204" pitchFamily="34" charset="0"/>
                <a:cs typeface="Arial" panose="020B0604020202020204" pitchFamily="34" charset="0"/>
              </a:rPr>
              <a:t>Contar con la Resolución de nombramiento del rector o director Rural del EE Estatal.</a:t>
            </a:r>
            <a:endParaRPr lang="es-CO" sz="1400" dirty="0">
              <a:latin typeface="Verdana" panose="020B0604030504040204" pitchFamily="34" charset="0"/>
              <a:ea typeface="Verdana" panose="020B0604030504040204" pitchFamily="34" charset="0"/>
            </a:endParaRPr>
          </a:p>
        </p:txBody>
      </p:sp>
      <p:sp>
        <p:nvSpPr>
          <p:cNvPr id="11" name="Rectángulo 10">
            <a:extLst>
              <a:ext uri="{FF2B5EF4-FFF2-40B4-BE49-F238E27FC236}">
                <a16:creationId xmlns:a16="http://schemas.microsoft.com/office/drawing/2014/main" id="{0D34D9E3-54D5-C4AE-20FE-F2EE318929FE}"/>
              </a:ext>
            </a:extLst>
          </p:cNvPr>
          <p:cNvSpPr/>
          <p:nvPr/>
        </p:nvSpPr>
        <p:spPr bwMode="auto">
          <a:xfrm>
            <a:off x="6319606" y="2242887"/>
            <a:ext cx="1960776" cy="1621411"/>
          </a:xfrm>
          <a:prstGeom prst="rect">
            <a:avLst/>
          </a:prstGeom>
          <a:ln>
            <a:solidFill>
              <a:srgbClr val="FF3366"/>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MX" sz="1400" kern="0" dirty="0">
              <a:latin typeface="Verdana" panose="020B0604030504040204" pitchFamily="34" charset="0"/>
              <a:ea typeface="Verdana" panose="020B0604030504040204" pitchFamily="34" charset="0"/>
              <a:cs typeface="Arial" panose="020B0604020202020204" pitchFamily="34" charset="0"/>
            </a:endParaRPr>
          </a:p>
          <a:p>
            <a:pPr algn="ctr"/>
            <a:r>
              <a:rPr lang="es-MX" sz="1400" kern="0" dirty="0">
                <a:latin typeface="Verdana" panose="020B0604030504040204" pitchFamily="34" charset="0"/>
                <a:ea typeface="Verdana" panose="020B0604030504040204" pitchFamily="34" charset="0"/>
                <a:cs typeface="Arial" panose="020B0604020202020204" pitchFamily="34" charset="0"/>
              </a:rPr>
              <a:t>Contar con Concejo Directivo Organizado y Funcionando</a:t>
            </a:r>
          </a:p>
          <a:p>
            <a:pPr algn="ctr"/>
            <a:r>
              <a:rPr lang="es-MX" sz="1400" kern="0" dirty="0" err="1">
                <a:latin typeface="Verdana" panose="020B0604030504040204" pitchFamily="34" charset="0"/>
                <a:ea typeface="Verdana" panose="020B0604030504040204" pitchFamily="34" charset="0"/>
                <a:cs typeface="Arial" panose="020B0604020202020204" pitchFamily="34" charset="0"/>
              </a:rPr>
              <a:t>Dec</a:t>
            </a:r>
            <a:r>
              <a:rPr lang="es-MX" sz="1400" kern="0" dirty="0">
                <a:latin typeface="Verdana" panose="020B0604030504040204" pitchFamily="34" charset="0"/>
                <a:ea typeface="Verdana" panose="020B0604030504040204" pitchFamily="34" charset="0"/>
                <a:cs typeface="Arial" panose="020B0604020202020204" pitchFamily="34" charset="0"/>
              </a:rPr>
              <a:t>. 4791/08</a:t>
            </a:r>
            <a:endParaRPr lang="es-CO" sz="1400" dirty="0">
              <a:latin typeface="Verdana" panose="020B0604030504040204" pitchFamily="34" charset="0"/>
              <a:ea typeface="Verdana" panose="020B0604030504040204" pitchFamily="34" charset="0"/>
            </a:endParaRPr>
          </a:p>
          <a:p>
            <a:pPr algn="ctr"/>
            <a:endParaRPr lang="es-CO" sz="1400" dirty="0">
              <a:latin typeface="Verdana" panose="020B0604030504040204" pitchFamily="34" charset="0"/>
              <a:ea typeface="Verdana" panose="020B0604030504040204" pitchFamily="34" charset="0"/>
            </a:endParaRPr>
          </a:p>
        </p:txBody>
      </p:sp>
      <p:sp>
        <p:nvSpPr>
          <p:cNvPr id="12" name="Rectángulo 11">
            <a:extLst>
              <a:ext uri="{FF2B5EF4-FFF2-40B4-BE49-F238E27FC236}">
                <a16:creationId xmlns:a16="http://schemas.microsoft.com/office/drawing/2014/main" id="{61465155-705A-EBFF-6326-2230E664054F}"/>
              </a:ext>
            </a:extLst>
          </p:cNvPr>
          <p:cNvSpPr/>
          <p:nvPr/>
        </p:nvSpPr>
        <p:spPr bwMode="auto">
          <a:xfrm>
            <a:off x="3482133" y="4238342"/>
            <a:ext cx="2209780" cy="1525965"/>
          </a:xfrm>
          <a:prstGeom prst="rect">
            <a:avLst/>
          </a:prstGeom>
          <a:ln>
            <a:solidFill>
              <a:srgbClr val="FF3366"/>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MX" sz="1400" dirty="0">
                <a:latin typeface="Verdana" panose="020B0604030504040204" pitchFamily="34" charset="0"/>
                <a:ea typeface="Verdana" panose="020B0604030504040204" pitchFamily="34" charset="0"/>
                <a:cs typeface="Arial" panose="020B0604020202020204" pitchFamily="34" charset="0"/>
              </a:rPr>
              <a:t>Abrir una cuenta de Maestra de Ahorros a nombre del FSE – Establecimiento, registrando las dos firmas (Rector y Tesorero).</a:t>
            </a:r>
            <a:endParaRPr lang="es-CO" sz="1400" dirty="0">
              <a:latin typeface="Verdana" panose="020B0604030504040204" pitchFamily="34" charset="0"/>
              <a:ea typeface="Verdana" panose="020B0604030504040204" pitchFamily="34" charset="0"/>
            </a:endParaRPr>
          </a:p>
        </p:txBody>
      </p:sp>
      <p:sp>
        <p:nvSpPr>
          <p:cNvPr id="13" name="Rectángulo 12">
            <a:extLst>
              <a:ext uri="{FF2B5EF4-FFF2-40B4-BE49-F238E27FC236}">
                <a16:creationId xmlns:a16="http://schemas.microsoft.com/office/drawing/2014/main" id="{9CE6FAF5-5894-BC05-91DC-AF3A5A1DE892}"/>
              </a:ext>
            </a:extLst>
          </p:cNvPr>
          <p:cNvSpPr/>
          <p:nvPr/>
        </p:nvSpPr>
        <p:spPr bwMode="auto">
          <a:xfrm>
            <a:off x="6319607" y="4192502"/>
            <a:ext cx="1960776" cy="1571806"/>
          </a:xfrm>
          <a:prstGeom prst="rect">
            <a:avLst/>
          </a:prstGeom>
          <a:ln>
            <a:solidFill>
              <a:srgbClr val="FF3366"/>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MX" sz="1400" kern="0" dirty="0">
                <a:latin typeface="Verdana" panose="020B0604030504040204" pitchFamily="34" charset="0"/>
                <a:ea typeface="Verdana" panose="020B0604030504040204" pitchFamily="34" charset="0"/>
                <a:cs typeface="Arial" panose="020B0604020202020204" pitchFamily="34" charset="0"/>
              </a:rPr>
              <a:t>Registrar la cuenta en la S.E de la entidad certificada.</a:t>
            </a:r>
            <a:endParaRPr lang="es-CO" sz="1400" dirty="0">
              <a:latin typeface="Verdana" panose="020B0604030504040204" pitchFamily="34" charset="0"/>
              <a:ea typeface="Verdana" panose="020B0604030504040204" pitchFamily="34" charset="0"/>
            </a:endParaRPr>
          </a:p>
        </p:txBody>
      </p:sp>
      <p:sp>
        <p:nvSpPr>
          <p:cNvPr id="14" name="Rectángulo 13">
            <a:extLst>
              <a:ext uri="{FF2B5EF4-FFF2-40B4-BE49-F238E27FC236}">
                <a16:creationId xmlns:a16="http://schemas.microsoft.com/office/drawing/2014/main" id="{B820EBBC-5CFA-4838-FAE4-5F15AD432D36}"/>
              </a:ext>
            </a:extLst>
          </p:cNvPr>
          <p:cNvSpPr/>
          <p:nvPr/>
        </p:nvSpPr>
        <p:spPr bwMode="auto">
          <a:xfrm>
            <a:off x="8832807" y="4200776"/>
            <a:ext cx="2209781" cy="1571806"/>
          </a:xfrm>
          <a:prstGeom prst="rect">
            <a:avLst/>
          </a:prstGeom>
          <a:ln>
            <a:solidFill>
              <a:srgbClr val="FF3366"/>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MX" sz="1400" kern="0" dirty="0">
                <a:latin typeface="Verdana" panose="020B0604030504040204" pitchFamily="34" charset="0"/>
                <a:ea typeface="Verdana" panose="020B0604030504040204" pitchFamily="34" charset="0"/>
                <a:cs typeface="Arial" panose="020B0604020202020204" pitchFamily="34" charset="0"/>
              </a:rPr>
              <a:t>Elaborar el presupuesto y presentarlo al Consejo Directivo y con base en éste, constituir la póliza de manejo.</a:t>
            </a:r>
            <a:endParaRPr lang="es-CO" sz="1400" dirty="0">
              <a:latin typeface="Verdana" panose="020B0604030504040204" pitchFamily="34" charset="0"/>
              <a:ea typeface="Verdana" panose="020B0604030504040204" pitchFamily="34" charset="0"/>
            </a:endParaRPr>
          </a:p>
        </p:txBody>
      </p:sp>
      <p:sp>
        <p:nvSpPr>
          <p:cNvPr id="15" name="CuadroTexto 14">
            <a:extLst>
              <a:ext uri="{FF2B5EF4-FFF2-40B4-BE49-F238E27FC236}">
                <a16:creationId xmlns:a16="http://schemas.microsoft.com/office/drawing/2014/main" id="{9DCFAB18-4489-6F1E-87B1-2F180F4A860A}"/>
              </a:ext>
            </a:extLst>
          </p:cNvPr>
          <p:cNvSpPr txBox="1"/>
          <p:nvPr/>
        </p:nvSpPr>
        <p:spPr>
          <a:xfrm>
            <a:off x="426110" y="5979494"/>
            <a:ext cx="11053481" cy="430887"/>
          </a:xfrm>
          <a:prstGeom prst="rect">
            <a:avLst/>
          </a:prstGeom>
          <a:noFill/>
        </p:spPr>
        <p:txBody>
          <a:bodyPr wrap="square">
            <a:spAutoFit/>
          </a:bodyPr>
          <a:lstStyle/>
          <a:p>
            <a:pPr algn="ctr">
              <a:buClr>
                <a:srgbClr val="C00000"/>
              </a:buClr>
              <a:buSzPct val="100000"/>
              <a:defRPr/>
            </a:pPr>
            <a:r>
              <a:rPr lang="es-MX" sz="1100" i="1" kern="0" dirty="0">
                <a:latin typeface="Verdana" panose="020B0604030504040204" pitchFamily="34" charset="0"/>
                <a:ea typeface="Verdana" panose="020B0604030504040204" pitchFamily="34" charset="0"/>
                <a:cs typeface="Arial" panose="020B0604020202020204" pitchFamily="34" charset="0"/>
              </a:rPr>
              <a:t>Articulo 2.3.1.6.3.15 Decreto 1075 de 2015 (artículo. 15 Decreto 4791/2008)</a:t>
            </a:r>
          </a:p>
          <a:p>
            <a:pPr algn="ctr">
              <a:buClr>
                <a:srgbClr val="C00000"/>
              </a:buClr>
              <a:buSzPct val="100000"/>
              <a:defRPr/>
            </a:pPr>
            <a:r>
              <a:rPr lang="es-MX" sz="1100" i="1" kern="0" dirty="0">
                <a:latin typeface="Verdana" panose="020B0604030504040204" pitchFamily="34" charset="0"/>
                <a:ea typeface="Verdana" panose="020B0604030504040204" pitchFamily="34" charset="0"/>
                <a:cs typeface="Arial" panose="020B0604020202020204" pitchFamily="34" charset="0"/>
              </a:rPr>
              <a:t>Resolución 12829 de 2017</a:t>
            </a:r>
          </a:p>
        </p:txBody>
      </p:sp>
    </p:spTree>
    <p:extLst>
      <p:ext uri="{BB962C8B-B14F-4D97-AF65-F5344CB8AC3E}">
        <p14:creationId xmlns:p14="http://schemas.microsoft.com/office/powerpoint/2010/main" val="3014588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BC39497-40E8-A5CB-ED1A-8F8DA091CEF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16ECC2A-899B-875C-ECCA-19551FC5E9DF}"/>
              </a:ext>
            </a:extLst>
          </p:cNvPr>
          <p:cNvSpPr txBox="1">
            <a:spLocks/>
          </p:cNvSpPr>
          <p:nvPr/>
        </p:nvSpPr>
        <p:spPr>
          <a:xfrm>
            <a:off x="1856198" y="429738"/>
            <a:ext cx="7423604" cy="114744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3200" b="1" dirty="0">
                <a:solidFill>
                  <a:srgbClr val="B951A0"/>
                </a:solidFill>
                <a:latin typeface="Verdana" panose="020B0604030504040204" pitchFamily="34" charset="0"/>
                <a:ea typeface="Verdana" panose="020B0604030504040204" pitchFamily="34" charset="0"/>
                <a:cs typeface="Arial" panose="020B0604020202020204" pitchFamily="34" charset="0"/>
              </a:rPr>
              <a:t>ADMINISTRACIÓN Y CONTROL DE LOS FSE</a:t>
            </a:r>
            <a:endParaRPr lang="es-ES" sz="3200" b="1" dirty="0">
              <a:solidFill>
                <a:srgbClr val="B951A0"/>
              </a:solidFill>
              <a:latin typeface="Verdana" panose="020B0604030504040204" pitchFamily="34" charset="0"/>
              <a:ea typeface="Verdana" panose="020B060403050404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1AC93820-6CD4-DDBA-CF3E-B369022B750F}"/>
              </a:ext>
            </a:extLst>
          </p:cNvPr>
          <p:cNvSpPr/>
          <p:nvPr/>
        </p:nvSpPr>
        <p:spPr>
          <a:xfrm>
            <a:off x="1354151" y="1758253"/>
            <a:ext cx="8024878" cy="523220"/>
          </a:xfrm>
          <a:prstGeom prst="rect">
            <a:avLst/>
          </a:prstGeom>
        </p:spPr>
        <p:txBody>
          <a:bodyPr wrap="square">
            <a:spAutoFit/>
          </a:bodyPr>
          <a:lstStyle/>
          <a:p>
            <a:pPr marL="0" lvl="1" algn="ctr"/>
            <a:r>
              <a:rPr lang="es-CO" sz="2800" b="1" u="sng" dirty="0">
                <a:latin typeface="Verdana" panose="020B0604030504040204" pitchFamily="34" charset="0"/>
                <a:ea typeface="Verdana" panose="020B0604030504040204" pitchFamily="34" charset="0"/>
                <a:cs typeface="Arial" panose="020B0604020202020204" pitchFamily="34" charset="0"/>
              </a:rPr>
              <a:t>Estructura General</a:t>
            </a:r>
          </a:p>
        </p:txBody>
      </p:sp>
      <p:graphicFrame>
        <p:nvGraphicFramePr>
          <p:cNvPr id="4" name="Diagrama 3">
            <a:extLst>
              <a:ext uri="{FF2B5EF4-FFF2-40B4-BE49-F238E27FC236}">
                <a16:creationId xmlns:a16="http://schemas.microsoft.com/office/drawing/2014/main" id="{0D61AC13-3BB7-C7D5-9F71-876A830F9B79}"/>
              </a:ext>
            </a:extLst>
          </p:cNvPr>
          <p:cNvGraphicFramePr/>
          <p:nvPr>
            <p:extLst>
              <p:ext uri="{D42A27DB-BD31-4B8C-83A1-F6EECF244321}">
                <p14:modId xmlns:p14="http://schemas.microsoft.com/office/powerpoint/2010/main" val="4247492110"/>
              </p:ext>
            </p:extLst>
          </p:nvPr>
        </p:nvGraphicFramePr>
        <p:xfrm>
          <a:off x="1417524" y="2227152"/>
          <a:ext cx="7748928" cy="43883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1419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CuadroTexto 61">
            <a:extLst>
              <a:ext uri="{FF2B5EF4-FFF2-40B4-BE49-F238E27FC236}">
                <a16:creationId xmlns:a16="http://schemas.microsoft.com/office/drawing/2014/main" id="{073A486E-A747-0AF4-B995-D0265102CD25}"/>
              </a:ext>
            </a:extLst>
          </p:cNvPr>
          <p:cNvSpPr txBox="1"/>
          <p:nvPr/>
        </p:nvSpPr>
        <p:spPr>
          <a:xfrm>
            <a:off x="5484519" y="6576691"/>
            <a:ext cx="2316661" cy="261610"/>
          </a:xfrm>
          <a:prstGeom prst="rect">
            <a:avLst/>
          </a:prstGeom>
          <a:noFill/>
        </p:spPr>
        <p:txBody>
          <a:bodyPr wrap="none" rtlCol="0">
            <a:spAutoFit/>
          </a:bodyPr>
          <a:lstStyle/>
          <a:p>
            <a:pPr algn="ctr"/>
            <a:r>
              <a:rPr lang="es-CO" sz="1100" b="1" dirty="0">
                <a:latin typeface="Verdana" panose="020B0604030504040204" pitchFamily="34" charset="0"/>
                <a:ea typeface="Verdana" panose="020B0604030504040204" pitchFamily="34" charset="0"/>
              </a:rPr>
              <a:t>www.mineducacion.gov.co</a:t>
            </a:r>
          </a:p>
        </p:txBody>
      </p:sp>
      <p:sp>
        <p:nvSpPr>
          <p:cNvPr id="63" name="Título 1">
            <a:extLst>
              <a:ext uri="{FF2B5EF4-FFF2-40B4-BE49-F238E27FC236}">
                <a16:creationId xmlns:a16="http://schemas.microsoft.com/office/drawing/2014/main" id="{6599B08A-E283-FE3E-48FB-89EF9B128D99}"/>
              </a:ext>
            </a:extLst>
          </p:cNvPr>
          <p:cNvSpPr txBox="1">
            <a:spLocks/>
          </p:cNvSpPr>
          <p:nvPr/>
        </p:nvSpPr>
        <p:spPr>
          <a:xfrm>
            <a:off x="2647679" y="329725"/>
            <a:ext cx="6134181" cy="922431"/>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lvl="1" algn="ctr">
              <a:spcBef>
                <a:spcPct val="0"/>
              </a:spcBef>
            </a:pPr>
            <a:r>
              <a:rPr lang="es-CO" sz="2800" b="1" dirty="0">
                <a:solidFill>
                  <a:srgbClr val="FF3366"/>
                </a:solidFill>
                <a:latin typeface="Verdana" panose="020B0604030504040204" pitchFamily="34" charset="0"/>
                <a:ea typeface="Verdana" panose="020B0604030504040204" pitchFamily="34" charset="0"/>
                <a:cs typeface="Arial" panose="020B0604020202020204" pitchFamily="34" charset="0"/>
              </a:rPr>
              <a:t>Definición FSE – Art. 2.3.1.6.3.2 Decreto 1075 de 2015</a:t>
            </a:r>
          </a:p>
        </p:txBody>
      </p:sp>
      <p:sp>
        <p:nvSpPr>
          <p:cNvPr id="64" name="Rectángulo 63">
            <a:extLst>
              <a:ext uri="{FF2B5EF4-FFF2-40B4-BE49-F238E27FC236}">
                <a16:creationId xmlns:a16="http://schemas.microsoft.com/office/drawing/2014/main" id="{9930A670-F055-B6CC-D2A7-8D1F976B169A}"/>
              </a:ext>
            </a:extLst>
          </p:cNvPr>
          <p:cNvSpPr/>
          <p:nvPr/>
        </p:nvSpPr>
        <p:spPr>
          <a:xfrm>
            <a:off x="186595" y="1382961"/>
            <a:ext cx="10312400" cy="5324535"/>
          </a:xfrm>
          <a:prstGeom prst="rect">
            <a:avLst/>
          </a:prstGeom>
        </p:spPr>
        <p:txBody>
          <a:bodyPr wrap="square">
            <a:spAutoFit/>
          </a:bodyPr>
          <a:lstStyle/>
          <a:p>
            <a:pPr marL="685800" lvl="1" indent="-285750" algn="just">
              <a:buFont typeface="Arial" panose="020B0604020202020204" pitchFamily="34" charset="0"/>
              <a:buChar char="•"/>
            </a:pPr>
            <a:r>
              <a:rPr lang="es-CO" sz="2000" dirty="0">
                <a:latin typeface="Verdana" panose="020B0604030504040204" pitchFamily="34" charset="0"/>
                <a:ea typeface="Verdana" panose="020B0604030504040204" pitchFamily="34" charset="0"/>
                <a:cs typeface="Arial" panose="020B0604020202020204" pitchFamily="34" charset="0"/>
              </a:rPr>
              <a:t>Los Fondos de Servicios Educativos son:</a:t>
            </a:r>
          </a:p>
          <a:p>
            <a:pPr marL="400050" lvl="1" algn="just"/>
            <a:endParaRPr lang="es-CO" sz="2000" dirty="0">
              <a:latin typeface="Verdana" panose="020B0604030504040204" pitchFamily="34" charset="0"/>
              <a:ea typeface="Verdana" panose="020B0604030504040204" pitchFamily="34" charset="0"/>
              <a:cs typeface="Arial" panose="020B0604020202020204" pitchFamily="34" charset="0"/>
            </a:endParaRPr>
          </a:p>
          <a:p>
            <a:pPr marL="1143000" lvl="2" indent="-285750" algn="just">
              <a:buFont typeface="Wingdings" panose="05000000000000000000" pitchFamily="2" charset="2"/>
              <a:buChar char="ü"/>
            </a:pPr>
            <a:r>
              <a:rPr lang="es-CO" sz="2000" b="1" dirty="0">
                <a:latin typeface="Verdana" panose="020B0604030504040204" pitchFamily="34" charset="0"/>
                <a:ea typeface="Verdana" panose="020B0604030504040204" pitchFamily="34" charset="0"/>
                <a:cs typeface="Arial" panose="020B0604020202020204" pitchFamily="34" charset="0"/>
              </a:rPr>
              <a:t>cuentas contables</a:t>
            </a:r>
            <a:r>
              <a:rPr lang="es-CO" sz="2000" dirty="0">
                <a:latin typeface="Verdana" panose="020B0604030504040204" pitchFamily="34" charset="0"/>
                <a:ea typeface="Verdana" panose="020B0604030504040204" pitchFamily="34" charset="0"/>
                <a:cs typeface="Arial" panose="020B0604020202020204" pitchFamily="34" charset="0"/>
              </a:rPr>
              <a:t> creadas por la Ley </a:t>
            </a:r>
          </a:p>
          <a:p>
            <a:pPr marL="1143000" lvl="2" indent="-285750" algn="just">
              <a:buFont typeface="Wingdings" panose="05000000000000000000" pitchFamily="2" charset="2"/>
              <a:buChar char="ü"/>
            </a:pPr>
            <a:r>
              <a:rPr lang="es-CO" sz="2000" dirty="0">
                <a:latin typeface="Verdana" panose="020B0604030504040204" pitchFamily="34" charset="0"/>
                <a:ea typeface="Verdana" panose="020B0604030504040204" pitchFamily="34" charset="0"/>
                <a:cs typeface="Arial" panose="020B0604020202020204" pitchFamily="34" charset="0"/>
              </a:rPr>
              <a:t>un mecanismo de </a:t>
            </a:r>
            <a:r>
              <a:rPr lang="es-CO" sz="2000" b="1" dirty="0">
                <a:latin typeface="Verdana" panose="020B0604030504040204" pitchFamily="34" charset="0"/>
                <a:ea typeface="Verdana" panose="020B0604030504040204" pitchFamily="34" charset="0"/>
                <a:cs typeface="Arial" panose="020B0604020202020204" pitchFamily="34" charset="0"/>
              </a:rPr>
              <a:t>gestión presupuestal y de ejecución </a:t>
            </a:r>
            <a:r>
              <a:rPr lang="es-CO" sz="2000" dirty="0">
                <a:latin typeface="Verdana" panose="020B0604030504040204" pitchFamily="34" charset="0"/>
                <a:ea typeface="Verdana" panose="020B0604030504040204" pitchFamily="34" charset="0"/>
                <a:cs typeface="Arial" panose="020B0604020202020204" pitchFamily="34" charset="0"/>
              </a:rPr>
              <a:t>de los recursos de los establecimientos educativos estatales:</a:t>
            </a:r>
          </a:p>
          <a:p>
            <a:pPr marL="1143000" lvl="2" indent="-285750" algn="just">
              <a:buFont typeface="Wingdings" panose="05000000000000000000" pitchFamily="2" charset="2"/>
              <a:buChar char="ü"/>
            </a:pPr>
            <a:r>
              <a:rPr lang="es-CO" sz="2000" dirty="0">
                <a:latin typeface="Verdana" panose="020B0604030504040204" pitchFamily="34" charset="0"/>
                <a:ea typeface="Verdana" panose="020B0604030504040204" pitchFamily="34" charset="0"/>
                <a:cs typeface="Arial" panose="020B0604020202020204" pitchFamily="34" charset="0"/>
              </a:rPr>
              <a:t>Creados para la </a:t>
            </a:r>
            <a:r>
              <a:rPr lang="es-CO" sz="2000" b="1" dirty="0">
                <a:latin typeface="Verdana" panose="020B0604030504040204" pitchFamily="34" charset="0"/>
                <a:ea typeface="Verdana" panose="020B0604030504040204" pitchFamily="34" charset="0"/>
                <a:cs typeface="Arial" panose="020B0604020202020204" pitchFamily="34" charset="0"/>
              </a:rPr>
              <a:t>adecuada administración </a:t>
            </a:r>
            <a:r>
              <a:rPr lang="es-CO" sz="2000" dirty="0">
                <a:latin typeface="Verdana" panose="020B0604030504040204" pitchFamily="34" charset="0"/>
                <a:ea typeface="Verdana" panose="020B0604030504040204" pitchFamily="34" charset="0"/>
                <a:cs typeface="Arial" panose="020B0604020202020204" pitchFamily="34" charset="0"/>
              </a:rPr>
              <a:t>de sus ingresos</a:t>
            </a:r>
          </a:p>
          <a:p>
            <a:pPr marL="1143000" lvl="2" indent="-285750" algn="just">
              <a:buFont typeface="Wingdings" panose="05000000000000000000" pitchFamily="2" charset="2"/>
              <a:buChar char="ü"/>
            </a:pPr>
            <a:r>
              <a:rPr lang="es-CO" sz="2000" dirty="0">
                <a:latin typeface="Verdana" panose="020B0604030504040204" pitchFamily="34" charset="0"/>
                <a:ea typeface="Verdana" panose="020B0604030504040204" pitchFamily="34" charset="0"/>
                <a:cs typeface="Arial" panose="020B0604020202020204" pitchFamily="34" charset="0"/>
              </a:rPr>
              <a:t>para atender sus gastos de funcionamiento e inversión </a:t>
            </a:r>
            <a:r>
              <a:rPr lang="es-CO" sz="2000" b="1" u="sng" dirty="0">
                <a:latin typeface="Verdana" panose="020B0604030504040204" pitchFamily="34" charset="0"/>
                <a:ea typeface="Verdana" panose="020B0604030504040204" pitchFamily="34" charset="0"/>
                <a:cs typeface="Arial" panose="020B0604020202020204" pitchFamily="34" charset="0"/>
              </a:rPr>
              <a:t>distintos a los de personal</a:t>
            </a:r>
          </a:p>
          <a:p>
            <a:pPr marL="685800" lvl="1" indent="-285750" algn="just">
              <a:buFont typeface="Arial" panose="020B0604020202020204" pitchFamily="34" charset="0"/>
              <a:buChar char="•"/>
            </a:pPr>
            <a:endParaRPr lang="es-CO" sz="2000" b="1" u="sng" dirty="0">
              <a:latin typeface="Verdana" panose="020B0604030504040204" pitchFamily="34" charset="0"/>
              <a:ea typeface="Verdana" panose="020B0604030504040204" pitchFamily="34" charset="0"/>
              <a:cs typeface="Arial" panose="020B0604020202020204" pitchFamily="34" charset="0"/>
            </a:endParaRPr>
          </a:p>
          <a:p>
            <a:pPr marL="685800" lvl="1" indent="-285750" algn="just">
              <a:buFont typeface="Arial" panose="020B0604020202020204" pitchFamily="34" charset="0"/>
              <a:buChar char="•"/>
            </a:pPr>
            <a:r>
              <a:rPr lang="es-CO" sz="2000" dirty="0">
                <a:latin typeface="Verdana" panose="020B0604030504040204" pitchFamily="34" charset="0"/>
                <a:ea typeface="Verdana" panose="020B0604030504040204" pitchFamily="34" charset="0"/>
                <a:cs typeface="Arial" panose="020B0604020202020204" pitchFamily="34" charset="0"/>
              </a:rPr>
              <a:t>Reciben ingresos de los diferentes niveles de gobierno y otras fuentes.</a:t>
            </a:r>
          </a:p>
          <a:p>
            <a:pPr marL="685800" lvl="1" indent="-285750" algn="just">
              <a:buFont typeface="Arial" panose="020B0604020202020204" pitchFamily="34" charset="0"/>
              <a:buChar char="•"/>
            </a:pPr>
            <a:r>
              <a:rPr lang="es-CO" sz="2000" dirty="0">
                <a:latin typeface="Verdana" panose="020B0604030504040204" pitchFamily="34" charset="0"/>
                <a:ea typeface="Verdana" panose="020B0604030504040204" pitchFamily="34" charset="0"/>
                <a:cs typeface="Arial" panose="020B0604020202020204" pitchFamily="34" charset="0"/>
              </a:rPr>
              <a:t>Sus recursos están destinados exclusivamente a atender el servicio educativo.</a:t>
            </a:r>
          </a:p>
          <a:p>
            <a:pPr marL="400050" lvl="1" algn="just"/>
            <a:endParaRPr lang="es-CO" sz="2000" dirty="0">
              <a:latin typeface="Verdana" panose="020B0604030504040204" pitchFamily="34" charset="0"/>
              <a:ea typeface="Verdana" panose="020B0604030504040204" pitchFamily="34" charset="0"/>
              <a:cs typeface="Arial" panose="020B0604020202020204" pitchFamily="34" charset="0"/>
            </a:endParaRPr>
          </a:p>
          <a:p>
            <a:pPr marL="400050" lvl="1" algn="just"/>
            <a:r>
              <a:rPr lang="es-CO" sz="2000" dirty="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es-CO" sz="2000" b="1" dirty="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S</a:t>
            </a:r>
            <a:r>
              <a:rPr lang="es-CO" sz="2000" b="1" dirty="0">
                <a:latin typeface="Verdana" panose="020B0604030504040204" pitchFamily="34" charset="0"/>
                <a:ea typeface="Verdana" panose="020B0604030504040204" pitchFamily="34" charset="0"/>
                <a:cs typeface="Arial" panose="020B0604020202020204" pitchFamily="34" charset="0"/>
              </a:rPr>
              <a:t>on recursos públicos que deben manejarse de conformidad con las normas establecidas, buscando la eficiencia administrativa en beneficio de la comunidad.</a:t>
            </a:r>
          </a:p>
          <a:p>
            <a:pPr marL="285750" indent="-285750" algn="just">
              <a:buFont typeface="Arial" panose="020B0604020202020204" pitchFamily="34" charset="0"/>
              <a:buChar char="•"/>
            </a:pPr>
            <a:endParaRPr lang="es-CO" altLang="en-US" sz="2000" dirty="0">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510115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9F5B1A2-EDCB-1FEB-F9DA-F0E21D3560D7}"/>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C4C16DA7-28E5-56FA-8CFC-F32563644B52}"/>
              </a:ext>
            </a:extLst>
          </p:cNvPr>
          <p:cNvPicPr>
            <a:picLocks noChangeAspect="1"/>
          </p:cNvPicPr>
          <p:nvPr/>
        </p:nvPicPr>
        <p:blipFill>
          <a:blip r:embed="rId3"/>
          <a:stretch>
            <a:fillRect/>
          </a:stretch>
        </p:blipFill>
        <p:spPr>
          <a:xfrm>
            <a:off x="10450513" y="275432"/>
            <a:ext cx="1407735" cy="526256"/>
          </a:xfrm>
          <a:prstGeom prst="rect">
            <a:avLst/>
          </a:prstGeom>
        </p:spPr>
      </p:pic>
      <p:pic>
        <p:nvPicPr>
          <p:cNvPr id="8" name="Imagen 7">
            <a:extLst>
              <a:ext uri="{FF2B5EF4-FFF2-40B4-BE49-F238E27FC236}">
                <a16:creationId xmlns:a16="http://schemas.microsoft.com/office/drawing/2014/main" id="{1150ECFC-F2C1-8922-F9B5-A1432D48373F}"/>
              </a:ext>
            </a:extLst>
          </p:cNvPr>
          <p:cNvPicPr>
            <a:picLocks noChangeAspect="1"/>
          </p:cNvPicPr>
          <p:nvPr/>
        </p:nvPicPr>
        <p:blipFill>
          <a:blip r:embed="rId4"/>
          <a:stretch>
            <a:fillRect/>
          </a:stretch>
        </p:blipFill>
        <p:spPr>
          <a:xfrm>
            <a:off x="218904" y="169260"/>
            <a:ext cx="1130064" cy="965311"/>
          </a:xfrm>
          <a:prstGeom prst="rect">
            <a:avLst/>
          </a:prstGeom>
        </p:spPr>
      </p:pic>
      <p:sp>
        <p:nvSpPr>
          <p:cNvPr id="2" name="Título 1">
            <a:extLst>
              <a:ext uri="{FF2B5EF4-FFF2-40B4-BE49-F238E27FC236}">
                <a16:creationId xmlns:a16="http://schemas.microsoft.com/office/drawing/2014/main" id="{64898727-7C11-51CA-6A4F-6FDF7F88A94D}"/>
              </a:ext>
            </a:extLst>
          </p:cNvPr>
          <p:cNvSpPr txBox="1">
            <a:spLocks/>
          </p:cNvSpPr>
          <p:nvPr/>
        </p:nvSpPr>
        <p:spPr>
          <a:xfrm>
            <a:off x="677927" y="2647765"/>
            <a:ext cx="2987710" cy="1562469"/>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lvl="1" algn="ctr">
              <a:spcBef>
                <a:spcPct val="0"/>
              </a:spcBef>
            </a:pPr>
            <a:r>
              <a:rPr lang="es-CO" sz="4000" b="1" dirty="0">
                <a:solidFill>
                  <a:srgbClr val="B951A0"/>
                </a:solidFill>
                <a:latin typeface="Verdana" panose="020B0604030504040204" pitchFamily="34" charset="0"/>
                <a:ea typeface="Verdana" panose="020B0604030504040204" pitchFamily="34" charset="0"/>
                <a:cs typeface="Arial" panose="020B0604020202020204" pitchFamily="34" charset="0"/>
              </a:rPr>
              <a:t>Funciones de los FSE</a:t>
            </a:r>
          </a:p>
        </p:txBody>
      </p:sp>
      <p:graphicFrame>
        <p:nvGraphicFramePr>
          <p:cNvPr id="3" name="Diagrama 2">
            <a:extLst>
              <a:ext uri="{FF2B5EF4-FFF2-40B4-BE49-F238E27FC236}">
                <a16:creationId xmlns:a16="http://schemas.microsoft.com/office/drawing/2014/main" id="{6DEF8335-6479-6C77-810E-3BE85D75C604}"/>
              </a:ext>
            </a:extLst>
          </p:cNvPr>
          <p:cNvGraphicFramePr/>
          <p:nvPr>
            <p:extLst>
              <p:ext uri="{D42A27DB-BD31-4B8C-83A1-F6EECF244321}">
                <p14:modId xmlns:p14="http://schemas.microsoft.com/office/powerpoint/2010/main" val="3136912955"/>
              </p:ext>
            </p:extLst>
          </p:nvPr>
        </p:nvGraphicFramePr>
        <p:xfrm>
          <a:off x="1997123" y="169260"/>
          <a:ext cx="10194877" cy="6170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20962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0D9925D-5C5F-8670-0882-D7F110C9C3ED}"/>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B895914C-1D68-D366-8E4E-0267D679DCD4}"/>
              </a:ext>
            </a:extLst>
          </p:cNvPr>
          <p:cNvPicPr>
            <a:picLocks noChangeAspect="1"/>
          </p:cNvPicPr>
          <p:nvPr/>
        </p:nvPicPr>
        <p:blipFill>
          <a:blip r:embed="rId3"/>
          <a:stretch>
            <a:fillRect/>
          </a:stretch>
        </p:blipFill>
        <p:spPr>
          <a:xfrm>
            <a:off x="9693863" y="210110"/>
            <a:ext cx="2174591" cy="812931"/>
          </a:xfrm>
          <a:prstGeom prst="rect">
            <a:avLst/>
          </a:prstGeom>
        </p:spPr>
      </p:pic>
      <p:pic>
        <p:nvPicPr>
          <p:cNvPr id="8" name="Gráfico 7">
            <a:extLst>
              <a:ext uri="{FF2B5EF4-FFF2-40B4-BE49-F238E27FC236}">
                <a16:creationId xmlns:a16="http://schemas.microsoft.com/office/drawing/2014/main" id="{3E4103D0-FD03-65EA-5802-6F9C69C0F2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8103" y="4581890"/>
            <a:ext cx="523131" cy="600782"/>
          </a:xfrm>
          <a:prstGeom prst="rect">
            <a:avLst/>
          </a:prstGeom>
        </p:spPr>
      </p:pic>
      <p:pic>
        <p:nvPicPr>
          <p:cNvPr id="9" name="Gráfico 8">
            <a:extLst>
              <a:ext uri="{FF2B5EF4-FFF2-40B4-BE49-F238E27FC236}">
                <a16:creationId xmlns:a16="http://schemas.microsoft.com/office/drawing/2014/main" id="{A2CBB838-4530-A613-156E-04FBB41E4B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81158" y="5544150"/>
            <a:ext cx="1120549" cy="655007"/>
          </a:xfrm>
          <a:prstGeom prst="rect">
            <a:avLst/>
          </a:prstGeom>
        </p:spPr>
      </p:pic>
      <p:graphicFrame>
        <p:nvGraphicFramePr>
          <p:cNvPr id="4" name="Diagrama 3">
            <a:extLst>
              <a:ext uri="{FF2B5EF4-FFF2-40B4-BE49-F238E27FC236}">
                <a16:creationId xmlns:a16="http://schemas.microsoft.com/office/drawing/2014/main" id="{2EDCF465-1679-0C5C-9E1B-A9C7C5640256}"/>
              </a:ext>
            </a:extLst>
          </p:cNvPr>
          <p:cNvGraphicFramePr/>
          <p:nvPr>
            <p:extLst>
              <p:ext uri="{D42A27DB-BD31-4B8C-83A1-F6EECF244321}">
                <p14:modId xmlns:p14="http://schemas.microsoft.com/office/powerpoint/2010/main" val="1178316512"/>
              </p:ext>
            </p:extLst>
          </p:nvPr>
        </p:nvGraphicFramePr>
        <p:xfrm>
          <a:off x="2169061" y="168562"/>
          <a:ext cx="9812739" cy="62165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Corchetes 4">
            <a:extLst>
              <a:ext uri="{FF2B5EF4-FFF2-40B4-BE49-F238E27FC236}">
                <a16:creationId xmlns:a16="http://schemas.microsoft.com/office/drawing/2014/main" id="{0E0B6A9F-45DA-3599-698F-928A4C1664DF}"/>
              </a:ext>
            </a:extLst>
          </p:cNvPr>
          <p:cNvSpPr/>
          <p:nvPr/>
        </p:nvSpPr>
        <p:spPr bwMode="auto">
          <a:xfrm>
            <a:off x="9817961" y="4796631"/>
            <a:ext cx="1167247" cy="581891"/>
          </a:xfrm>
          <a:prstGeom prst="bracketPair">
            <a:avLst/>
          </a:prstGeom>
          <a:ln>
            <a:solidFill>
              <a:srgbClr val="9933FF"/>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r>
              <a:rPr lang="es-CO" sz="1600" dirty="0">
                <a:solidFill>
                  <a:srgbClr val="FF3366"/>
                </a:solidFill>
                <a:latin typeface="Verdana" panose="020B0604030504040204" pitchFamily="34" charset="0"/>
                <a:ea typeface="Verdana" panose="020B0604030504040204" pitchFamily="34" charset="0"/>
              </a:rPr>
              <a:t>En un lugar visible</a:t>
            </a:r>
            <a:endParaRPr lang="es-ES" sz="1600" dirty="0">
              <a:solidFill>
                <a:srgbClr val="FF3366"/>
              </a:solidFill>
              <a:latin typeface="Verdana" panose="020B0604030504040204" pitchFamily="34" charset="0"/>
              <a:ea typeface="Verdana" panose="020B0604030504040204" pitchFamily="34" charset="0"/>
            </a:endParaRPr>
          </a:p>
        </p:txBody>
      </p:sp>
      <p:sp>
        <p:nvSpPr>
          <p:cNvPr id="6" name="Corchetes 5">
            <a:extLst>
              <a:ext uri="{FF2B5EF4-FFF2-40B4-BE49-F238E27FC236}">
                <a16:creationId xmlns:a16="http://schemas.microsoft.com/office/drawing/2014/main" id="{5398B2B0-B46C-A6C9-7D32-E5ABC9660AC5}"/>
              </a:ext>
            </a:extLst>
          </p:cNvPr>
          <p:cNvSpPr/>
          <p:nvPr/>
        </p:nvSpPr>
        <p:spPr bwMode="auto">
          <a:xfrm>
            <a:off x="1353179" y="4869341"/>
            <a:ext cx="1413319" cy="1349617"/>
          </a:xfrm>
          <a:prstGeom prst="bracketPair">
            <a:avLst/>
          </a:prstGeom>
          <a:ln>
            <a:solidFill>
              <a:srgbClr val="9933FF"/>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lvl="0" algn="ctr"/>
            <a:r>
              <a:rPr lang="es-CO" sz="1400" dirty="0">
                <a:latin typeface="Verdana" panose="020B0604030504040204" pitchFamily="34" charset="0"/>
                <a:ea typeface="Verdana" panose="020B0604030504040204" pitchFamily="34" charset="0"/>
                <a:cs typeface="Arial" pitchFamily="34" charset="0"/>
              </a:rPr>
              <a:t>según normas contables vigentes CGN y periodicidad</a:t>
            </a:r>
            <a:endParaRPr lang="es-ES" sz="1400" dirty="0">
              <a:latin typeface="Verdana" panose="020B0604030504040204" pitchFamily="34" charset="0"/>
              <a:ea typeface="Verdana" panose="020B0604030504040204" pitchFamily="34" charset="0"/>
              <a:cs typeface="Arial" pitchFamily="34" charset="0"/>
            </a:endParaRPr>
          </a:p>
        </p:txBody>
      </p:sp>
      <p:sp>
        <p:nvSpPr>
          <p:cNvPr id="7" name="Corchetes 6">
            <a:extLst>
              <a:ext uri="{FF2B5EF4-FFF2-40B4-BE49-F238E27FC236}">
                <a16:creationId xmlns:a16="http://schemas.microsoft.com/office/drawing/2014/main" id="{E3D52D3E-A9FC-6D65-39B0-A9F87473F563}"/>
              </a:ext>
            </a:extLst>
          </p:cNvPr>
          <p:cNvSpPr/>
          <p:nvPr/>
        </p:nvSpPr>
        <p:spPr bwMode="auto">
          <a:xfrm>
            <a:off x="1097609" y="2987644"/>
            <a:ext cx="1924457" cy="1594246"/>
          </a:xfrm>
          <a:prstGeom prst="bracketPair">
            <a:avLst/>
          </a:prstGeom>
          <a:ln>
            <a:solidFill>
              <a:srgbClr val="9933FF"/>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lvl="0" algn="ctr"/>
            <a:r>
              <a:rPr lang="es-CO" sz="1400" kern="0" dirty="0">
                <a:latin typeface="Verdana" panose="020B0604030504040204" pitchFamily="34" charset="0"/>
                <a:ea typeface="Verdana" panose="020B0604030504040204" pitchFamily="34" charset="0"/>
                <a:cs typeface="Arial" pitchFamily="34" charset="0"/>
              </a:rPr>
              <a:t>Procedimientos de contratación de servicios, compras, manejo inventarios, normas vigentes</a:t>
            </a:r>
            <a:endParaRPr lang="es-ES" sz="1400" dirty="0">
              <a:latin typeface="Verdana" panose="020B0604030504040204" pitchFamily="34" charset="0"/>
              <a:ea typeface="Verdana" panose="020B0604030504040204" pitchFamily="34" charset="0"/>
              <a:cs typeface="Arial" pitchFamily="34" charset="0"/>
            </a:endParaRPr>
          </a:p>
        </p:txBody>
      </p:sp>
      <p:sp>
        <p:nvSpPr>
          <p:cNvPr id="10" name="Título 1">
            <a:extLst>
              <a:ext uri="{FF2B5EF4-FFF2-40B4-BE49-F238E27FC236}">
                <a16:creationId xmlns:a16="http://schemas.microsoft.com/office/drawing/2014/main" id="{C72998AB-1C21-1341-3562-AFF73EE2F65C}"/>
              </a:ext>
            </a:extLst>
          </p:cNvPr>
          <p:cNvSpPr txBox="1">
            <a:spLocks/>
          </p:cNvSpPr>
          <p:nvPr/>
        </p:nvSpPr>
        <p:spPr>
          <a:xfrm>
            <a:off x="-13407" y="595070"/>
            <a:ext cx="4146488" cy="170125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lvl="1" algn="ctr">
              <a:spcBef>
                <a:spcPct val="0"/>
              </a:spcBef>
            </a:pPr>
            <a:r>
              <a:rPr lang="es-CO" sz="3600" b="1" dirty="0">
                <a:solidFill>
                  <a:srgbClr val="B951A0"/>
                </a:solidFill>
                <a:latin typeface="Verdana" panose="020B0604030504040204" pitchFamily="34" charset="0"/>
                <a:ea typeface="Verdana" panose="020B0604030504040204" pitchFamily="34" charset="0"/>
                <a:cs typeface="Arial" panose="020B0604020202020204" pitchFamily="34" charset="0"/>
              </a:rPr>
              <a:t>Funciones Consejo Directivo</a:t>
            </a:r>
          </a:p>
        </p:txBody>
      </p:sp>
      <p:pic>
        <p:nvPicPr>
          <p:cNvPr id="11" name="Gráfico 10">
            <a:extLst>
              <a:ext uri="{FF2B5EF4-FFF2-40B4-BE49-F238E27FC236}">
                <a16:creationId xmlns:a16="http://schemas.microsoft.com/office/drawing/2014/main" id="{C8E1F90F-4A7C-98B1-85F4-C3EB4D7740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33702" y="4581890"/>
            <a:ext cx="523131" cy="600782"/>
          </a:xfrm>
          <a:prstGeom prst="rect">
            <a:avLst/>
          </a:prstGeom>
        </p:spPr>
      </p:pic>
    </p:spTree>
    <p:extLst>
      <p:ext uri="{BB962C8B-B14F-4D97-AF65-F5344CB8AC3E}">
        <p14:creationId xmlns:p14="http://schemas.microsoft.com/office/powerpoint/2010/main" val="44319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CD7B111-0A61-9EA9-5D02-914505B65DC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D578319-FA4A-B669-1BA7-38B5544FA1FB}"/>
              </a:ext>
            </a:extLst>
          </p:cNvPr>
          <p:cNvSpPr txBox="1">
            <a:spLocks/>
          </p:cNvSpPr>
          <p:nvPr/>
        </p:nvSpPr>
        <p:spPr>
          <a:xfrm>
            <a:off x="694646" y="958107"/>
            <a:ext cx="4284760" cy="1745143"/>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lvl="1" algn="ctr">
              <a:spcBef>
                <a:spcPct val="0"/>
              </a:spcBef>
            </a:pPr>
            <a:r>
              <a:rPr lang="es-CO" sz="3200" b="1" dirty="0">
                <a:solidFill>
                  <a:srgbClr val="B951A0"/>
                </a:solidFill>
                <a:latin typeface="Verdana" panose="020B0604030504040204" pitchFamily="34" charset="0"/>
                <a:ea typeface="Verdana" panose="020B0604030504040204" pitchFamily="34" charset="0"/>
                <a:cs typeface="Arial" panose="020B0604020202020204" pitchFamily="34" charset="0"/>
              </a:rPr>
              <a:t>Funciones y Responsabilidades Rector -</a:t>
            </a:r>
          </a:p>
          <a:p>
            <a:pPr marL="0" lvl="1" algn="ctr">
              <a:spcBef>
                <a:spcPct val="0"/>
              </a:spcBef>
            </a:pPr>
            <a:r>
              <a:rPr lang="es-CO" sz="3200" b="1" dirty="0">
                <a:solidFill>
                  <a:srgbClr val="B951A0"/>
                </a:solidFill>
                <a:latin typeface="Verdana" panose="020B0604030504040204" pitchFamily="34" charset="0"/>
                <a:ea typeface="Verdana" panose="020B0604030504040204" pitchFamily="34" charset="0"/>
                <a:cs typeface="Arial" panose="020B0604020202020204" pitchFamily="34" charset="0"/>
              </a:rPr>
              <a:t> Director Rural</a:t>
            </a:r>
          </a:p>
        </p:txBody>
      </p:sp>
      <p:graphicFrame>
        <p:nvGraphicFramePr>
          <p:cNvPr id="3" name="Diagrama 2">
            <a:extLst>
              <a:ext uri="{FF2B5EF4-FFF2-40B4-BE49-F238E27FC236}">
                <a16:creationId xmlns:a16="http://schemas.microsoft.com/office/drawing/2014/main" id="{72BB63A5-7983-E3ED-4E32-E9B28FDF3321}"/>
              </a:ext>
            </a:extLst>
          </p:cNvPr>
          <p:cNvGraphicFramePr/>
          <p:nvPr>
            <p:extLst>
              <p:ext uri="{D42A27DB-BD31-4B8C-83A1-F6EECF244321}">
                <p14:modId xmlns:p14="http://schemas.microsoft.com/office/powerpoint/2010/main" val="1790149856"/>
              </p:ext>
            </p:extLst>
          </p:nvPr>
        </p:nvGraphicFramePr>
        <p:xfrm>
          <a:off x="2556368" y="514487"/>
          <a:ext cx="9621673" cy="59461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orchetes 3">
            <a:extLst>
              <a:ext uri="{FF2B5EF4-FFF2-40B4-BE49-F238E27FC236}">
                <a16:creationId xmlns:a16="http://schemas.microsoft.com/office/drawing/2014/main" id="{57A0C34B-7DBA-7EDF-3572-4390F2276DD4}"/>
              </a:ext>
            </a:extLst>
          </p:cNvPr>
          <p:cNvSpPr/>
          <p:nvPr/>
        </p:nvSpPr>
        <p:spPr bwMode="auto">
          <a:xfrm>
            <a:off x="2480649" y="3850125"/>
            <a:ext cx="1593410" cy="1496492"/>
          </a:xfrm>
          <a:prstGeom prst="bracketPair">
            <a:avLst/>
          </a:prstGeom>
          <a:ln>
            <a:solidFill>
              <a:srgbClr val="9933FF"/>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buClr>
                <a:srgbClr val="C00000"/>
              </a:buClr>
              <a:buSzPct val="100000"/>
              <a:defRPr/>
            </a:pPr>
            <a:r>
              <a:rPr lang="es-CO" sz="1400" kern="0" dirty="0">
                <a:latin typeface="Verdana" panose="020B0604030504040204" pitchFamily="34" charset="0"/>
                <a:ea typeface="Verdana" panose="020B0604030504040204" pitchFamily="34" charset="0"/>
                <a:cs typeface="Arial" pitchFamily="34" charset="0"/>
              </a:rPr>
              <a:t>Según flujo de caja, plan operativo y previa disponibilidad presupuestal y tesorería</a:t>
            </a:r>
          </a:p>
        </p:txBody>
      </p:sp>
      <p:sp>
        <p:nvSpPr>
          <p:cNvPr id="6" name="Corchetes 5">
            <a:extLst>
              <a:ext uri="{FF2B5EF4-FFF2-40B4-BE49-F238E27FC236}">
                <a16:creationId xmlns:a16="http://schemas.microsoft.com/office/drawing/2014/main" id="{FCF489AF-A652-115C-C50D-946BD4600011}"/>
              </a:ext>
            </a:extLst>
          </p:cNvPr>
          <p:cNvSpPr/>
          <p:nvPr/>
        </p:nvSpPr>
        <p:spPr bwMode="auto">
          <a:xfrm>
            <a:off x="10277394" y="1676042"/>
            <a:ext cx="1401576" cy="954107"/>
          </a:xfrm>
          <a:prstGeom prst="bracketPair">
            <a:avLst/>
          </a:prstGeom>
          <a:ln>
            <a:solidFill>
              <a:srgbClr val="9933FF"/>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buClr>
                <a:srgbClr val="C00000"/>
              </a:buClr>
              <a:buSzPct val="100000"/>
              <a:defRPr/>
            </a:pPr>
            <a:r>
              <a:rPr lang="es-CO" sz="1400" kern="0" dirty="0">
                <a:latin typeface="Verdana" panose="020B0604030504040204" pitchFamily="34" charset="0"/>
                <a:ea typeface="Verdana" panose="020B0604030504040204" pitchFamily="34" charset="0"/>
                <a:cs typeface="Arial" pitchFamily="34" charset="0"/>
              </a:rPr>
              <a:t>Informe de Ejecución de Recursos</a:t>
            </a:r>
          </a:p>
        </p:txBody>
      </p:sp>
      <p:sp>
        <p:nvSpPr>
          <p:cNvPr id="7" name="Rectángulo 6">
            <a:extLst>
              <a:ext uri="{FF2B5EF4-FFF2-40B4-BE49-F238E27FC236}">
                <a16:creationId xmlns:a16="http://schemas.microsoft.com/office/drawing/2014/main" id="{D14FD859-C9E7-04A4-174D-4D66706BC30F}"/>
              </a:ext>
            </a:extLst>
          </p:cNvPr>
          <p:cNvSpPr/>
          <p:nvPr/>
        </p:nvSpPr>
        <p:spPr>
          <a:xfrm>
            <a:off x="586004" y="5704363"/>
            <a:ext cx="4782701" cy="646331"/>
          </a:xfrm>
          <a:prstGeom prst="rect">
            <a:avLst/>
          </a:prstGeom>
          <a:ln>
            <a:solidFill>
              <a:srgbClr val="A50021"/>
            </a:solidFill>
          </a:ln>
        </p:spPr>
        <p:txBody>
          <a:bodyPr wrap="square">
            <a:spAutoFit/>
          </a:bodyPr>
          <a:lstStyle/>
          <a:p>
            <a:pPr algn="just">
              <a:buSzPct val="100000"/>
              <a:defRPr/>
            </a:pPr>
            <a:r>
              <a:rPr lang="es-ES" sz="1200" b="1" kern="0" dirty="0">
                <a:solidFill>
                  <a:srgbClr val="FF3366"/>
                </a:solidFill>
                <a:latin typeface="Verdana" panose="020B0604030504040204" pitchFamily="34" charset="0"/>
                <a:ea typeface="Verdana" panose="020B0604030504040204" pitchFamily="34" charset="0"/>
                <a:cs typeface="Arial" pitchFamily="34" charset="0"/>
              </a:rPr>
              <a:t>Ordenación del Gasto</a:t>
            </a:r>
            <a:r>
              <a:rPr lang="es-ES" sz="1200" kern="0" dirty="0">
                <a:solidFill>
                  <a:srgbClr val="FF3366"/>
                </a:solidFill>
                <a:latin typeface="Verdana" panose="020B0604030504040204" pitchFamily="34" charset="0"/>
                <a:ea typeface="Verdana" panose="020B0604030504040204" pitchFamily="34" charset="0"/>
                <a:cs typeface="Arial" pitchFamily="34" charset="0"/>
              </a:rPr>
              <a:t>: Los FSE carecen de personería jurídica. El rector o director rural es el ordenador del gasto del FSE y su ejercicio no implica representación legal.</a:t>
            </a:r>
          </a:p>
        </p:txBody>
      </p:sp>
    </p:spTree>
    <p:extLst>
      <p:ext uri="{BB962C8B-B14F-4D97-AF65-F5344CB8AC3E}">
        <p14:creationId xmlns:p14="http://schemas.microsoft.com/office/powerpoint/2010/main" val="4238659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3BCAFAB-9CE5-B0ED-F1D0-23221F81AEC0}"/>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A9381CFC-EEF1-6B99-225C-B36905049C8B}"/>
              </a:ext>
            </a:extLst>
          </p:cNvPr>
          <p:cNvPicPr>
            <a:picLocks noChangeAspect="1"/>
          </p:cNvPicPr>
          <p:nvPr/>
        </p:nvPicPr>
        <p:blipFill>
          <a:blip r:embed="rId3"/>
          <a:stretch>
            <a:fillRect/>
          </a:stretch>
        </p:blipFill>
        <p:spPr>
          <a:xfrm>
            <a:off x="227134" y="114999"/>
            <a:ext cx="2351601" cy="879103"/>
          </a:xfrm>
          <a:prstGeom prst="rect">
            <a:avLst/>
          </a:prstGeom>
        </p:spPr>
      </p:pic>
      <p:sp>
        <p:nvSpPr>
          <p:cNvPr id="2" name="Título 1">
            <a:extLst>
              <a:ext uri="{FF2B5EF4-FFF2-40B4-BE49-F238E27FC236}">
                <a16:creationId xmlns:a16="http://schemas.microsoft.com/office/drawing/2014/main" id="{B3D93ADF-7BFB-0D2E-5714-A82EF967AEB3}"/>
              </a:ext>
            </a:extLst>
          </p:cNvPr>
          <p:cNvSpPr txBox="1">
            <a:spLocks/>
          </p:cNvSpPr>
          <p:nvPr/>
        </p:nvSpPr>
        <p:spPr>
          <a:xfrm>
            <a:off x="418526" y="2087494"/>
            <a:ext cx="2813209" cy="1709247"/>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lvl="1" algn="ctr">
              <a:spcBef>
                <a:spcPct val="0"/>
              </a:spcBef>
            </a:pPr>
            <a:r>
              <a:rPr lang="es-CO" sz="3600" b="1" dirty="0">
                <a:solidFill>
                  <a:srgbClr val="B951A0"/>
                </a:solidFill>
                <a:latin typeface="Verdana" panose="020B0604030504040204" pitchFamily="34" charset="0"/>
                <a:ea typeface="Verdana" panose="020B0604030504040204" pitchFamily="34" charset="0"/>
                <a:cs typeface="Arial" panose="020B0604020202020204" pitchFamily="34" charset="0"/>
              </a:rPr>
              <a:t>Funciones del Contador</a:t>
            </a:r>
          </a:p>
        </p:txBody>
      </p:sp>
      <p:graphicFrame>
        <p:nvGraphicFramePr>
          <p:cNvPr id="3" name="Diagrama 2">
            <a:extLst>
              <a:ext uri="{FF2B5EF4-FFF2-40B4-BE49-F238E27FC236}">
                <a16:creationId xmlns:a16="http://schemas.microsoft.com/office/drawing/2014/main" id="{CBB3D7F2-7C3D-014C-952D-42D722A07B07}"/>
              </a:ext>
            </a:extLst>
          </p:cNvPr>
          <p:cNvGraphicFramePr/>
          <p:nvPr>
            <p:extLst>
              <p:ext uri="{D42A27DB-BD31-4B8C-83A1-F6EECF244321}">
                <p14:modId xmlns:p14="http://schemas.microsoft.com/office/powerpoint/2010/main" val="367496229"/>
              </p:ext>
            </p:extLst>
          </p:nvPr>
        </p:nvGraphicFramePr>
        <p:xfrm>
          <a:off x="1634869" y="378128"/>
          <a:ext cx="9621673" cy="57798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orchetes 4">
            <a:extLst>
              <a:ext uri="{FF2B5EF4-FFF2-40B4-BE49-F238E27FC236}">
                <a16:creationId xmlns:a16="http://schemas.microsoft.com/office/drawing/2014/main" id="{C5856399-33CB-AF08-8A42-4B1D15ABC7ED}"/>
              </a:ext>
            </a:extLst>
          </p:cNvPr>
          <p:cNvSpPr/>
          <p:nvPr/>
        </p:nvSpPr>
        <p:spPr bwMode="auto">
          <a:xfrm>
            <a:off x="2085228" y="5424975"/>
            <a:ext cx="1941973" cy="684664"/>
          </a:xfrm>
          <a:prstGeom prst="bracketPair">
            <a:avLst/>
          </a:prstGeom>
          <a:ln>
            <a:solidFill>
              <a:srgbClr val="F0686A"/>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lvl="0" algn="ctr"/>
            <a:r>
              <a:rPr lang="es-MX" sz="1100" dirty="0">
                <a:latin typeface="Verdana" panose="020B0604030504040204" pitchFamily="34" charset="0"/>
                <a:ea typeface="Verdana" panose="020B0604030504040204" pitchFamily="34" charset="0"/>
              </a:rPr>
              <a:t>En un lugar del establecimiento educativo, visible y público</a:t>
            </a:r>
            <a:r>
              <a:rPr lang="es-MX" sz="1050" dirty="0">
                <a:latin typeface="Verdana" panose="020B0604030504040204" pitchFamily="34" charset="0"/>
                <a:ea typeface="Verdana" panose="020B0604030504040204" pitchFamily="34" charset="0"/>
              </a:rPr>
              <a:t>, </a:t>
            </a:r>
            <a:endParaRPr lang="es-ES" sz="1050" dirty="0">
              <a:latin typeface="Verdana" panose="020B0604030504040204" pitchFamily="34" charset="0"/>
              <a:ea typeface="Verdana" panose="020B0604030504040204" pitchFamily="34" charset="0"/>
            </a:endParaRPr>
          </a:p>
        </p:txBody>
      </p:sp>
      <p:sp>
        <p:nvSpPr>
          <p:cNvPr id="7" name="Corchetes 6">
            <a:extLst>
              <a:ext uri="{FF2B5EF4-FFF2-40B4-BE49-F238E27FC236}">
                <a16:creationId xmlns:a16="http://schemas.microsoft.com/office/drawing/2014/main" id="{6BF76B97-932B-34A0-F356-764F4F529493}"/>
              </a:ext>
            </a:extLst>
          </p:cNvPr>
          <p:cNvSpPr/>
          <p:nvPr/>
        </p:nvSpPr>
        <p:spPr bwMode="auto">
          <a:xfrm>
            <a:off x="9810689" y="1263175"/>
            <a:ext cx="1376175" cy="967219"/>
          </a:xfrm>
          <a:prstGeom prst="bracketPair">
            <a:avLst/>
          </a:prstGeom>
          <a:ln>
            <a:solidFill>
              <a:srgbClr val="F0686A"/>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buClr>
                <a:srgbClr val="C00000"/>
              </a:buClr>
              <a:buSzPct val="100000"/>
              <a:defRPr/>
            </a:pPr>
            <a:r>
              <a:rPr lang="es-CO" sz="1200" kern="0" dirty="0">
                <a:latin typeface="Verdana" panose="020B0604030504040204" pitchFamily="34" charset="0"/>
                <a:ea typeface="Verdana" panose="020B0604030504040204" pitchFamily="34" charset="0"/>
                <a:cs typeface="Arial" pitchFamily="34" charset="0"/>
              </a:rPr>
              <a:t>Implementar el proceso contable</a:t>
            </a:r>
          </a:p>
        </p:txBody>
      </p:sp>
      <p:sp>
        <p:nvSpPr>
          <p:cNvPr id="9" name="Corchetes 8">
            <a:extLst>
              <a:ext uri="{FF2B5EF4-FFF2-40B4-BE49-F238E27FC236}">
                <a16:creationId xmlns:a16="http://schemas.microsoft.com/office/drawing/2014/main" id="{8E594195-2EE0-3F3E-B453-F19571D42BA4}"/>
              </a:ext>
            </a:extLst>
          </p:cNvPr>
          <p:cNvSpPr/>
          <p:nvPr/>
        </p:nvSpPr>
        <p:spPr bwMode="auto">
          <a:xfrm>
            <a:off x="9434252" y="3839839"/>
            <a:ext cx="1968474" cy="967220"/>
          </a:xfrm>
          <a:prstGeom prst="bracketPair">
            <a:avLst/>
          </a:prstGeom>
          <a:ln>
            <a:solidFill>
              <a:srgbClr val="F0686A"/>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buClr>
                <a:srgbClr val="C00000"/>
              </a:buClr>
              <a:buSzPct val="100000"/>
              <a:defRPr/>
            </a:pPr>
            <a:r>
              <a:rPr lang="es-CO" sz="1050" kern="0" dirty="0">
                <a:latin typeface="Verdana" panose="020B0604030504040204" pitchFamily="34" charset="0"/>
                <a:ea typeface="Verdana" panose="020B0604030504040204" pitchFamily="34" charset="0"/>
                <a:cs typeface="Arial" pitchFamily="34" charset="0"/>
              </a:rPr>
              <a:t>Mensual </a:t>
            </a:r>
            <a:r>
              <a:rPr lang="es-MX" sz="1050" kern="0" dirty="0">
                <a:latin typeface="Verdana" panose="020B0604030504040204" pitchFamily="34" charset="0"/>
                <a:ea typeface="Verdana" panose="020B0604030504040204" pitchFamily="34" charset="0"/>
                <a:cs typeface="Arial" panose="020B0604020202020204" pitchFamily="34" charset="0"/>
              </a:rPr>
              <a:t>Foliados, respaldados con acta de apertura suscrita por el ordenador del gasto</a:t>
            </a:r>
            <a:endParaRPr lang="es-CO" sz="1050" kern="0" dirty="0">
              <a:latin typeface="Verdana" panose="020B0604030504040204" pitchFamily="34" charset="0"/>
              <a:ea typeface="Verdana" panose="020B0604030504040204" pitchFamily="34" charset="0"/>
              <a:cs typeface="Arial" pitchFamily="34" charset="0"/>
            </a:endParaRPr>
          </a:p>
        </p:txBody>
      </p:sp>
      <p:pic>
        <p:nvPicPr>
          <p:cNvPr id="8" name="Gráfico 7">
            <a:extLst>
              <a:ext uri="{FF2B5EF4-FFF2-40B4-BE49-F238E27FC236}">
                <a16:creationId xmlns:a16="http://schemas.microsoft.com/office/drawing/2014/main" id="{CACF517F-B858-D4F0-737C-A62D4282469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13234" y="114999"/>
            <a:ext cx="832731" cy="956338"/>
          </a:xfrm>
          <a:prstGeom prst="rect">
            <a:avLst/>
          </a:prstGeom>
        </p:spPr>
      </p:pic>
      <p:pic>
        <p:nvPicPr>
          <p:cNvPr id="10" name="Imagen 9">
            <a:extLst>
              <a:ext uri="{FF2B5EF4-FFF2-40B4-BE49-F238E27FC236}">
                <a16:creationId xmlns:a16="http://schemas.microsoft.com/office/drawing/2014/main" id="{CF8C7FED-647C-62FB-DBCD-2C2BD7362FED}"/>
              </a:ext>
            </a:extLst>
          </p:cNvPr>
          <p:cNvPicPr>
            <a:picLocks noChangeAspect="1"/>
          </p:cNvPicPr>
          <p:nvPr/>
        </p:nvPicPr>
        <p:blipFill>
          <a:blip r:embed="rId11"/>
          <a:stretch>
            <a:fillRect/>
          </a:stretch>
        </p:blipFill>
        <p:spPr>
          <a:xfrm>
            <a:off x="82575" y="5567910"/>
            <a:ext cx="852883" cy="824069"/>
          </a:xfrm>
          <a:prstGeom prst="rect">
            <a:avLst/>
          </a:prstGeom>
        </p:spPr>
      </p:pic>
      <p:grpSp>
        <p:nvGrpSpPr>
          <p:cNvPr id="11" name="Grupo 10">
            <a:extLst>
              <a:ext uri="{FF2B5EF4-FFF2-40B4-BE49-F238E27FC236}">
                <a16:creationId xmlns:a16="http://schemas.microsoft.com/office/drawing/2014/main" id="{65D793DF-BAC2-C266-0EA7-7D33953C6217}"/>
              </a:ext>
            </a:extLst>
          </p:cNvPr>
          <p:cNvGrpSpPr/>
          <p:nvPr/>
        </p:nvGrpSpPr>
        <p:grpSpPr>
          <a:xfrm>
            <a:off x="4089513" y="5199650"/>
            <a:ext cx="235136" cy="273641"/>
            <a:chOff x="3873703" y="3426683"/>
            <a:chExt cx="470273" cy="492101"/>
          </a:xfrm>
        </p:grpSpPr>
        <p:sp>
          <p:nvSpPr>
            <p:cNvPr id="12" name="Flecha: a la derecha 11">
              <a:extLst>
                <a:ext uri="{FF2B5EF4-FFF2-40B4-BE49-F238E27FC236}">
                  <a16:creationId xmlns:a16="http://schemas.microsoft.com/office/drawing/2014/main" id="{A64E98D0-7D85-EB14-63C9-9BF5622E599D}"/>
                </a:ext>
              </a:extLst>
            </p:cNvPr>
            <p:cNvSpPr/>
            <p:nvPr/>
          </p:nvSpPr>
          <p:spPr>
            <a:xfrm rot="8100000">
              <a:off x="3873703" y="3426683"/>
              <a:ext cx="470273" cy="492101"/>
            </a:xfrm>
            <a:prstGeom prst="rightArrow">
              <a:avLst>
                <a:gd name="adj1" fmla="val 60000"/>
                <a:gd name="adj2" fmla="val 50000"/>
              </a:avLst>
            </a:prstGeom>
            <a:solidFill>
              <a:srgbClr val="B951A0"/>
            </a:solidFill>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dk1">
                <a:hueOff val="0"/>
                <a:satOff val="0"/>
                <a:lumOff val="0"/>
                <a:alphaOff val="0"/>
              </a:schemeClr>
            </a:fontRef>
          </p:style>
          <p:txBody>
            <a:bodyPr/>
            <a:lstStyle/>
            <a:p>
              <a:endParaRPr lang="es-CO"/>
            </a:p>
          </p:txBody>
        </p:sp>
        <p:sp>
          <p:nvSpPr>
            <p:cNvPr id="13" name="Flecha: a la derecha 4">
              <a:extLst>
                <a:ext uri="{FF2B5EF4-FFF2-40B4-BE49-F238E27FC236}">
                  <a16:creationId xmlns:a16="http://schemas.microsoft.com/office/drawing/2014/main" id="{1F336E47-3C26-9A64-18DF-52F3005E659D}"/>
                </a:ext>
              </a:extLst>
            </p:cNvPr>
            <p:cNvSpPr txBox="1"/>
            <p:nvPr/>
          </p:nvSpPr>
          <p:spPr>
            <a:xfrm rot="18900000">
              <a:off x="3994124" y="3475223"/>
              <a:ext cx="329191" cy="2952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S" sz="2100" kern="1200"/>
            </a:p>
          </p:txBody>
        </p:sp>
      </p:grpSp>
      <p:grpSp>
        <p:nvGrpSpPr>
          <p:cNvPr id="14" name="Grupo 13">
            <a:extLst>
              <a:ext uri="{FF2B5EF4-FFF2-40B4-BE49-F238E27FC236}">
                <a16:creationId xmlns:a16="http://schemas.microsoft.com/office/drawing/2014/main" id="{56275784-FF58-8191-F547-9A825A6F5C85}"/>
              </a:ext>
            </a:extLst>
          </p:cNvPr>
          <p:cNvGrpSpPr/>
          <p:nvPr/>
        </p:nvGrpSpPr>
        <p:grpSpPr>
          <a:xfrm>
            <a:off x="9344588" y="3561604"/>
            <a:ext cx="224926" cy="235137"/>
            <a:chOff x="5428431" y="3437597"/>
            <a:chExt cx="492101" cy="470273"/>
          </a:xfrm>
        </p:grpSpPr>
        <p:sp>
          <p:nvSpPr>
            <p:cNvPr id="15" name="Flecha: a la derecha 14">
              <a:extLst>
                <a:ext uri="{FF2B5EF4-FFF2-40B4-BE49-F238E27FC236}">
                  <a16:creationId xmlns:a16="http://schemas.microsoft.com/office/drawing/2014/main" id="{70D66DED-3E18-D683-3EBC-AD5955F73788}"/>
                </a:ext>
              </a:extLst>
            </p:cNvPr>
            <p:cNvSpPr/>
            <p:nvPr/>
          </p:nvSpPr>
          <p:spPr>
            <a:xfrm rot="2700000">
              <a:off x="5439345" y="3426683"/>
              <a:ext cx="470273" cy="492101"/>
            </a:xfrm>
            <a:prstGeom prst="rightArrow">
              <a:avLst>
                <a:gd name="adj1" fmla="val 60000"/>
                <a:gd name="adj2" fmla="val 50000"/>
              </a:avLst>
            </a:prstGeom>
            <a:solidFill>
              <a:srgbClr val="B951A0"/>
            </a:solidFill>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dk1">
                <a:hueOff val="0"/>
                <a:satOff val="0"/>
                <a:lumOff val="0"/>
                <a:alphaOff val="0"/>
              </a:schemeClr>
            </a:fontRef>
          </p:style>
          <p:txBody>
            <a:bodyPr/>
            <a:lstStyle/>
            <a:p>
              <a:endParaRPr lang="es-CO"/>
            </a:p>
          </p:txBody>
        </p:sp>
        <p:sp>
          <p:nvSpPr>
            <p:cNvPr id="16" name="Flecha: a la derecha 4">
              <a:extLst>
                <a:ext uri="{FF2B5EF4-FFF2-40B4-BE49-F238E27FC236}">
                  <a16:creationId xmlns:a16="http://schemas.microsoft.com/office/drawing/2014/main" id="{D9A9F8C5-6032-6A49-C84C-FD8ADFB23945}"/>
                </a:ext>
              </a:extLst>
            </p:cNvPr>
            <p:cNvSpPr txBox="1"/>
            <p:nvPr/>
          </p:nvSpPr>
          <p:spPr>
            <a:xfrm rot="2700000">
              <a:off x="5460006" y="3475223"/>
              <a:ext cx="329191" cy="2952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S" sz="2100" kern="1200"/>
            </a:p>
          </p:txBody>
        </p:sp>
      </p:grpSp>
    </p:spTree>
    <p:extLst>
      <p:ext uri="{BB962C8B-B14F-4D97-AF65-F5344CB8AC3E}">
        <p14:creationId xmlns:p14="http://schemas.microsoft.com/office/powerpoint/2010/main" val="3864386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DE9F08E-A3F2-09D4-E7B9-945D2F4A8498}"/>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FD015686-4447-ACA2-5C2E-60B3CE061E82}"/>
              </a:ext>
            </a:extLst>
          </p:cNvPr>
          <p:cNvPicPr>
            <a:picLocks noChangeAspect="1"/>
          </p:cNvPicPr>
          <p:nvPr/>
        </p:nvPicPr>
        <p:blipFill>
          <a:blip r:embed="rId3"/>
          <a:stretch>
            <a:fillRect/>
          </a:stretch>
        </p:blipFill>
        <p:spPr>
          <a:xfrm>
            <a:off x="9693863" y="210110"/>
            <a:ext cx="2174591" cy="812931"/>
          </a:xfrm>
          <a:prstGeom prst="rect">
            <a:avLst/>
          </a:prstGeom>
        </p:spPr>
      </p:pic>
      <p:pic>
        <p:nvPicPr>
          <p:cNvPr id="8" name="Gráfico 7">
            <a:extLst>
              <a:ext uri="{FF2B5EF4-FFF2-40B4-BE49-F238E27FC236}">
                <a16:creationId xmlns:a16="http://schemas.microsoft.com/office/drawing/2014/main" id="{6787C3B2-3359-6B9A-9645-E962B6CC81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577" y="284377"/>
            <a:ext cx="975480" cy="1120276"/>
          </a:xfrm>
          <a:prstGeom prst="rect">
            <a:avLst/>
          </a:prstGeom>
        </p:spPr>
      </p:pic>
      <p:sp>
        <p:nvSpPr>
          <p:cNvPr id="2" name="Título 1">
            <a:extLst>
              <a:ext uri="{FF2B5EF4-FFF2-40B4-BE49-F238E27FC236}">
                <a16:creationId xmlns:a16="http://schemas.microsoft.com/office/drawing/2014/main" id="{745F62C8-535F-5101-F087-0370240935A0}"/>
              </a:ext>
            </a:extLst>
          </p:cNvPr>
          <p:cNvSpPr txBox="1">
            <a:spLocks/>
          </p:cNvSpPr>
          <p:nvPr/>
        </p:nvSpPr>
        <p:spPr>
          <a:xfrm>
            <a:off x="2572779" y="177618"/>
            <a:ext cx="6761344" cy="10604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lvl="1" algn="ctr">
              <a:spcBef>
                <a:spcPct val="0"/>
              </a:spcBef>
            </a:pPr>
            <a:r>
              <a:rPr lang="es-CO" sz="2800" b="1" dirty="0">
                <a:solidFill>
                  <a:srgbClr val="B951A0"/>
                </a:solidFill>
                <a:latin typeface="Verdana" panose="020B0604030504040204" pitchFamily="34" charset="0"/>
                <a:ea typeface="Verdana" panose="020B0604030504040204" pitchFamily="34" charset="0"/>
                <a:cs typeface="Arial" panose="020B0604020202020204" pitchFamily="34" charset="0"/>
              </a:rPr>
              <a:t>Responsabilidades Administrativas del FSE</a:t>
            </a:r>
          </a:p>
        </p:txBody>
      </p:sp>
      <p:graphicFrame>
        <p:nvGraphicFramePr>
          <p:cNvPr id="4" name="Diagrama 3">
            <a:extLst>
              <a:ext uri="{FF2B5EF4-FFF2-40B4-BE49-F238E27FC236}">
                <a16:creationId xmlns:a16="http://schemas.microsoft.com/office/drawing/2014/main" id="{94A6476C-4428-03B2-E303-E9A8197A812F}"/>
              </a:ext>
            </a:extLst>
          </p:cNvPr>
          <p:cNvGraphicFramePr/>
          <p:nvPr>
            <p:extLst>
              <p:ext uri="{D42A27DB-BD31-4B8C-83A1-F6EECF244321}">
                <p14:modId xmlns:p14="http://schemas.microsoft.com/office/powerpoint/2010/main" val="2172597802"/>
              </p:ext>
            </p:extLst>
          </p:nvPr>
        </p:nvGraphicFramePr>
        <p:xfrm>
          <a:off x="1444298" y="817590"/>
          <a:ext cx="9621520" cy="595266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337888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112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4A8C52E-FD71-0D35-1108-E2558236DB47}"/>
              </a:ext>
            </a:extLst>
          </p:cNvPr>
          <p:cNvPicPr>
            <a:picLocks noChangeAspect="1"/>
          </p:cNvPicPr>
          <p:nvPr/>
        </p:nvPicPr>
        <p:blipFill>
          <a:blip r:embed="rId3"/>
          <a:stretch>
            <a:fillRect/>
          </a:stretch>
        </p:blipFill>
        <p:spPr>
          <a:xfrm>
            <a:off x="9582479" y="275431"/>
            <a:ext cx="2275770" cy="850755"/>
          </a:xfrm>
          <a:prstGeom prst="rect">
            <a:avLst/>
          </a:prstGeom>
        </p:spPr>
      </p:pic>
      <p:sp>
        <p:nvSpPr>
          <p:cNvPr id="33" name="Rectángulo 32">
            <a:extLst>
              <a:ext uri="{FF2B5EF4-FFF2-40B4-BE49-F238E27FC236}">
                <a16:creationId xmlns:a16="http://schemas.microsoft.com/office/drawing/2014/main" id="{3E2E8759-E0D0-D118-A13D-FB84E85D26E9}"/>
              </a:ext>
            </a:extLst>
          </p:cNvPr>
          <p:cNvSpPr/>
          <p:nvPr/>
        </p:nvSpPr>
        <p:spPr>
          <a:xfrm>
            <a:off x="1534831" y="5072521"/>
            <a:ext cx="6590889" cy="369332"/>
          </a:xfrm>
          <a:prstGeom prst="rect">
            <a:avLst/>
          </a:prstGeom>
        </p:spPr>
        <p:txBody>
          <a:bodyPr wrap="square">
            <a:spAutoFit/>
          </a:bodyPr>
          <a:lstStyle/>
          <a:p>
            <a:r>
              <a:rPr lang="es-CO" b="1" dirty="0">
                <a:solidFill>
                  <a:srgbClr val="FF3366"/>
                </a:solidFill>
                <a:latin typeface="Verdana" panose="020B0604030504040204" pitchFamily="34" charset="0"/>
                <a:ea typeface="Verdana" panose="020B0604030504040204" pitchFamily="34" charset="0"/>
                <a:cs typeface="Arial" panose="020B0604020202020204" pitchFamily="34" charset="0"/>
              </a:rPr>
              <a:t>Es importante porque...</a:t>
            </a:r>
          </a:p>
        </p:txBody>
      </p:sp>
      <p:sp>
        <p:nvSpPr>
          <p:cNvPr id="34" name="CuadroTexto 33">
            <a:extLst>
              <a:ext uri="{FF2B5EF4-FFF2-40B4-BE49-F238E27FC236}">
                <a16:creationId xmlns:a16="http://schemas.microsoft.com/office/drawing/2014/main" id="{A3AC501B-B364-574F-9DEF-B8DCAFC9F5B6}"/>
              </a:ext>
            </a:extLst>
          </p:cNvPr>
          <p:cNvSpPr txBox="1"/>
          <p:nvPr/>
        </p:nvSpPr>
        <p:spPr>
          <a:xfrm>
            <a:off x="1224361" y="1288425"/>
            <a:ext cx="10613940" cy="2246769"/>
          </a:xfrm>
          <a:prstGeom prst="rect">
            <a:avLst/>
          </a:prstGeom>
          <a:noFill/>
        </p:spPr>
        <p:txBody>
          <a:bodyPr wrap="square" rtlCol="0">
            <a:spAutoFit/>
          </a:bodyPr>
          <a:lstStyle/>
          <a:p>
            <a:pPr marL="285750" indent="-285750" algn="just">
              <a:buFont typeface="Arial" panose="020B0604020202020204" pitchFamily="34" charset="0"/>
              <a:buChar char="•"/>
            </a:pPr>
            <a:r>
              <a:rPr lang="es-MX" dirty="0">
                <a:latin typeface="Verdana" panose="020B0604030504040204" pitchFamily="34" charset="0"/>
                <a:ea typeface="Verdana" panose="020B0604030504040204" pitchFamily="34" charset="0"/>
                <a:cs typeface="Arial" panose="020B0604020202020204" pitchFamily="34" charset="0"/>
              </a:rPr>
              <a:t>Es el Sistema de Información de Fondos de Servicios Educativos por medio del cual se realiza el </a:t>
            </a:r>
          </a:p>
          <a:p>
            <a:pPr marL="285750" indent="-285750" algn="just">
              <a:buFont typeface="Arial" panose="020B0604020202020204" pitchFamily="34" charset="0"/>
              <a:buChar char="•"/>
            </a:pPr>
            <a:endParaRPr lang="es-MX" dirty="0">
              <a:latin typeface="Verdana" panose="020B0604030504040204" pitchFamily="34" charset="0"/>
              <a:ea typeface="Verdana" panose="020B0604030504040204" pitchFamily="34" charset="0"/>
              <a:cs typeface="Arial" panose="020B0604020202020204" pitchFamily="34" charset="0"/>
            </a:endParaRPr>
          </a:p>
          <a:p>
            <a:pPr marL="285750" indent="-285750" algn="just">
              <a:buFont typeface="Arial" panose="020B0604020202020204" pitchFamily="34" charset="0"/>
              <a:buChar char="•"/>
            </a:pPr>
            <a:r>
              <a:rPr lang="es-MX" dirty="0">
                <a:latin typeface="Verdana" panose="020B0604030504040204" pitchFamily="34" charset="0"/>
                <a:ea typeface="Verdana" panose="020B0604030504040204" pitchFamily="34" charset="0"/>
                <a:cs typeface="Arial" panose="020B0604020202020204" pitchFamily="34" charset="0"/>
              </a:rPr>
              <a:t>Esta solución está orientada a garantizar los procesos relacionados con asignación, giro, reporte y seguimiento a los recursos de la asignación del Sistema General de Participaciones SGP, del sector educativo por concepto de Calidad Gratuidad, en cabeza del Ministerio de Educación Nacional (MEN).</a:t>
            </a:r>
          </a:p>
          <a:p>
            <a:pPr marL="285750" indent="-285750" algn="just">
              <a:buFont typeface="Arial" panose="020B0604020202020204" pitchFamily="34" charset="0"/>
              <a:buChar char="•"/>
            </a:pPr>
            <a:endParaRPr lang="es-CO" sz="1400" dirty="0">
              <a:latin typeface="Verdana" panose="020B0604030504040204" pitchFamily="34" charset="0"/>
              <a:ea typeface="Verdana" panose="020B0604030504040204" pitchFamily="34" charset="0"/>
              <a:cs typeface="Arial" panose="020B0604020202020204" pitchFamily="34" charset="0"/>
            </a:endParaRPr>
          </a:p>
        </p:txBody>
      </p:sp>
      <p:sp>
        <p:nvSpPr>
          <p:cNvPr id="35" name="CuadroTexto 34">
            <a:extLst>
              <a:ext uri="{FF2B5EF4-FFF2-40B4-BE49-F238E27FC236}">
                <a16:creationId xmlns:a16="http://schemas.microsoft.com/office/drawing/2014/main" id="{D4E978D6-7F8B-C433-7576-F6C6B8A06F9E}"/>
              </a:ext>
            </a:extLst>
          </p:cNvPr>
          <p:cNvSpPr txBox="1"/>
          <p:nvPr/>
        </p:nvSpPr>
        <p:spPr>
          <a:xfrm>
            <a:off x="1244308" y="5481924"/>
            <a:ext cx="10613941" cy="1200329"/>
          </a:xfrm>
          <a:prstGeom prst="rect">
            <a:avLst/>
          </a:prstGeom>
          <a:noFill/>
        </p:spPr>
        <p:txBody>
          <a:bodyPr wrap="square" rtlCol="0">
            <a:spAutoFit/>
          </a:bodyPr>
          <a:lstStyle>
            <a:defPPr>
              <a:defRPr lang="en-US"/>
            </a:defPPr>
            <a:lvl1pPr>
              <a:defRPr sz="1300">
                <a:solidFill>
                  <a:srgbClr val="3F65AA"/>
                </a:solidFill>
                <a:latin typeface="Arial" panose="020B0604020202020204" pitchFamily="34" charset="0"/>
                <a:cs typeface="Arial" panose="020B0604020202020204" pitchFamily="34" charset="0"/>
              </a:defRPr>
            </a:lvl1pPr>
          </a:lstStyle>
          <a:p>
            <a:pPr marL="342900" lvl="0" indent="-342900" algn="just">
              <a:buFont typeface="Gill Sans Nova" panose="020B0602020104020203" pitchFamily="34" charset="0"/>
              <a:buChar char="-"/>
            </a:pPr>
            <a:r>
              <a:rPr lang="es-CO" sz="1800" dirty="0">
                <a:solidFill>
                  <a:schemeClr val="tx1"/>
                </a:solidFill>
                <a:effectLst/>
                <a:latin typeface="Verdana" panose="020B0604030504040204" pitchFamily="34" charset="0"/>
                <a:ea typeface="Verdana" panose="020B0604030504040204" pitchFamily="34" charset="0"/>
              </a:rPr>
              <a:t>El Sifse contiene información de cada fondo de servicio a nivel nacional (inventario) con sus respectivos datos bancarios y de rectores.</a:t>
            </a:r>
          </a:p>
          <a:p>
            <a:pPr marL="342900" lvl="0" indent="-342900" algn="just">
              <a:buFont typeface="Gill Sans Nova" panose="020B0602020104020203" pitchFamily="34" charset="0"/>
              <a:buChar char="-"/>
            </a:pPr>
            <a:r>
              <a:rPr lang="es-CO" sz="1800" dirty="0">
                <a:solidFill>
                  <a:schemeClr val="tx1"/>
                </a:solidFill>
                <a:effectLst/>
                <a:latin typeface="Verdana" panose="020B0604030504040204" pitchFamily="34" charset="0"/>
                <a:ea typeface="Verdana" panose="020B0604030504040204" pitchFamily="34" charset="0"/>
              </a:rPr>
              <a:t>En el Sifse se reporta trimestralmente la información de ejecución presupuestal del gasto público realizado por los fondos de servicio a nivel nacional.</a:t>
            </a:r>
          </a:p>
        </p:txBody>
      </p:sp>
      <p:sp>
        <p:nvSpPr>
          <p:cNvPr id="36" name="Rectángulo 35">
            <a:extLst>
              <a:ext uri="{FF2B5EF4-FFF2-40B4-BE49-F238E27FC236}">
                <a16:creationId xmlns:a16="http://schemas.microsoft.com/office/drawing/2014/main" id="{6F9C5139-5F45-8133-19B8-AAB0B6332A37}"/>
              </a:ext>
            </a:extLst>
          </p:cNvPr>
          <p:cNvSpPr/>
          <p:nvPr/>
        </p:nvSpPr>
        <p:spPr>
          <a:xfrm>
            <a:off x="3034528" y="466167"/>
            <a:ext cx="5702065" cy="646331"/>
          </a:xfrm>
          <a:prstGeom prst="rect">
            <a:avLst/>
          </a:prstGeom>
        </p:spPr>
        <p:txBody>
          <a:bodyPr wrap="square">
            <a:spAutoFit/>
          </a:bodyPr>
          <a:lstStyle/>
          <a:p>
            <a:pPr algn="ctr"/>
            <a:r>
              <a:rPr lang="es-CO" sz="3600" b="1" dirty="0">
                <a:solidFill>
                  <a:srgbClr val="FF3366"/>
                </a:solidFill>
                <a:latin typeface="Verdana" panose="020B0604030504040204" pitchFamily="34" charset="0"/>
                <a:ea typeface="Verdana" panose="020B0604030504040204" pitchFamily="34" charset="0"/>
                <a:cs typeface="Arial" panose="020B0604020202020204" pitchFamily="34" charset="0"/>
              </a:rPr>
              <a:t>¿Qué es el SIFSE?</a:t>
            </a:r>
          </a:p>
        </p:txBody>
      </p:sp>
      <p:sp>
        <p:nvSpPr>
          <p:cNvPr id="37" name="Rectángulo 36">
            <a:extLst>
              <a:ext uri="{FF2B5EF4-FFF2-40B4-BE49-F238E27FC236}">
                <a16:creationId xmlns:a16="http://schemas.microsoft.com/office/drawing/2014/main" id="{F875BD0A-5E77-9269-34CD-E5A90E80858F}"/>
              </a:ext>
            </a:extLst>
          </p:cNvPr>
          <p:cNvSpPr/>
          <p:nvPr/>
        </p:nvSpPr>
        <p:spPr>
          <a:xfrm>
            <a:off x="732446" y="4098015"/>
            <a:ext cx="292883" cy="338554"/>
          </a:xfrm>
          <a:prstGeom prst="rect">
            <a:avLst/>
          </a:prstGeom>
          <a:solidFill>
            <a:srgbClr val="532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3200" dirty="0">
              <a:solidFill>
                <a:schemeClr val="bg1"/>
              </a:solidFill>
              <a:latin typeface="Verdana" panose="020B0604030504040204" pitchFamily="34" charset="0"/>
              <a:ea typeface="Verdana" panose="020B0604030504040204" pitchFamily="34" charset="0"/>
            </a:endParaRPr>
          </a:p>
        </p:txBody>
      </p:sp>
      <p:sp>
        <p:nvSpPr>
          <p:cNvPr id="38" name="Rectángulo 37">
            <a:extLst>
              <a:ext uri="{FF2B5EF4-FFF2-40B4-BE49-F238E27FC236}">
                <a16:creationId xmlns:a16="http://schemas.microsoft.com/office/drawing/2014/main" id="{8E489BE0-F6B9-575D-42C9-322708D95E05}"/>
              </a:ext>
            </a:extLst>
          </p:cNvPr>
          <p:cNvSpPr/>
          <p:nvPr/>
        </p:nvSpPr>
        <p:spPr>
          <a:xfrm>
            <a:off x="732446" y="5564017"/>
            <a:ext cx="292883" cy="338555"/>
          </a:xfrm>
          <a:prstGeom prst="rect">
            <a:avLst/>
          </a:prstGeom>
          <a:solidFill>
            <a:srgbClr val="532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3200" dirty="0">
              <a:solidFill>
                <a:schemeClr val="bg1"/>
              </a:solidFill>
              <a:latin typeface="Verdana" panose="020B0604030504040204" pitchFamily="34" charset="0"/>
              <a:ea typeface="Verdana" panose="020B0604030504040204" pitchFamily="34" charset="0"/>
            </a:endParaRPr>
          </a:p>
        </p:txBody>
      </p:sp>
      <p:sp>
        <p:nvSpPr>
          <p:cNvPr id="41" name="Rectángulo 40">
            <a:extLst>
              <a:ext uri="{FF2B5EF4-FFF2-40B4-BE49-F238E27FC236}">
                <a16:creationId xmlns:a16="http://schemas.microsoft.com/office/drawing/2014/main" id="{27A62A22-0D45-EC20-F411-D4372E6BF669}"/>
              </a:ext>
            </a:extLst>
          </p:cNvPr>
          <p:cNvSpPr/>
          <p:nvPr/>
        </p:nvSpPr>
        <p:spPr>
          <a:xfrm>
            <a:off x="732446" y="1999875"/>
            <a:ext cx="292883" cy="357394"/>
          </a:xfrm>
          <a:prstGeom prst="rect">
            <a:avLst/>
          </a:prstGeom>
          <a:solidFill>
            <a:srgbClr val="532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3200" dirty="0">
              <a:solidFill>
                <a:schemeClr val="bg1"/>
              </a:solidFill>
              <a:latin typeface="Verdana" panose="020B0604030504040204" pitchFamily="34" charset="0"/>
              <a:ea typeface="Verdana" panose="020B0604030504040204" pitchFamily="34" charset="0"/>
            </a:endParaRPr>
          </a:p>
        </p:txBody>
      </p:sp>
      <p:pic>
        <p:nvPicPr>
          <p:cNvPr id="43" name="Gráfico 42">
            <a:extLst>
              <a:ext uri="{FF2B5EF4-FFF2-40B4-BE49-F238E27FC236}">
                <a16:creationId xmlns:a16="http://schemas.microsoft.com/office/drawing/2014/main" id="{14470F35-EBBE-4AB6-1B78-96978B5DBE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03998" y="3170874"/>
            <a:ext cx="832731" cy="956338"/>
          </a:xfrm>
          <a:prstGeom prst="rect">
            <a:avLst/>
          </a:prstGeom>
        </p:spPr>
      </p:pic>
      <p:pic>
        <p:nvPicPr>
          <p:cNvPr id="44" name="Gráfico 43">
            <a:extLst>
              <a:ext uri="{FF2B5EF4-FFF2-40B4-BE49-F238E27FC236}">
                <a16:creationId xmlns:a16="http://schemas.microsoft.com/office/drawing/2014/main" id="{4A99CA65-C3B2-46C3-165F-9FCA4DFE27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32867" y="4211965"/>
            <a:ext cx="904294" cy="806706"/>
          </a:xfrm>
          <a:prstGeom prst="rect">
            <a:avLst/>
          </a:prstGeom>
        </p:spPr>
      </p:pic>
      <p:pic>
        <p:nvPicPr>
          <p:cNvPr id="2" name="Imagen 1">
            <a:extLst>
              <a:ext uri="{FF2B5EF4-FFF2-40B4-BE49-F238E27FC236}">
                <a16:creationId xmlns:a16="http://schemas.microsoft.com/office/drawing/2014/main" id="{006355CF-61D9-5AEB-FDA0-29D9B0F1D8EF}"/>
              </a:ext>
            </a:extLst>
          </p:cNvPr>
          <p:cNvPicPr>
            <a:picLocks noChangeAspect="1"/>
          </p:cNvPicPr>
          <p:nvPr/>
        </p:nvPicPr>
        <p:blipFill>
          <a:blip r:embed="rId8"/>
          <a:stretch>
            <a:fillRect/>
          </a:stretch>
        </p:blipFill>
        <p:spPr>
          <a:xfrm>
            <a:off x="423916" y="107634"/>
            <a:ext cx="1009774" cy="904589"/>
          </a:xfrm>
          <a:prstGeom prst="rect">
            <a:avLst/>
          </a:prstGeom>
        </p:spPr>
      </p:pic>
      <p:sp>
        <p:nvSpPr>
          <p:cNvPr id="7" name="CuadroTexto 6">
            <a:extLst>
              <a:ext uri="{FF2B5EF4-FFF2-40B4-BE49-F238E27FC236}">
                <a16:creationId xmlns:a16="http://schemas.microsoft.com/office/drawing/2014/main" id="{D87FDD08-2D18-B3A1-51AB-75AF8FD03152}"/>
              </a:ext>
            </a:extLst>
          </p:cNvPr>
          <p:cNvSpPr txBox="1"/>
          <p:nvPr/>
        </p:nvSpPr>
        <p:spPr>
          <a:xfrm>
            <a:off x="1224360" y="3818342"/>
            <a:ext cx="8880605" cy="1200329"/>
          </a:xfrm>
          <a:prstGeom prst="rect">
            <a:avLst/>
          </a:prstGeom>
          <a:noFill/>
        </p:spPr>
        <p:txBody>
          <a:bodyPr wrap="square">
            <a:spAutoFit/>
          </a:bodyPr>
          <a:lstStyle/>
          <a:p>
            <a:pPr marL="342900" lvl="0" indent="-342900" algn="just">
              <a:buFont typeface="Gill Sans Nova" panose="020B0602020104020203" pitchFamily="34" charset="0"/>
              <a:buChar char="-"/>
            </a:pPr>
            <a:r>
              <a:rPr lang="es-CO" altLang="en-US" sz="1800" dirty="0">
                <a:latin typeface="Verdana" panose="020B0604030504040204" pitchFamily="34" charset="0"/>
                <a:ea typeface="Verdana" panose="020B0604030504040204" pitchFamily="34" charset="0"/>
                <a:cs typeface="Arial" panose="020B0604020202020204" pitchFamily="34" charset="0"/>
              </a:rPr>
              <a:t>Son los recursos que la Nación transfiere a las entidades territoriales (Departamentos, Distritos y Municipios) para financiar los servicios a su cargo en </a:t>
            </a:r>
            <a:r>
              <a:rPr lang="es-CO" altLang="en-US" sz="1800" b="1" dirty="0">
                <a:latin typeface="Verdana" panose="020B0604030504040204" pitchFamily="34" charset="0"/>
                <a:ea typeface="Verdana" panose="020B0604030504040204" pitchFamily="34" charset="0"/>
                <a:cs typeface="Arial" panose="020B0604020202020204" pitchFamily="34" charset="0"/>
              </a:rPr>
              <a:t>educación</a:t>
            </a:r>
            <a:r>
              <a:rPr lang="es-CO" altLang="en-US" sz="1800" dirty="0">
                <a:latin typeface="Verdana" panose="020B0604030504040204" pitchFamily="34" charset="0"/>
                <a:ea typeface="Verdana" panose="020B0604030504040204" pitchFamily="34" charset="0"/>
                <a:cs typeface="Arial" panose="020B0604020202020204" pitchFamily="34" charset="0"/>
              </a:rPr>
              <a:t>, salud, agua potable y los definidos en el Artículo 76 de la Ley 715 de 2001</a:t>
            </a:r>
            <a:endParaRPr lang="es-CO" sz="1800" dirty="0">
              <a:solidFill>
                <a:schemeClr val="tx1"/>
              </a:solidFill>
              <a:effectLst/>
              <a:latin typeface="Verdana" panose="020B0604030504040204" pitchFamily="34" charset="0"/>
              <a:ea typeface="Verdana" panose="020B0604030504040204" pitchFamily="34" charset="0"/>
            </a:endParaRPr>
          </a:p>
        </p:txBody>
      </p:sp>
      <p:sp>
        <p:nvSpPr>
          <p:cNvPr id="8" name="Rectángulo 7">
            <a:extLst>
              <a:ext uri="{FF2B5EF4-FFF2-40B4-BE49-F238E27FC236}">
                <a16:creationId xmlns:a16="http://schemas.microsoft.com/office/drawing/2014/main" id="{F98D4C40-9DA1-4314-E031-5EA4B26BF493}"/>
              </a:ext>
            </a:extLst>
          </p:cNvPr>
          <p:cNvSpPr/>
          <p:nvPr/>
        </p:nvSpPr>
        <p:spPr>
          <a:xfrm>
            <a:off x="1534831" y="3395160"/>
            <a:ext cx="6590889" cy="369332"/>
          </a:xfrm>
          <a:prstGeom prst="rect">
            <a:avLst/>
          </a:prstGeom>
        </p:spPr>
        <p:txBody>
          <a:bodyPr wrap="square">
            <a:spAutoFit/>
          </a:bodyPr>
          <a:lstStyle/>
          <a:p>
            <a:r>
              <a:rPr lang="es-CO" b="1" dirty="0">
                <a:solidFill>
                  <a:srgbClr val="FF3366"/>
                </a:solidFill>
                <a:latin typeface="Verdana" panose="020B0604030504040204" pitchFamily="34" charset="0"/>
                <a:ea typeface="Verdana" panose="020B0604030504040204" pitchFamily="34" charset="0"/>
                <a:cs typeface="Arial" panose="020B0604020202020204" pitchFamily="34" charset="0"/>
              </a:rPr>
              <a:t>Sistema General de Participaciones - SGP</a:t>
            </a:r>
          </a:p>
        </p:txBody>
      </p:sp>
    </p:spTree>
    <p:extLst>
      <p:ext uri="{BB962C8B-B14F-4D97-AF65-F5344CB8AC3E}">
        <p14:creationId xmlns:p14="http://schemas.microsoft.com/office/powerpoint/2010/main" val="364398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4A8C52E-FD71-0D35-1108-E2558236DB47}"/>
              </a:ext>
            </a:extLst>
          </p:cNvPr>
          <p:cNvPicPr>
            <a:picLocks noChangeAspect="1"/>
          </p:cNvPicPr>
          <p:nvPr/>
        </p:nvPicPr>
        <p:blipFill>
          <a:blip r:embed="rId3"/>
          <a:stretch>
            <a:fillRect/>
          </a:stretch>
        </p:blipFill>
        <p:spPr>
          <a:xfrm>
            <a:off x="10450513" y="275432"/>
            <a:ext cx="1407735" cy="526256"/>
          </a:xfrm>
          <a:prstGeom prst="rect">
            <a:avLst/>
          </a:prstGeom>
        </p:spPr>
      </p:pic>
      <p:sp>
        <p:nvSpPr>
          <p:cNvPr id="2" name="CuadroTexto 1">
            <a:extLst>
              <a:ext uri="{FF2B5EF4-FFF2-40B4-BE49-F238E27FC236}">
                <a16:creationId xmlns:a16="http://schemas.microsoft.com/office/drawing/2014/main" id="{EE1A8E81-7E48-4EC4-0326-228061454E91}"/>
              </a:ext>
            </a:extLst>
          </p:cNvPr>
          <p:cNvSpPr txBox="1"/>
          <p:nvPr/>
        </p:nvSpPr>
        <p:spPr>
          <a:xfrm>
            <a:off x="4402733" y="940405"/>
            <a:ext cx="7256339" cy="1077218"/>
          </a:xfrm>
          <a:prstGeom prst="rect">
            <a:avLst/>
          </a:prstGeom>
          <a:noFill/>
        </p:spPr>
        <p:txBody>
          <a:bodyPr wrap="square" rtlCol="0">
            <a:spAutoFit/>
          </a:bodyPr>
          <a:lstStyle>
            <a:defPPr>
              <a:defRPr lang="en-US"/>
            </a:defPPr>
            <a:lvl1pPr>
              <a:defRPr sz="2400" b="1">
                <a:solidFill>
                  <a:srgbClr val="3F65A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s-CO" sz="4000" dirty="0">
                <a:solidFill>
                  <a:srgbClr val="FF3366"/>
                </a:solidFill>
                <a:latin typeface="Verdana" panose="020B0604030504040204" pitchFamily="34" charset="0"/>
                <a:ea typeface="Verdana" panose="020B0604030504040204" pitchFamily="34" charset="0"/>
              </a:rPr>
              <a:t>NORMATIVIDAD FSE</a:t>
            </a:r>
            <a:endParaRPr lang="es-CO" sz="3200" dirty="0">
              <a:solidFill>
                <a:srgbClr val="FF3366"/>
              </a:solidFill>
              <a:latin typeface="Verdana" panose="020B0604030504040204" pitchFamily="34" charset="0"/>
              <a:ea typeface="Verdana" panose="020B0604030504040204" pitchFamily="34" charset="0"/>
            </a:endParaRPr>
          </a:p>
          <a:p>
            <a:endParaRPr lang="es-CO" dirty="0">
              <a:solidFill>
                <a:schemeClr val="tx1"/>
              </a:solidFill>
              <a:latin typeface="Verdana" panose="020B0604030504040204" pitchFamily="34" charset="0"/>
              <a:ea typeface="Verdana" panose="020B0604030504040204" pitchFamily="34" charset="0"/>
            </a:endParaRPr>
          </a:p>
        </p:txBody>
      </p:sp>
      <p:sp>
        <p:nvSpPr>
          <p:cNvPr id="4" name="CuadroTexto 3">
            <a:extLst>
              <a:ext uri="{FF2B5EF4-FFF2-40B4-BE49-F238E27FC236}">
                <a16:creationId xmlns:a16="http://schemas.microsoft.com/office/drawing/2014/main" id="{5E0FBC1A-97AC-A7C0-5452-66C1166A28DD}"/>
              </a:ext>
            </a:extLst>
          </p:cNvPr>
          <p:cNvSpPr txBox="1"/>
          <p:nvPr/>
        </p:nvSpPr>
        <p:spPr>
          <a:xfrm>
            <a:off x="4978441" y="1878906"/>
            <a:ext cx="5894772" cy="4170372"/>
          </a:xfrm>
          <a:prstGeom prst="rect">
            <a:avLst/>
          </a:prstGeom>
          <a:noFill/>
        </p:spPr>
        <p:txBody>
          <a:bodyPr wrap="square" rtlCol="0">
            <a:spAutoFit/>
          </a:bodyPr>
          <a:lstStyle/>
          <a:p>
            <a:pPr marL="285750" indent="-285750" algn="just">
              <a:buFont typeface="Arial" panose="020B0604020202020204" pitchFamily="34" charset="0"/>
              <a:buChar char="•"/>
            </a:pPr>
            <a:r>
              <a:rPr lang="es-MX" sz="2800" dirty="0">
                <a:latin typeface="Verdana" panose="020B0604030504040204" pitchFamily="34" charset="0"/>
                <a:ea typeface="Verdana" panose="020B0604030504040204" pitchFamily="34" charset="0"/>
                <a:cs typeface="Arial" panose="020B0604020202020204" pitchFamily="34" charset="0"/>
              </a:rPr>
              <a:t>Decreto 4791 / 2008</a:t>
            </a:r>
          </a:p>
          <a:p>
            <a:pPr algn="just"/>
            <a:endParaRPr lang="es-MX" sz="2800" dirty="0">
              <a:latin typeface="Verdana" panose="020B0604030504040204" pitchFamily="34" charset="0"/>
              <a:ea typeface="Verdana" panose="020B0604030504040204" pitchFamily="34" charset="0"/>
              <a:cs typeface="Arial" panose="020B0604020202020204" pitchFamily="34" charset="0"/>
            </a:endParaRPr>
          </a:p>
          <a:p>
            <a:pPr marL="285750" indent="-285750" algn="just">
              <a:buFont typeface="Arial" panose="020B0604020202020204" pitchFamily="34" charset="0"/>
              <a:buChar char="•"/>
            </a:pPr>
            <a:r>
              <a:rPr lang="es-MX" sz="2800" dirty="0">
                <a:latin typeface="Verdana" panose="020B0604030504040204" pitchFamily="34" charset="0"/>
                <a:ea typeface="Verdana" panose="020B0604030504040204" pitchFamily="34" charset="0"/>
                <a:cs typeface="Arial" panose="020B0604020202020204" pitchFamily="34" charset="0"/>
              </a:rPr>
              <a:t>Decreto 4807 / 2011</a:t>
            </a:r>
          </a:p>
          <a:p>
            <a:pPr algn="just"/>
            <a:endParaRPr lang="es-MX" sz="2800" dirty="0">
              <a:latin typeface="Verdana" panose="020B0604030504040204" pitchFamily="34" charset="0"/>
              <a:ea typeface="Verdana" panose="020B0604030504040204" pitchFamily="34" charset="0"/>
              <a:cs typeface="Arial" panose="020B0604020202020204" pitchFamily="34" charset="0"/>
            </a:endParaRPr>
          </a:p>
          <a:p>
            <a:pPr marL="285750" indent="-285750" algn="just">
              <a:buFont typeface="Arial" panose="020B0604020202020204" pitchFamily="34" charset="0"/>
              <a:buChar char="•"/>
            </a:pPr>
            <a:r>
              <a:rPr lang="es-MX" sz="2800" dirty="0">
                <a:latin typeface="Verdana" panose="020B0604030504040204" pitchFamily="34" charset="0"/>
                <a:ea typeface="Verdana" panose="020B0604030504040204" pitchFamily="34" charset="0"/>
                <a:cs typeface="Arial" panose="020B0604020202020204" pitchFamily="34" charset="0"/>
              </a:rPr>
              <a:t>Decreto 1075 / 2015</a:t>
            </a:r>
          </a:p>
          <a:p>
            <a:pPr algn="just"/>
            <a:endParaRPr lang="es-MX" sz="2800" dirty="0">
              <a:latin typeface="Verdana" panose="020B0604030504040204" pitchFamily="34" charset="0"/>
              <a:ea typeface="Verdana" panose="020B0604030504040204" pitchFamily="34" charset="0"/>
              <a:cs typeface="Arial" panose="020B0604020202020204" pitchFamily="34" charset="0"/>
            </a:endParaRPr>
          </a:p>
          <a:p>
            <a:pPr marL="285750" indent="-285750" algn="just">
              <a:buFont typeface="Arial" panose="020B0604020202020204" pitchFamily="34" charset="0"/>
              <a:buChar char="•"/>
            </a:pPr>
            <a:r>
              <a:rPr lang="es-MX" sz="2800" dirty="0">
                <a:latin typeface="Verdana" panose="020B0604030504040204" pitchFamily="34" charset="0"/>
                <a:ea typeface="Verdana" panose="020B0604030504040204" pitchFamily="34" charset="0"/>
                <a:cs typeface="Arial" panose="020B0604020202020204" pitchFamily="34" charset="0"/>
              </a:rPr>
              <a:t>Resolución 16378 / 2013</a:t>
            </a:r>
          </a:p>
          <a:p>
            <a:pPr algn="just"/>
            <a:endParaRPr lang="es-MX" sz="2800" dirty="0">
              <a:latin typeface="Verdana" panose="020B0604030504040204" pitchFamily="34" charset="0"/>
              <a:ea typeface="Verdana" panose="020B0604030504040204" pitchFamily="34" charset="0"/>
              <a:cs typeface="Arial" panose="020B0604020202020204" pitchFamily="34" charset="0"/>
            </a:endParaRPr>
          </a:p>
          <a:p>
            <a:pPr marL="285750" indent="-285750" algn="just">
              <a:buFont typeface="Arial" panose="020B0604020202020204" pitchFamily="34" charset="0"/>
              <a:buChar char="•"/>
            </a:pPr>
            <a:r>
              <a:rPr lang="es-MX" sz="2800" dirty="0">
                <a:latin typeface="Verdana" panose="020B0604030504040204" pitchFamily="34" charset="0"/>
                <a:ea typeface="Verdana" panose="020B0604030504040204" pitchFamily="34" charset="0"/>
                <a:cs typeface="Arial" panose="020B0604020202020204" pitchFamily="34" charset="0"/>
              </a:rPr>
              <a:t>LEY 715</a:t>
            </a:r>
          </a:p>
          <a:p>
            <a:pPr marL="285750" indent="-285750" algn="just">
              <a:buFont typeface="Arial" panose="020B0604020202020204" pitchFamily="34" charset="0"/>
              <a:buChar char="•"/>
            </a:pPr>
            <a:endParaRPr lang="es-CO" sz="1300" dirty="0">
              <a:latin typeface="Verdana" panose="020B0604030504040204" pitchFamily="34" charset="0"/>
              <a:ea typeface="Verdana" panose="020B0604030504040204" pitchFamily="34" charset="0"/>
              <a:cs typeface="Arial" panose="020B0604020202020204" pitchFamily="34" charset="0"/>
            </a:endParaRPr>
          </a:p>
        </p:txBody>
      </p:sp>
      <p:pic>
        <p:nvPicPr>
          <p:cNvPr id="5" name="Gráfico 4">
            <a:extLst>
              <a:ext uri="{FF2B5EF4-FFF2-40B4-BE49-F238E27FC236}">
                <a16:creationId xmlns:a16="http://schemas.microsoft.com/office/drawing/2014/main" id="{DB252ED2-6439-CCE9-73F3-811CBE9FE2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27535" y="2956560"/>
            <a:ext cx="576054" cy="765888"/>
          </a:xfrm>
          <a:prstGeom prst="rect">
            <a:avLst/>
          </a:prstGeom>
        </p:spPr>
      </p:pic>
      <p:pic>
        <p:nvPicPr>
          <p:cNvPr id="7" name="Gráfico 6">
            <a:extLst>
              <a:ext uri="{FF2B5EF4-FFF2-40B4-BE49-F238E27FC236}">
                <a16:creationId xmlns:a16="http://schemas.microsoft.com/office/drawing/2014/main" id="{D75FCB8B-79A8-A1F9-1994-F49B13D041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27535" y="4584394"/>
            <a:ext cx="576054" cy="765888"/>
          </a:xfrm>
          <a:prstGeom prst="rect">
            <a:avLst/>
          </a:prstGeom>
        </p:spPr>
      </p:pic>
      <p:pic>
        <p:nvPicPr>
          <p:cNvPr id="8" name="Gráfico 7">
            <a:extLst>
              <a:ext uri="{FF2B5EF4-FFF2-40B4-BE49-F238E27FC236}">
                <a16:creationId xmlns:a16="http://schemas.microsoft.com/office/drawing/2014/main" id="{5D424A53-2765-B632-F377-40C2A7DF49C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61718" y="1479232"/>
            <a:ext cx="576054" cy="765888"/>
          </a:xfrm>
          <a:prstGeom prst="rect">
            <a:avLst/>
          </a:prstGeom>
        </p:spPr>
      </p:pic>
    </p:spTree>
    <p:extLst>
      <p:ext uri="{BB962C8B-B14F-4D97-AF65-F5344CB8AC3E}">
        <p14:creationId xmlns:p14="http://schemas.microsoft.com/office/powerpoint/2010/main" val="943872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C3F2508-FFF3-53FC-A8C3-5AF5FEFA9869}"/>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AF4B7590-1FE5-B42C-53C2-B559D132AD59}"/>
              </a:ext>
            </a:extLst>
          </p:cNvPr>
          <p:cNvPicPr>
            <a:picLocks noChangeAspect="1"/>
          </p:cNvPicPr>
          <p:nvPr/>
        </p:nvPicPr>
        <p:blipFill>
          <a:blip r:embed="rId3"/>
          <a:stretch>
            <a:fillRect/>
          </a:stretch>
        </p:blipFill>
        <p:spPr>
          <a:xfrm>
            <a:off x="10450513" y="275432"/>
            <a:ext cx="1407735" cy="526256"/>
          </a:xfrm>
          <a:prstGeom prst="rect">
            <a:avLst/>
          </a:prstGeom>
        </p:spPr>
      </p:pic>
      <p:pic>
        <p:nvPicPr>
          <p:cNvPr id="14" name="Gráfico 13">
            <a:extLst>
              <a:ext uri="{FF2B5EF4-FFF2-40B4-BE49-F238E27FC236}">
                <a16:creationId xmlns:a16="http://schemas.microsoft.com/office/drawing/2014/main" id="{83F2F1BE-EF69-96DD-54EA-4763426759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54380" y="4878715"/>
            <a:ext cx="938195" cy="1233471"/>
          </a:xfrm>
          <a:prstGeom prst="rect">
            <a:avLst/>
          </a:prstGeom>
        </p:spPr>
      </p:pic>
      <p:graphicFrame>
        <p:nvGraphicFramePr>
          <p:cNvPr id="21" name="Tabla 20">
            <a:extLst>
              <a:ext uri="{FF2B5EF4-FFF2-40B4-BE49-F238E27FC236}">
                <a16:creationId xmlns:a16="http://schemas.microsoft.com/office/drawing/2014/main" id="{24154C11-833B-5EBA-0E78-FF2CE7C1ABE8}"/>
              </a:ext>
            </a:extLst>
          </p:cNvPr>
          <p:cNvGraphicFramePr>
            <a:graphicFrameLocks noGrp="1"/>
          </p:cNvGraphicFramePr>
          <p:nvPr>
            <p:extLst>
              <p:ext uri="{D42A27DB-BD31-4B8C-83A1-F6EECF244321}">
                <p14:modId xmlns:p14="http://schemas.microsoft.com/office/powerpoint/2010/main" val="3151820376"/>
              </p:ext>
            </p:extLst>
          </p:nvPr>
        </p:nvGraphicFramePr>
        <p:xfrm>
          <a:off x="380245" y="1493820"/>
          <a:ext cx="10492965" cy="4318505"/>
        </p:xfrm>
        <a:graphic>
          <a:graphicData uri="http://schemas.openxmlformats.org/drawingml/2006/table">
            <a:tbl>
              <a:tblPr/>
              <a:tblGrid>
                <a:gridCol w="3023857">
                  <a:extLst>
                    <a:ext uri="{9D8B030D-6E8A-4147-A177-3AD203B41FA5}">
                      <a16:colId xmlns:a16="http://schemas.microsoft.com/office/drawing/2014/main" val="46085160"/>
                    </a:ext>
                  </a:extLst>
                </a:gridCol>
                <a:gridCol w="3865830">
                  <a:extLst>
                    <a:ext uri="{9D8B030D-6E8A-4147-A177-3AD203B41FA5}">
                      <a16:colId xmlns:a16="http://schemas.microsoft.com/office/drawing/2014/main" val="3309994329"/>
                    </a:ext>
                  </a:extLst>
                </a:gridCol>
                <a:gridCol w="3603278">
                  <a:extLst>
                    <a:ext uri="{9D8B030D-6E8A-4147-A177-3AD203B41FA5}">
                      <a16:colId xmlns:a16="http://schemas.microsoft.com/office/drawing/2014/main" val="2387195350"/>
                    </a:ext>
                  </a:extLst>
                </a:gridCol>
              </a:tblGrid>
              <a:tr h="583581">
                <a:tc gridSpan="3">
                  <a:txBody>
                    <a:bodyPr/>
                    <a:lstStyle/>
                    <a:p>
                      <a:pPr algn="ctr" fontAlgn="ctr"/>
                      <a:r>
                        <a:rPr lang="es-CO" sz="2800" b="1" i="0" u="none" strike="noStrike" dirty="0">
                          <a:solidFill>
                            <a:srgbClr val="FFFFFF"/>
                          </a:solidFill>
                          <a:effectLst/>
                          <a:latin typeface="Verdana" panose="020B0604030504040204" pitchFamily="34" charset="0"/>
                        </a:rPr>
                        <a:t>CRONOGRAMA CARGUE SIFSE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622646218"/>
                  </a:ext>
                </a:extLst>
              </a:tr>
              <a:tr h="933731">
                <a:tc>
                  <a:txBody>
                    <a:bodyPr/>
                    <a:lstStyle/>
                    <a:p>
                      <a:pPr algn="ctr" fontAlgn="ctr"/>
                      <a:r>
                        <a:rPr lang="es-CO" sz="2000" b="0" i="0" u="none" strike="noStrike" dirty="0">
                          <a:solidFill>
                            <a:srgbClr val="000000"/>
                          </a:solidFill>
                          <a:effectLst/>
                          <a:latin typeface="Verdana" panose="020B0604030504040204" pitchFamily="34" charset="0"/>
                        </a:rPr>
                        <a:t>1 TRIMESTRE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2000" b="0" i="0" u="none" strike="noStrike" dirty="0">
                          <a:solidFill>
                            <a:srgbClr val="000000"/>
                          </a:solidFill>
                          <a:effectLst/>
                          <a:latin typeface="Verdana" panose="020B0604030504040204" pitchFamily="34" charset="0"/>
                        </a:rPr>
                        <a:t>ACUMULADO ENERO-MARZO </a:t>
                      </a:r>
                      <a:r>
                        <a:rPr lang="es-CO" sz="2000" b="0" i="0" u="none" strike="noStrike" dirty="0">
                          <a:solidFill>
                            <a:srgbClr val="53206D"/>
                          </a:solidFill>
                          <a:effectLst/>
                          <a:latin typeface="Verdana" panose="020B0604030504040204" pitchFamily="34" charset="0"/>
                        </a:rPr>
                        <a:t>2025-1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2000" b="0" i="0" u="none" strike="noStrike" dirty="0">
                          <a:solidFill>
                            <a:srgbClr val="000000"/>
                          </a:solidFill>
                          <a:effectLst/>
                          <a:latin typeface="Verdana" panose="020B0604030504040204" pitchFamily="34" charset="0"/>
                        </a:rPr>
                        <a:t>07 AL 30 DE ABRIL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5433780"/>
                  </a:ext>
                </a:extLst>
              </a:tr>
              <a:tr h="933731">
                <a:tc>
                  <a:txBody>
                    <a:bodyPr/>
                    <a:lstStyle/>
                    <a:p>
                      <a:pPr algn="ctr" fontAlgn="ctr"/>
                      <a:r>
                        <a:rPr lang="es-CO" sz="2000" b="0" i="0" u="none" strike="noStrike" dirty="0">
                          <a:solidFill>
                            <a:srgbClr val="000000"/>
                          </a:solidFill>
                          <a:effectLst/>
                          <a:latin typeface="Verdana" panose="020B0604030504040204" pitchFamily="34" charset="0"/>
                        </a:rPr>
                        <a:t>2 TRIMESTRE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2000" b="0" i="0" u="none" strike="noStrike" dirty="0">
                          <a:solidFill>
                            <a:srgbClr val="000000"/>
                          </a:solidFill>
                          <a:effectLst/>
                          <a:latin typeface="Verdana" panose="020B0604030504040204" pitchFamily="34" charset="0"/>
                        </a:rPr>
                        <a:t>ACUMULADO ENERO-JUNIO </a:t>
                      </a:r>
                      <a:r>
                        <a:rPr lang="es-CO" sz="2000" b="0" i="0" u="none" strike="noStrike" dirty="0">
                          <a:solidFill>
                            <a:srgbClr val="53206D"/>
                          </a:solidFill>
                          <a:effectLst/>
                          <a:latin typeface="Verdana" panose="020B0604030504040204" pitchFamily="34" charset="0"/>
                        </a:rPr>
                        <a:t>2025-2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2000" b="0" i="0" u="none" strike="noStrike" dirty="0">
                          <a:solidFill>
                            <a:srgbClr val="000000"/>
                          </a:solidFill>
                          <a:effectLst/>
                          <a:latin typeface="Verdana" panose="020B0604030504040204" pitchFamily="34" charset="0"/>
                        </a:rPr>
                        <a:t>14 AL 31 DE JULIO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3123470"/>
                  </a:ext>
                </a:extLst>
              </a:tr>
              <a:tr h="933731">
                <a:tc>
                  <a:txBody>
                    <a:bodyPr/>
                    <a:lstStyle/>
                    <a:p>
                      <a:pPr algn="ctr" fontAlgn="ctr"/>
                      <a:r>
                        <a:rPr lang="es-CO" sz="2000" b="0" i="0" u="none" strike="noStrike" dirty="0">
                          <a:solidFill>
                            <a:srgbClr val="000000"/>
                          </a:solidFill>
                          <a:effectLst/>
                          <a:latin typeface="Verdana" panose="020B0604030504040204" pitchFamily="34" charset="0"/>
                        </a:rPr>
                        <a:t>3 TRIMESTRE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2000" b="0" i="0" u="none" strike="noStrike" dirty="0">
                          <a:solidFill>
                            <a:srgbClr val="000000"/>
                          </a:solidFill>
                          <a:effectLst/>
                          <a:latin typeface="Verdana" panose="020B0604030504040204" pitchFamily="34" charset="0"/>
                        </a:rPr>
                        <a:t>ACUMULADO ENERO-SEPTIEMBRE </a:t>
                      </a:r>
                      <a:r>
                        <a:rPr lang="es-CO" sz="2000" b="0" i="0" u="none" strike="noStrike" dirty="0">
                          <a:solidFill>
                            <a:srgbClr val="53206D"/>
                          </a:solidFill>
                          <a:effectLst/>
                          <a:latin typeface="Verdana" panose="020B0604030504040204" pitchFamily="34" charset="0"/>
                        </a:rPr>
                        <a:t>2025-3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2000" b="0" i="0" u="none" strike="noStrike" dirty="0">
                          <a:solidFill>
                            <a:srgbClr val="000000"/>
                          </a:solidFill>
                          <a:effectLst/>
                          <a:latin typeface="Verdana" panose="020B0604030504040204" pitchFamily="34" charset="0"/>
                        </a:rPr>
                        <a:t>10 AL 31 DE OCTUBRE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9962030"/>
                  </a:ext>
                </a:extLst>
              </a:tr>
              <a:tr h="933731">
                <a:tc>
                  <a:txBody>
                    <a:bodyPr/>
                    <a:lstStyle/>
                    <a:p>
                      <a:pPr algn="ctr" fontAlgn="ctr"/>
                      <a:r>
                        <a:rPr lang="es-CO" sz="2000" b="0" i="0" u="none" strike="noStrike" dirty="0">
                          <a:solidFill>
                            <a:srgbClr val="000000"/>
                          </a:solidFill>
                          <a:effectLst/>
                          <a:latin typeface="Verdana" panose="020B0604030504040204" pitchFamily="34" charset="0"/>
                        </a:rPr>
                        <a:t>4 TRIMESTRE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2000" b="0" i="0" u="none" strike="noStrike" dirty="0">
                          <a:solidFill>
                            <a:srgbClr val="000000"/>
                          </a:solidFill>
                          <a:effectLst/>
                          <a:latin typeface="Verdana" panose="020B0604030504040204" pitchFamily="34" charset="0"/>
                        </a:rPr>
                        <a:t>VIGENCIA 2025 </a:t>
                      </a:r>
                      <a:br>
                        <a:rPr lang="es-CO" sz="2000" b="0" i="0" u="none" strike="noStrike" dirty="0">
                          <a:solidFill>
                            <a:srgbClr val="000000"/>
                          </a:solidFill>
                          <a:effectLst/>
                          <a:latin typeface="Verdana" panose="020B0604030504040204" pitchFamily="34" charset="0"/>
                        </a:rPr>
                      </a:br>
                      <a:r>
                        <a:rPr lang="es-CO" sz="2000" b="0" i="0" u="none" strike="noStrike" dirty="0">
                          <a:solidFill>
                            <a:srgbClr val="000000"/>
                          </a:solidFill>
                          <a:effectLst/>
                          <a:latin typeface="Verdana" panose="020B0604030504040204" pitchFamily="34" charset="0"/>
                        </a:rPr>
                        <a:t>(</a:t>
                      </a:r>
                      <a:r>
                        <a:rPr lang="es-CO" sz="2000" b="0" i="0" u="none" strike="noStrike" dirty="0">
                          <a:solidFill>
                            <a:srgbClr val="53206D"/>
                          </a:solidFill>
                          <a:effectLst/>
                          <a:latin typeface="Verdana" panose="020B0604030504040204" pitchFamily="34" charset="0"/>
                        </a:rPr>
                        <a:t>2025-4)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2000" b="0" i="0" u="none" strike="noStrike" dirty="0">
                          <a:solidFill>
                            <a:srgbClr val="000000"/>
                          </a:solidFill>
                          <a:effectLst/>
                          <a:latin typeface="Verdana" panose="020B0604030504040204" pitchFamily="34" charset="0"/>
                        </a:rPr>
                        <a:t>09 AL 31 DE ENERO </a:t>
                      </a:r>
                      <a:r>
                        <a:rPr lang="es-CO" sz="2000" b="0" i="0" u="sng" strike="noStrike" dirty="0">
                          <a:solidFill>
                            <a:srgbClr val="000000"/>
                          </a:solidFill>
                          <a:effectLst/>
                          <a:latin typeface="Verdana" panose="020B0604030504040204" pitchFamily="34" charset="0"/>
                        </a:rPr>
                        <a:t>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3010112"/>
                  </a:ext>
                </a:extLst>
              </a:tr>
            </a:tbl>
          </a:graphicData>
        </a:graphic>
      </p:graphicFrame>
      <p:pic>
        <p:nvPicPr>
          <p:cNvPr id="2" name="Imagen 1">
            <a:extLst>
              <a:ext uri="{FF2B5EF4-FFF2-40B4-BE49-F238E27FC236}">
                <a16:creationId xmlns:a16="http://schemas.microsoft.com/office/drawing/2014/main" id="{0994A8CF-C83A-96F9-FE28-2E403EAE8500}"/>
              </a:ext>
            </a:extLst>
          </p:cNvPr>
          <p:cNvPicPr>
            <a:picLocks noChangeAspect="1"/>
          </p:cNvPicPr>
          <p:nvPr/>
        </p:nvPicPr>
        <p:blipFill>
          <a:blip r:embed="rId6"/>
          <a:stretch>
            <a:fillRect/>
          </a:stretch>
        </p:blipFill>
        <p:spPr>
          <a:xfrm>
            <a:off x="87951" y="145523"/>
            <a:ext cx="1234020" cy="1192330"/>
          </a:xfrm>
          <a:prstGeom prst="rect">
            <a:avLst/>
          </a:prstGeom>
        </p:spPr>
      </p:pic>
    </p:spTree>
    <p:extLst>
      <p:ext uri="{BB962C8B-B14F-4D97-AF65-F5344CB8AC3E}">
        <p14:creationId xmlns:p14="http://schemas.microsoft.com/office/powerpoint/2010/main" val="2780096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029826B-8881-938F-D886-693BE34C7199}"/>
              </a:ext>
            </a:extLst>
          </p:cNvPr>
          <p:cNvPicPr>
            <a:picLocks noChangeAspect="1"/>
          </p:cNvPicPr>
          <p:nvPr/>
        </p:nvPicPr>
        <p:blipFill>
          <a:blip r:embed="rId3"/>
          <a:stretch>
            <a:fillRect/>
          </a:stretch>
        </p:blipFill>
        <p:spPr>
          <a:xfrm>
            <a:off x="10568883" y="5769"/>
            <a:ext cx="1616369" cy="604250"/>
          </a:xfrm>
          <a:prstGeom prst="rect">
            <a:avLst/>
          </a:prstGeom>
        </p:spPr>
      </p:pic>
      <p:graphicFrame>
        <p:nvGraphicFramePr>
          <p:cNvPr id="25" name="Marcador de contenido 6">
            <a:extLst>
              <a:ext uri="{FF2B5EF4-FFF2-40B4-BE49-F238E27FC236}">
                <a16:creationId xmlns:a16="http://schemas.microsoft.com/office/drawing/2014/main" id="{286FA612-AD2F-8C76-7C77-D05F69AD28AE}"/>
              </a:ext>
            </a:extLst>
          </p:cNvPr>
          <p:cNvGraphicFramePr>
            <a:graphicFrameLocks/>
          </p:cNvGraphicFramePr>
          <p:nvPr>
            <p:extLst>
              <p:ext uri="{D42A27DB-BD31-4B8C-83A1-F6EECF244321}">
                <p14:modId xmlns:p14="http://schemas.microsoft.com/office/powerpoint/2010/main" val="1409125177"/>
              </p:ext>
            </p:extLst>
          </p:nvPr>
        </p:nvGraphicFramePr>
        <p:xfrm>
          <a:off x="146691" y="1127195"/>
          <a:ext cx="10875962" cy="5067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CuadroTexto 25">
            <a:extLst>
              <a:ext uri="{FF2B5EF4-FFF2-40B4-BE49-F238E27FC236}">
                <a16:creationId xmlns:a16="http://schemas.microsoft.com/office/drawing/2014/main" id="{34B9FBD3-7D08-6FF3-F9E8-A2C2D74EA1EC}"/>
              </a:ext>
            </a:extLst>
          </p:cNvPr>
          <p:cNvSpPr txBox="1"/>
          <p:nvPr/>
        </p:nvSpPr>
        <p:spPr>
          <a:xfrm>
            <a:off x="719668" y="263128"/>
            <a:ext cx="8502328" cy="646331"/>
          </a:xfrm>
          <a:prstGeom prst="rect">
            <a:avLst/>
          </a:prstGeom>
          <a:noFill/>
        </p:spPr>
        <p:txBody>
          <a:bodyPr wrap="square" rtlCol="0">
            <a:spAutoFit/>
          </a:bodyPr>
          <a:lstStyle/>
          <a:p>
            <a:pPr algn="ctr"/>
            <a:r>
              <a:rPr lang="es-ES" sz="3600" b="1" dirty="0">
                <a:solidFill>
                  <a:srgbClr val="B951A0"/>
                </a:solidFill>
                <a:latin typeface="Verdana" panose="020B0604030504040204" pitchFamily="34" charset="0"/>
                <a:ea typeface="Verdana" panose="020B0604030504040204" pitchFamily="34" charset="0"/>
                <a:cs typeface="Verdana" panose="020B0604030504040204" pitchFamily="34" charset="0"/>
              </a:rPr>
              <a:t>    Funciones Usuarios - SIFSE</a:t>
            </a:r>
          </a:p>
        </p:txBody>
      </p:sp>
      <p:sp>
        <p:nvSpPr>
          <p:cNvPr id="27" name="Rectángulo 26">
            <a:extLst>
              <a:ext uri="{FF2B5EF4-FFF2-40B4-BE49-F238E27FC236}">
                <a16:creationId xmlns:a16="http://schemas.microsoft.com/office/drawing/2014/main" id="{18D9F4EE-F025-B0E4-AB13-0C8B46EDE98A}"/>
              </a:ext>
            </a:extLst>
          </p:cNvPr>
          <p:cNvSpPr/>
          <p:nvPr/>
        </p:nvSpPr>
        <p:spPr>
          <a:xfrm>
            <a:off x="9601047" y="4775732"/>
            <a:ext cx="2025748" cy="829733"/>
          </a:xfrm>
          <a:prstGeom prst="rect">
            <a:avLst/>
          </a:prstGeom>
          <a:solidFill>
            <a:srgbClr val="B951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Verdana" panose="020B0604030504040204" pitchFamily="34" charset="0"/>
                <a:ea typeface="Verdana" panose="020B0604030504040204" pitchFamily="34" charset="0"/>
              </a:rPr>
              <a:t>Realizan Cargue de Información</a:t>
            </a:r>
          </a:p>
        </p:txBody>
      </p:sp>
      <p:sp>
        <p:nvSpPr>
          <p:cNvPr id="28" name="Rectángulo 27">
            <a:extLst>
              <a:ext uri="{FF2B5EF4-FFF2-40B4-BE49-F238E27FC236}">
                <a16:creationId xmlns:a16="http://schemas.microsoft.com/office/drawing/2014/main" id="{E3082C15-B194-23E0-F4FA-FC880F8234C9}"/>
              </a:ext>
            </a:extLst>
          </p:cNvPr>
          <p:cNvSpPr/>
          <p:nvPr/>
        </p:nvSpPr>
        <p:spPr>
          <a:xfrm>
            <a:off x="9601047" y="3022453"/>
            <a:ext cx="2025748" cy="813094"/>
          </a:xfrm>
          <a:prstGeom prst="rect">
            <a:avLst/>
          </a:prstGeom>
          <a:solidFill>
            <a:srgbClr val="B951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Verdana" panose="020B0604030504040204" pitchFamily="34" charset="0"/>
                <a:ea typeface="Verdana" panose="020B0604030504040204" pitchFamily="34" charset="0"/>
              </a:rPr>
              <a:t>Seguimiento a los Fondos</a:t>
            </a:r>
          </a:p>
        </p:txBody>
      </p:sp>
      <p:sp>
        <p:nvSpPr>
          <p:cNvPr id="29" name="Rectángulo 28">
            <a:extLst>
              <a:ext uri="{FF2B5EF4-FFF2-40B4-BE49-F238E27FC236}">
                <a16:creationId xmlns:a16="http://schemas.microsoft.com/office/drawing/2014/main" id="{560D4920-1000-4088-3683-F0948DB31CF0}"/>
              </a:ext>
            </a:extLst>
          </p:cNvPr>
          <p:cNvSpPr/>
          <p:nvPr/>
        </p:nvSpPr>
        <p:spPr>
          <a:xfrm>
            <a:off x="9601047" y="1372969"/>
            <a:ext cx="2025748" cy="829733"/>
          </a:xfrm>
          <a:prstGeom prst="rect">
            <a:avLst/>
          </a:prstGeom>
          <a:solidFill>
            <a:srgbClr val="B951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Verdana" panose="020B0604030504040204" pitchFamily="34" charset="0"/>
                <a:ea typeface="Verdana" panose="020B0604030504040204" pitchFamily="34" charset="0"/>
              </a:rPr>
              <a:t>Seguimiento a las ETC</a:t>
            </a:r>
          </a:p>
        </p:txBody>
      </p:sp>
      <p:pic>
        <p:nvPicPr>
          <p:cNvPr id="2" name="Imagen 1">
            <a:extLst>
              <a:ext uri="{FF2B5EF4-FFF2-40B4-BE49-F238E27FC236}">
                <a16:creationId xmlns:a16="http://schemas.microsoft.com/office/drawing/2014/main" id="{A5988868-888B-EE5B-E529-0B7DBAED119F}"/>
              </a:ext>
            </a:extLst>
          </p:cNvPr>
          <p:cNvPicPr>
            <a:picLocks noChangeAspect="1"/>
          </p:cNvPicPr>
          <p:nvPr/>
        </p:nvPicPr>
        <p:blipFill>
          <a:blip r:embed="rId9"/>
          <a:stretch>
            <a:fillRect/>
          </a:stretch>
        </p:blipFill>
        <p:spPr>
          <a:xfrm>
            <a:off x="0" y="201"/>
            <a:ext cx="821356" cy="506794"/>
          </a:xfrm>
          <a:prstGeom prst="rect">
            <a:avLst/>
          </a:prstGeom>
        </p:spPr>
      </p:pic>
    </p:spTree>
    <p:extLst>
      <p:ext uri="{BB962C8B-B14F-4D97-AF65-F5344CB8AC3E}">
        <p14:creationId xmlns:p14="http://schemas.microsoft.com/office/powerpoint/2010/main" val="3257187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C067FF7-9158-DBA3-2E6D-141397055E83}"/>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E122D2AD-C440-52C7-68DE-1782AA3CE54B}"/>
              </a:ext>
            </a:extLst>
          </p:cNvPr>
          <p:cNvPicPr>
            <a:picLocks noChangeAspect="1"/>
          </p:cNvPicPr>
          <p:nvPr/>
        </p:nvPicPr>
        <p:blipFill>
          <a:blip r:embed="rId3"/>
          <a:stretch>
            <a:fillRect/>
          </a:stretch>
        </p:blipFill>
        <p:spPr>
          <a:xfrm>
            <a:off x="1056933" y="376450"/>
            <a:ext cx="2275770" cy="850755"/>
          </a:xfrm>
          <a:prstGeom prst="rect">
            <a:avLst/>
          </a:prstGeom>
        </p:spPr>
      </p:pic>
      <p:pic>
        <p:nvPicPr>
          <p:cNvPr id="44" name="Gráfico 43">
            <a:extLst>
              <a:ext uri="{FF2B5EF4-FFF2-40B4-BE49-F238E27FC236}">
                <a16:creationId xmlns:a16="http://schemas.microsoft.com/office/drawing/2014/main" id="{EA993B27-11B7-078F-C8F6-8570D8A254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98908" y="1604451"/>
            <a:ext cx="904294" cy="806706"/>
          </a:xfrm>
          <a:prstGeom prst="rect">
            <a:avLst/>
          </a:prstGeom>
        </p:spPr>
      </p:pic>
      <p:sp>
        <p:nvSpPr>
          <p:cNvPr id="2" name="Rectángulo 1">
            <a:extLst>
              <a:ext uri="{FF2B5EF4-FFF2-40B4-BE49-F238E27FC236}">
                <a16:creationId xmlns:a16="http://schemas.microsoft.com/office/drawing/2014/main" id="{90F7689C-5EF4-302F-94DA-BA48CDCFDC93}"/>
              </a:ext>
            </a:extLst>
          </p:cNvPr>
          <p:cNvSpPr/>
          <p:nvPr/>
        </p:nvSpPr>
        <p:spPr>
          <a:xfrm>
            <a:off x="747660" y="2425201"/>
            <a:ext cx="2624478" cy="1938992"/>
          </a:xfrm>
          <a:prstGeom prst="rect">
            <a:avLst/>
          </a:prstGeom>
        </p:spPr>
        <p:txBody>
          <a:bodyPr wrap="square">
            <a:spAutoFit/>
          </a:bodyPr>
          <a:lstStyle/>
          <a:p>
            <a:pPr algn="ctr">
              <a:buClr>
                <a:srgbClr val="C00000"/>
              </a:buClr>
              <a:buSzPct val="100000"/>
              <a:defRPr/>
            </a:pPr>
            <a:r>
              <a:rPr lang="es-ES" sz="1400" kern="0" dirty="0">
                <a:latin typeface="Verdana" panose="020B0604030504040204" pitchFamily="34" charset="0"/>
                <a:ea typeface="Verdana" panose="020B0604030504040204" pitchFamily="34" charset="0"/>
                <a:cs typeface="Arial" panose="020B0604020202020204" pitchFamily="34" charset="0"/>
              </a:rPr>
              <a:t>“Definir establecimientos que deben contar con Fondos de Servicios Educativos”.</a:t>
            </a:r>
          </a:p>
          <a:p>
            <a:pPr marL="342900" indent="-342900" algn="just">
              <a:buClr>
                <a:srgbClr val="C00000"/>
              </a:buClr>
              <a:buSzPct val="100000"/>
              <a:buFont typeface="Arial" panose="020B0604020202020204" pitchFamily="34" charset="0"/>
              <a:buChar char="•"/>
              <a:defRPr/>
            </a:pPr>
            <a:endParaRPr lang="es-ES" sz="1400" kern="0" dirty="0">
              <a:solidFill>
                <a:schemeClr val="accent1"/>
              </a:solidFill>
              <a:latin typeface="Verdana" panose="020B0604030504040204" pitchFamily="34" charset="0"/>
              <a:ea typeface="Verdana" panose="020B0604030504040204" pitchFamily="34" charset="0"/>
              <a:cs typeface="Arial" panose="020B0604020202020204" pitchFamily="34" charset="0"/>
            </a:endParaRPr>
          </a:p>
          <a:p>
            <a:pPr marL="342900" indent="-342900" algn="just">
              <a:buClr>
                <a:srgbClr val="C00000"/>
              </a:buClr>
              <a:buSzPct val="100000"/>
              <a:buFont typeface="Arial" panose="020B0604020202020204" pitchFamily="34" charset="0"/>
              <a:buChar char="•"/>
              <a:defRPr/>
            </a:pPr>
            <a:endParaRPr lang="es-ES" sz="1400" kern="0" dirty="0">
              <a:solidFill>
                <a:schemeClr val="accent1"/>
              </a:solidFill>
              <a:latin typeface="Verdana" panose="020B0604030504040204" pitchFamily="34" charset="0"/>
              <a:ea typeface="Verdana" panose="020B0604030504040204" pitchFamily="34" charset="0"/>
              <a:cs typeface="Arial" panose="020B0604020202020204" pitchFamily="34" charset="0"/>
            </a:endParaRPr>
          </a:p>
          <a:p>
            <a:pPr marL="342900" indent="-342900" algn="just">
              <a:buClr>
                <a:srgbClr val="C00000"/>
              </a:buClr>
              <a:buSzPct val="100000"/>
              <a:buFont typeface="Arial" panose="020B0604020202020204" pitchFamily="34" charset="0"/>
              <a:buChar char="•"/>
              <a:defRPr/>
            </a:pPr>
            <a:endParaRPr lang="es-ES" kern="0" dirty="0">
              <a:solidFill>
                <a:schemeClr val="accent1"/>
              </a:solidFill>
              <a:latin typeface="Verdana" panose="020B0604030504040204" pitchFamily="34" charset="0"/>
              <a:ea typeface="Verdana" panose="020B0604030504040204" pitchFamily="34" charset="0"/>
              <a:cs typeface="Arial" panose="020B0604020202020204" pitchFamily="34" charset="0"/>
            </a:endParaRPr>
          </a:p>
          <a:p>
            <a:pPr algn="just">
              <a:buSzPct val="100000"/>
              <a:defRPr/>
            </a:pPr>
            <a:endParaRPr lang="es-ES" kern="0" dirty="0">
              <a:solidFill>
                <a:schemeClr val="accent1"/>
              </a:solidFill>
              <a:latin typeface="Verdana" panose="020B0604030504040204" pitchFamily="34" charset="0"/>
              <a:ea typeface="Verdana" panose="020B060403050404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546B9E97-0A95-390D-3A31-246D2CED61E0}"/>
              </a:ext>
            </a:extLst>
          </p:cNvPr>
          <p:cNvSpPr/>
          <p:nvPr/>
        </p:nvSpPr>
        <p:spPr>
          <a:xfrm>
            <a:off x="8337617" y="2491951"/>
            <a:ext cx="1380213" cy="902746"/>
          </a:xfrm>
          <a:prstGeom prst="rect">
            <a:avLst/>
          </a:prstGeom>
          <a:solidFill>
            <a:srgbClr val="53206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sz="1600" dirty="0">
                <a:latin typeface="Verdana" panose="020B0604030504040204" pitchFamily="34" charset="0"/>
                <a:ea typeface="Verdana" panose="020B0604030504040204" pitchFamily="34" charset="0"/>
              </a:rPr>
              <a:t>IE: FSE</a:t>
            </a:r>
          </a:p>
        </p:txBody>
      </p:sp>
      <p:sp>
        <p:nvSpPr>
          <p:cNvPr id="4" name="Rectángulo 3">
            <a:extLst>
              <a:ext uri="{FF2B5EF4-FFF2-40B4-BE49-F238E27FC236}">
                <a16:creationId xmlns:a16="http://schemas.microsoft.com/office/drawing/2014/main" id="{4CE2C87E-1819-CCE4-4ACE-58E16B14E211}"/>
              </a:ext>
            </a:extLst>
          </p:cNvPr>
          <p:cNvSpPr/>
          <p:nvPr/>
        </p:nvSpPr>
        <p:spPr>
          <a:xfrm>
            <a:off x="9151034" y="3933878"/>
            <a:ext cx="1380213" cy="902746"/>
          </a:xfrm>
          <a:prstGeom prst="rect">
            <a:avLst/>
          </a:prstGeom>
          <a:solidFill>
            <a:srgbClr val="FF336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sz="1600" dirty="0">
                <a:latin typeface="Verdana" panose="020B0604030504040204" pitchFamily="34" charset="0"/>
                <a:ea typeface="Verdana" panose="020B0604030504040204" pitchFamily="34" charset="0"/>
              </a:rPr>
              <a:t>IE Asociado 2</a:t>
            </a:r>
          </a:p>
        </p:txBody>
      </p:sp>
      <p:sp>
        <p:nvSpPr>
          <p:cNvPr id="5" name="Rectángulo 4">
            <a:extLst>
              <a:ext uri="{FF2B5EF4-FFF2-40B4-BE49-F238E27FC236}">
                <a16:creationId xmlns:a16="http://schemas.microsoft.com/office/drawing/2014/main" id="{2A60D66B-4063-103A-7F4C-4B94436A422D}"/>
              </a:ext>
            </a:extLst>
          </p:cNvPr>
          <p:cNvSpPr/>
          <p:nvPr/>
        </p:nvSpPr>
        <p:spPr>
          <a:xfrm>
            <a:off x="7634061" y="3933879"/>
            <a:ext cx="1380213" cy="902746"/>
          </a:xfrm>
          <a:prstGeom prst="rect">
            <a:avLst/>
          </a:prstGeom>
          <a:solidFill>
            <a:srgbClr val="FF336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sz="1600" dirty="0">
                <a:latin typeface="Verdana" panose="020B0604030504040204" pitchFamily="34" charset="0"/>
                <a:ea typeface="Verdana" panose="020B0604030504040204" pitchFamily="34" charset="0"/>
              </a:rPr>
              <a:t>IE Asociado 1</a:t>
            </a:r>
          </a:p>
        </p:txBody>
      </p:sp>
      <p:cxnSp>
        <p:nvCxnSpPr>
          <p:cNvPr id="7" name="Conector recto de flecha 6">
            <a:extLst>
              <a:ext uri="{FF2B5EF4-FFF2-40B4-BE49-F238E27FC236}">
                <a16:creationId xmlns:a16="http://schemas.microsoft.com/office/drawing/2014/main" id="{B8E8A20E-1A71-4E84-AB04-A4FAFEB1A2A1}"/>
              </a:ext>
            </a:extLst>
          </p:cNvPr>
          <p:cNvCxnSpPr>
            <a:cxnSpLocks/>
            <a:stCxn id="5" idx="0"/>
          </p:cNvCxnSpPr>
          <p:nvPr/>
        </p:nvCxnSpPr>
        <p:spPr>
          <a:xfrm flipV="1">
            <a:off x="8324167" y="3376247"/>
            <a:ext cx="703556" cy="557632"/>
          </a:xfrm>
          <a:prstGeom prst="straightConnector1">
            <a:avLst/>
          </a:prstGeom>
          <a:ln>
            <a:solidFill>
              <a:srgbClr val="B951A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F63E1E2A-9AF7-0A17-5669-B52AB78EADD4}"/>
              </a:ext>
            </a:extLst>
          </p:cNvPr>
          <p:cNvCxnSpPr>
            <a:cxnSpLocks/>
            <a:stCxn id="4" idx="0"/>
          </p:cNvCxnSpPr>
          <p:nvPr/>
        </p:nvCxnSpPr>
        <p:spPr>
          <a:xfrm flipH="1" flipV="1">
            <a:off x="9027724" y="3376248"/>
            <a:ext cx="813417" cy="557631"/>
          </a:xfrm>
          <a:prstGeom prst="straightConnector1">
            <a:avLst/>
          </a:prstGeom>
          <a:ln>
            <a:solidFill>
              <a:srgbClr val="B951A0"/>
            </a:solidFill>
            <a:tailEnd type="triangle"/>
          </a:ln>
        </p:spPr>
        <p:style>
          <a:lnRef idx="1">
            <a:schemeClr val="accent1"/>
          </a:lnRef>
          <a:fillRef idx="0">
            <a:schemeClr val="accent1"/>
          </a:fillRef>
          <a:effectRef idx="0">
            <a:schemeClr val="accent1"/>
          </a:effectRef>
          <a:fontRef idx="minor">
            <a:schemeClr val="tx1"/>
          </a:fontRef>
        </p:style>
      </p:cxnSp>
      <p:sp>
        <p:nvSpPr>
          <p:cNvPr id="9" name="Elipse 8">
            <a:extLst>
              <a:ext uri="{FF2B5EF4-FFF2-40B4-BE49-F238E27FC236}">
                <a16:creationId xmlns:a16="http://schemas.microsoft.com/office/drawing/2014/main" id="{A6B6EF3D-3F57-586B-F748-873C677A12EA}"/>
              </a:ext>
            </a:extLst>
          </p:cNvPr>
          <p:cNvSpPr/>
          <p:nvPr/>
        </p:nvSpPr>
        <p:spPr>
          <a:xfrm>
            <a:off x="7205081" y="2022781"/>
            <a:ext cx="3750288" cy="3661151"/>
          </a:xfrm>
          <a:prstGeom prst="ellipse">
            <a:avLst/>
          </a:prstGeom>
          <a:noFill/>
          <a:ln>
            <a:solidFill>
              <a:srgbClr val="B951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200">
              <a:latin typeface="Verdana" panose="020B0604030504040204" pitchFamily="34" charset="0"/>
              <a:ea typeface="Verdana" panose="020B0604030504040204" pitchFamily="34" charset="0"/>
            </a:endParaRPr>
          </a:p>
        </p:txBody>
      </p:sp>
      <p:sp>
        <p:nvSpPr>
          <p:cNvPr id="10" name="CuadroTexto 9">
            <a:extLst>
              <a:ext uri="{FF2B5EF4-FFF2-40B4-BE49-F238E27FC236}">
                <a16:creationId xmlns:a16="http://schemas.microsoft.com/office/drawing/2014/main" id="{3637AD4B-028C-0E45-C610-D55958BBDBC8}"/>
              </a:ext>
            </a:extLst>
          </p:cNvPr>
          <p:cNvSpPr txBox="1"/>
          <p:nvPr/>
        </p:nvSpPr>
        <p:spPr>
          <a:xfrm>
            <a:off x="3576238" y="1725776"/>
            <a:ext cx="1572048" cy="707886"/>
          </a:xfrm>
          <a:prstGeom prst="rect">
            <a:avLst/>
          </a:prstGeom>
          <a:noFill/>
        </p:spPr>
        <p:txBody>
          <a:bodyPr wrap="square" rtlCol="0">
            <a:spAutoFit/>
          </a:bodyPr>
          <a:lstStyle/>
          <a:p>
            <a:pPr algn="ctr"/>
            <a:r>
              <a:rPr lang="es-CO" sz="2000" dirty="0">
                <a:latin typeface="Verdana" panose="020B0604030504040204" pitchFamily="34" charset="0"/>
                <a:ea typeface="Verdana" panose="020B0604030504040204" pitchFamily="34" charset="0"/>
              </a:rPr>
              <a:t>Universo de IE</a:t>
            </a:r>
          </a:p>
        </p:txBody>
      </p:sp>
      <p:sp>
        <p:nvSpPr>
          <p:cNvPr id="11" name="Rectángulo 10">
            <a:extLst>
              <a:ext uri="{FF2B5EF4-FFF2-40B4-BE49-F238E27FC236}">
                <a16:creationId xmlns:a16="http://schemas.microsoft.com/office/drawing/2014/main" id="{9FDC7700-DF19-EE9C-4602-C546AB226FA4}"/>
              </a:ext>
            </a:extLst>
          </p:cNvPr>
          <p:cNvSpPr/>
          <p:nvPr/>
        </p:nvSpPr>
        <p:spPr>
          <a:xfrm>
            <a:off x="3751619" y="2417364"/>
            <a:ext cx="1249529" cy="1074754"/>
          </a:xfrm>
          <a:prstGeom prst="rect">
            <a:avLst/>
          </a:prstGeom>
          <a:solidFill>
            <a:srgbClr val="FF3366"/>
          </a:solidFill>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dirty="0">
                <a:latin typeface="Verdana" panose="020B0604030504040204" pitchFamily="34" charset="0"/>
                <a:ea typeface="Verdana" panose="020B0604030504040204" pitchFamily="34" charset="0"/>
              </a:rPr>
              <a:t>IE</a:t>
            </a:r>
          </a:p>
        </p:txBody>
      </p:sp>
      <p:sp>
        <p:nvSpPr>
          <p:cNvPr id="12" name="Rectángulo 11">
            <a:extLst>
              <a:ext uri="{FF2B5EF4-FFF2-40B4-BE49-F238E27FC236}">
                <a16:creationId xmlns:a16="http://schemas.microsoft.com/office/drawing/2014/main" id="{EF6A55DD-AE1F-9810-72A0-0989342C11B0}"/>
              </a:ext>
            </a:extLst>
          </p:cNvPr>
          <p:cNvSpPr/>
          <p:nvPr/>
        </p:nvSpPr>
        <p:spPr>
          <a:xfrm>
            <a:off x="2925222" y="4260620"/>
            <a:ext cx="1249529" cy="107475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dirty="0">
                <a:latin typeface="Verdana" panose="020B0604030504040204" pitchFamily="34" charset="0"/>
                <a:ea typeface="Verdana" panose="020B0604030504040204" pitchFamily="34" charset="0"/>
              </a:rPr>
              <a:t>Sede 1</a:t>
            </a:r>
          </a:p>
        </p:txBody>
      </p:sp>
      <p:sp>
        <p:nvSpPr>
          <p:cNvPr id="13" name="Rectángulo 12">
            <a:extLst>
              <a:ext uri="{FF2B5EF4-FFF2-40B4-BE49-F238E27FC236}">
                <a16:creationId xmlns:a16="http://schemas.microsoft.com/office/drawing/2014/main" id="{100C7A25-7AAC-9FB4-BA71-C866E498151B}"/>
              </a:ext>
            </a:extLst>
          </p:cNvPr>
          <p:cNvSpPr/>
          <p:nvPr/>
        </p:nvSpPr>
        <p:spPr>
          <a:xfrm>
            <a:off x="4746032" y="4242365"/>
            <a:ext cx="1249529" cy="107475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dirty="0">
                <a:latin typeface="Verdana" panose="020B0604030504040204" pitchFamily="34" charset="0"/>
                <a:ea typeface="Verdana" panose="020B0604030504040204" pitchFamily="34" charset="0"/>
              </a:rPr>
              <a:t>Sede2</a:t>
            </a:r>
          </a:p>
        </p:txBody>
      </p:sp>
      <p:cxnSp>
        <p:nvCxnSpPr>
          <p:cNvPr id="14" name="Conector recto de flecha 13">
            <a:extLst>
              <a:ext uri="{FF2B5EF4-FFF2-40B4-BE49-F238E27FC236}">
                <a16:creationId xmlns:a16="http://schemas.microsoft.com/office/drawing/2014/main" id="{03D24EC4-B0D3-AF06-46A6-11BC5C0242AC}"/>
              </a:ext>
            </a:extLst>
          </p:cNvPr>
          <p:cNvCxnSpPr>
            <a:cxnSpLocks/>
            <a:stCxn id="12" idx="0"/>
            <a:endCxn id="11" idx="2"/>
          </p:cNvCxnSpPr>
          <p:nvPr/>
        </p:nvCxnSpPr>
        <p:spPr>
          <a:xfrm flipV="1">
            <a:off x="3549987" y="3492118"/>
            <a:ext cx="826397" cy="768502"/>
          </a:xfrm>
          <a:prstGeom prst="straightConnector1">
            <a:avLst/>
          </a:prstGeom>
          <a:ln>
            <a:solidFill>
              <a:srgbClr val="B951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3FEE14E9-0C5F-A461-A9D2-408314DDD989}"/>
              </a:ext>
            </a:extLst>
          </p:cNvPr>
          <p:cNvCxnSpPr>
            <a:cxnSpLocks/>
            <a:stCxn id="13" idx="0"/>
            <a:endCxn id="11" idx="2"/>
          </p:cNvCxnSpPr>
          <p:nvPr/>
        </p:nvCxnSpPr>
        <p:spPr>
          <a:xfrm flipH="1" flipV="1">
            <a:off x="4376384" y="3492119"/>
            <a:ext cx="994413" cy="750247"/>
          </a:xfrm>
          <a:prstGeom prst="straightConnector1">
            <a:avLst/>
          </a:prstGeom>
          <a:ln>
            <a:solidFill>
              <a:srgbClr val="B951A0"/>
            </a:solidFill>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1DE0A09E-3233-12B6-F3A4-03BB560762A7}"/>
              </a:ext>
            </a:extLst>
          </p:cNvPr>
          <p:cNvSpPr txBox="1"/>
          <p:nvPr/>
        </p:nvSpPr>
        <p:spPr>
          <a:xfrm>
            <a:off x="7195267" y="1641182"/>
            <a:ext cx="1884958" cy="707886"/>
          </a:xfrm>
          <a:prstGeom prst="rect">
            <a:avLst/>
          </a:prstGeom>
          <a:noFill/>
        </p:spPr>
        <p:txBody>
          <a:bodyPr wrap="square" rtlCol="0">
            <a:spAutoFit/>
          </a:bodyPr>
          <a:lstStyle/>
          <a:p>
            <a:r>
              <a:rPr lang="es-CO" sz="2000" dirty="0">
                <a:latin typeface="Verdana" panose="020B0604030504040204" pitchFamily="34" charset="0"/>
                <a:ea typeface="Verdana" panose="020B0604030504040204" pitchFamily="34" charset="0"/>
              </a:rPr>
              <a:t>Inventario de FSE</a:t>
            </a:r>
          </a:p>
        </p:txBody>
      </p:sp>
      <p:sp>
        <p:nvSpPr>
          <p:cNvPr id="17" name="CuadroTexto 16">
            <a:extLst>
              <a:ext uri="{FF2B5EF4-FFF2-40B4-BE49-F238E27FC236}">
                <a16:creationId xmlns:a16="http://schemas.microsoft.com/office/drawing/2014/main" id="{385C6750-F300-9BA8-A637-818909D928EF}"/>
              </a:ext>
            </a:extLst>
          </p:cNvPr>
          <p:cNvSpPr txBox="1"/>
          <p:nvPr/>
        </p:nvSpPr>
        <p:spPr>
          <a:xfrm>
            <a:off x="8827083" y="5904948"/>
            <a:ext cx="1214698" cy="461665"/>
          </a:xfrm>
          <a:prstGeom prst="rect">
            <a:avLst/>
          </a:prstGeom>
          <a:noFill/>
        </p:spPr>
        <p:txBody>
          <a:bodyPr wrap="square" rtlCol="0">
            <a:spAutoFit/>
          </a:bodyPr>
          <a:lstStyle/>
          <a:p>
            <a:r>
              <a:rPr lang="es-CO" sz="2400" b="1" dirty="0">
                <a:solidFill>
                  <a:srgbClr val="F0686A"/>
                </a:solidFill>
                <a:latin typeface="Verdana" panose="020B0604030504040204" pitchFamily="34" charset="0"/>
                <a:ea typeface="Verdana" panose="020B0604030504040204" pitchFamily="34" charset="0"/>
              </a:rPr>
              <a:t>SIFSE</a:t>
            </a:r>
            <a:endParaRPr lang="es-CO" b="1" dirty="0">
              <a:solidFill>
                <a:srgbClr val="F0686A"/>
              </a:solidFill>
              <a:latin typeface="Verdana" panose="020B0604030504040204" pitchFamily="34" charset="0"/>
              <a:ea typeface="Verdana" panose="020B0604030504040204" pitchFamily="34" charset="0"/>
            </a:endParaRPr>
          </a:p>
        </p:txBody>
      </p:sp>
      <p:sp>
        <p:nvSpPr>
          <p:cNvPr id="18" name="CuadroTexto 17">
            <a:extLst>
              <a:ext uri="{FF2B5EF4-FFF2-40B4-BE49-F238E27FC236}">
                <a16:creationId xmlns:a16="http://schemas.microsoft.com/office/drawing/2014/main" id="{0DDC6FF2-FEAB-E936-FB2C-BF665E59A74B}"/>
              </a:ext>
            </a:extLst>
          </p:cNvPr>
          <p:cNvSpPr txBox="1"/>
          <p:nvPr/>
        </p:nvSpPr>
        <p:spPr>
          <a:xfrm>
            <a:off x="3817063" y="5683932"/>
            <a:ext cx="928969" cy="461665"/>
          </a:xfrm>
          <a:prstGeom prst="rect">
            <a:avLst/>
          </a:prstGeom>
          <a:noFill/>
        </p:spPr>
        <p:txBody>
          <a:bodyPr wrap="square" rtlCol="0">
            <a:spAutoFit/>
          </a:bodyPr>
          <a:lstStyle/>
          <a:p>
            <a:r>
              <a:rPr lang="es-CO" sz="2400" b="1" dirty="0">
                <a:solidFill>
                  <a:srgbClr val="F0686A"/>
                </a:solidFill>
                <a:latin typeface="Verdana" panose="020B0604030504040204" pitchFamily="34" charset="0"/>
                <a:ea typeface="Verdana" panose="020B0604030504040204" pitchFamily="34" charset="0"/>
              </a:rPr>
              <a:t>DUE</a:t>
            </a:r>
            <a:endParaRPr lang="es-CO" b="1" dirty="0">
              <a:solidFill>
                <a:srgbClr val="F0686A"/>
              </a:solidFill>
              <a:latin typeface="Verdana" panose="020B0604030504040204" pitchFamily="34" charset="0"/>
              <a:ea typeface="Verdana" panose="020B0604030504040204" pitchFamily="34" charset="0"/>
            </a:endParaRPr>
          </a:p>
        </p:txBody>
      </p:sp>
      <p:cxnSp>
        <p:nvCxnSpPr>
          <p:cNvPr id="19" name="Conector recto 18">
            <a:extLst>
              <a:ext uri="{FF2B5EF4-FFF2-40B4-BE49-F238E27FC236}">
                <a16:creationId xmlns:a16="http://schemas.microsoft.com/office/drawing/2014/main" id="{CF6A7ACF-125F-52BA-4DA8-417A97DDAEFF}"/>
              </a:ext>
            </a:extLst>
          </p:cNvPr>
          <p:cNvCxnSpPr>
            <a:cxnSpLocks/>
          </p:cNvCxnSpPr>
          <p:nvPr/>
        </p:nvCxnSpPr>
        <p:spPr>
          <a:xfrm>
            <a:off x="7054841" y="1872001"/>
            <a:ext cx="0" cy="3960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DDD3DC94-098C-10EB-565C-E8FCDD72D014}"/>
              </a:ext>
            </a:extLst>
          </p:cNvPr>
          <p:cNvCxnSpPr>
            <a:cxnSpLocks/>
            <a:stCxn id="18" idx="3"/>
          </p:cNvCxnSpPr>
          <p:nvPr/>
        </p:nvCxnSpPr>
        <p:spPr bwMode="auto">
          <a:xfrm>
            <a:off x="4746032" y="5914765"/>
            <a:ext cx="3778030" cy="164965"/>
          </a:xfrm>
          <a:prstGeom prst="straightConnector1">
            <a:avLst/>
          </a:prstGeom>
          <a:ln>
            <a:solidFill>
              <a:srgbClr val="B951A0"/>
            </a:solid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1" name="Conector recto de flecha 20">
            <a:extLst>
              <a:ext uri="{FF2B5EF4-FFF2-40B4-BE49-F238E27FC236}">
                <a16:creationId xmlns:a16="http://schemas.microsoft.com/office/drawing/2014/main" id="{B8CEA164-6B57-536A-53D1-922483F59692}"/>
              </a:ext>
            </a:extLst>
          </p:cNvPr>
          <p:cNvCxnSpPr>
            <a:stCxn id="11" idx="3"/>
            <a:endCxn id="3" idx="1"/>
          </p:cNvCxnSpPr>
          <p:nvPr/>
        </p:nvCxnSpPr>
        <p:spPr bwMode="auto">
          <a:xfrm flipV="1">
            <a:off x="5001148" y="2943325"/>
            <a:ext cx="3336469" cy="11417"/>
          </a:xfrm>
          <a:prstGeom prst="straightConnector1">
            <a:avLst/>
          </a:prstGeom>
          <a:ln>
            <a:solidFill>
              <a:srgbClr val="B951A0"/>
            </a:solid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2" name="Conector recto de flecha 21">
            <a:extLst>
              <a:ext uri="{FF2B5EF4-FFF2-40B4-BE49-F238E27FC236}">
                <a16:creationId xmlns:a16="http://schemas.microsoft.com/office/drawing/2014/main" id="{A03E4C48-8106-F03C-098E-E3732335064B}"/>
              </a:ext>
            </a:extLst>
          </p:cNvPr>
          <p:cNvCxnSpPr>
            <a:stCxn id="11" idx="3"/>
            <a:endCxn id="5" idx="1"/>
          </p:cNvCxnSpPr>
          <p:nvPr/>
        </p:nvCxnSpPr>
        <p:spPr bwMode="auto">
          <a:xfrm>
            <a:off x="5001148" y="2954742"/>
            <a:ext cx="2632913" cy="1430511"/>
          </a:xfrm>
          <a:prstGeom prst="straightConnector1">
            <a:avLst/>
          </a:prstGeom>
          <a:ln>
            <a:solidFill>
              <a:srgbClr val="B951A0"/>
            </a:solidFill>
            <a:headEnd type="none" w="med" len="med"/>
            <a:tailEnd type="triangle"/>
          </a:ln>
        </p:spPr>
        <p:style>
          <a:lnRef idx="3">
            <a:schemeClr val="accent3"/>
          </a:lnRef>
          <a:fillRef idx="0">
            <a:schemeClr val="accent3"/>
          </a:fillRef>
          <a:effectRef idx="2">
            <a:schemeClr val="accent3"/>
          </a:effectRef>
          <a:fontRef idx="minor">
            <a:schemeClr val="tx1"/>
          </a:fontRef>
        </p:style>
      </p:cxnSp>
      <p:sp>
        <p:nvSpPr>
          <p:cNvPr id="23" name="CuadroTexto 22">
            <a:extLst>
              <a:ext uri="{FF2B5EF4-FFF2-40B4-BE49-F238E27FC236}">
                <a16:creationId xmlns:a16="http://schemas.microsoft.com/office/drawing/2014/main" id="{9270CE01-7E1F-A0D5-D1FA-4D7ACF644E3B}"/>
              </a:ext>
            </a:extLst>
          </p:cNvPr>
          <p:cNvSpPr txBox="1"/>
          <p:nvPr/>
        </p:nvSpPr>
        <p:spPr>
          <a:xfrm>
            <a:off x="3418444" y="147350"/>
            <a:ext cx="7272793" cy="1200329"/>
          </a:xfrm>
          <a:prstGeom prst="rect">
            <a:avLst/>
          </a:prstGeom>
          <a:noFill/>
        </p:spPr>
        <p:txBody>
          <a:bodyPr wrap="square" rtlCol="0">
            <a:spAutoFit/>
          </a:bodyPr>
          <a:lstStyle/>
          <a:p>
            <a:pPr algn="r"/>
            <a:r>
              <a:rPr lang="es-MX" sz="3600" dirty="0">
                <a:solidFill>
                  <a:srgbClr val="F0686A"/>
                </a:solidFill>
                <a:latin typeface="Verdana" panose="020B0604030504040204" pitchFamily="34" charset="0"/>
                <a:ea typeface="Verdana" panose="020B0604030504040204" pitchFamily="34" charset="0"/>
              </a:rPr>
              <a:t>  </a:t>
            </a:r>
            <a:r>
              <a:rPr lang="es-MX" sz="3600" b="1" dirty="0">
                <a:solidFill>
                  <a:srgbClr val="53206D"/>
                </a:solidFill>
                <a:latin typeface="Verdana" panose="020B0604030504040204" pitchFamily="34" charset="0"/>
                <a:ea typeface="Verdana" panose="020B0604030504040204" pitchFamily="34" charset="0"/>
              </a:rPr>
              <a:t>Articulación con otros sistemas de información</a:t>
            </a:r>
          </a:p>
        </p:txBody>
      </p:sp>
      <p:sp>
        <p:nvSpPr>
          <p:cNvPr id="24" name="Rectángulo redondeado 19">
            <a:extLst>
              <a:ext uri="{FF2B5EF4-FFF2-40B4-BE49-F238E27FC236}">
                <a16:creationId xmlns:a16="http://schemas.microsoft.com/office/drawing/2014/main" id="{DEC8DBEC-ABAB-C3B5-A647-F8AFF48F5554}"/>
              </a:ext>
            </a:extLst>
          </p:cNvPr>
          <p:cNvSpPr/>
          <p:nvPr/>
        </p:nvSpPr>
        <p:spPr>
          <a:xfrm>
            <a:off x="10444335" y="5489062"/>
            <a:ext cx="1302406" cy="930977"/>
          </a:xfrm>
          <a:prstGeom prst="roundRect">
            <a:avLst/>
          </a:prstGeom>
          <a:solidFill>
            <a:srgbClr val="FF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ln w="0"/>
                <a:solidFill>
                  <a:srgbClr val="E3ECF8"/>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rPr>
              <a:t>SIFSE</a:t>
            </a:r>
          </a:p>
          <a:p>
            <a:pPr algn="ctr"/>
            <a:r>
              <a:rPr lang="es-CO" sz="1400" dirty="0">
                <a:ln w="0"/>
                <a:solidFill>
                  <a:srgbClr val="E3ECF8"/>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rPr>
              <a:t>(Fondos y Asociados)</a:t>
            </a:r>
            <a:endParaRPr lang="es-CO" sz="1400" dirty="0">
              <a:ln w="0"/>
              <a:solidFill>
                <a:srgbClr val="E3ECF8"/>
              </a:solidFill>
              <a:effectLst>
                <a:outerShdw blurRad="38100" dist="25400" dir="5400000" algn="ctr" rotWithShape="0">
                  <a:srgbClr val="6E747A">
                    <a:alpha val="43000"/>
                  </a:srgbClr>
                </a:outerShdw>
              </a:effectLst>
              <a:latin typeface="Verdana" panose="020B0604030504040204" pitchFamily="34" charset="0"/>
              <a:ea typeface="Verdana" panose="020B0604030504040204" pitchFamily="34" charset="0"/>
            </a:endParaRPr>
          </a:p>
        </p:txBody>
      </p:sp>
      <p:sp>
        <p:nvSpPr>
          <p:cNvPr id="25" name="Rectángulo redondeado 19">
            <a:extLst>
              <a:ext uri="{FF2B5EF4-FFF2-40B4-BE49-F238E27FC236}">
                <a16:creationId xmlns:a16="http://schemas.microsoft.com/office/drawing/2014/main" id="{96EBAF12-FA7E-05AA-2A2B-C61B6C0B23DF}"/>
              </a:ext>
            </a:extLst>
          </p:cNvPr>
          <p:cNvSpPr/>
          <p:nvPr/>
        </p:nvSpPr>
        <p:spPr>
          <a:xfrm>
            <a:off x="637677" y="5508230"/>
            <a:ext cx="2150787" cy="911809"/>
          </a:xfrm>
          <a:prstGeom prst="roundRect">
            <a:avLst/>
          </a:prstGeom>
          <a:solidFill>
            <a:srgbClr val="FF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ln w="0"/>
                <a:solidFill>
                  <a:srgbClr val="E3ECF8"/>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rPr>
              <a:t>DUE</a:t>
            </a:r>
          </a:p>
          <a:p>
            <a:pPr algn="ctr"/>
            <a:r>
              <a:rPr lang="es-CO" sz="1600" dirty="0">
                <a:ln w="0"/>
                <a:solidFill>
                  <a:srgbClr val="E3ECF8"/>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rPr>
              <a:t>(Establecimientos y Sedes)</a:t>
            </a:r>
            <a:endParaRPr lang="es-CO" sz="1600" dirty="0">
              <a:ln w="0"/>
              <a:solidFill>
                <a:srgbClr val="E3ECF8"/>
              </a:solidFill>
              <a:effectLst>
                <a:outerShdw blurRad="38100" dist="25400" dir="5400000" algn="ctr" rotWithShape="0">
                  <a:srgbClr val="6E747A">
                    <a:alpha val="43000"/>
                  </a:srgbClr>
                </a:outerShdw>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5195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3374</TotalTime>
  <Words>4057</Words>
  <Application>Microsoft Office PowerPoint</Application>
  <PresentationFormat>Panorámica</PresentationFormat>
  <Paragraphs>509</Paragraphs>
  <Slides>45</Slides>
  <Notes>6</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45</vt:i4>
      </vt:variant>
    </vt:vector>
  </HeadingPairs>
  <TitlesOfParts>
    <vt:vector size="55" baseType="lpstr">
      <vt:lpstr>Aptos</vt:lpstr>
      <vt:lpstr>Aptos Display</vt:lpstr>
      <vt:lpstr>Arial</vt:lpstr>
      <vt:lpstr>Calibri</vt:lpstr>
      <vt:lpstr>Century Schoolbook</vt:lpstr>
      <vt:lpstr>Gill Sans Nova</vt:lpstr>
      <vt:lpstr>Helvetica</vt:lpstr>
      <vt:lpstr>Verdana</vt:lpstr>
      <vt:lpstr>Wingdings</vt:lpstr>
      <vt:lpstr>Tema de Office</vt:lpstr>
      <vt:lpstr>Presentación de PowerPoint</vt:lpstr>
      <vt:lpstr>Presentación de PowerPoint</vt:lpstr>
      <vt:lpstr>Tabla de contenido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Paola Andrea Avendano Trujillo</dc:creator>
  <cp:lastModifiedBy>Matías Cantillo Vásquez</cp:lastModifiedBy>
  <cp:revision>6</cp:revision>
  <dcterms:created xsi:type="dcterms:W3CDTF">2024-08-27T01:53:58Z</dcterms:created>
  <dcterms:modified xsi:type="dcterms:W3CDTF">2025-07-16T03:46:53Z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dde0556-1f76-452e-9e94-03158f226e4e_Enabled">
    <vt:lpwstr>true</vt:lpwstr>
  </property>
  <property fmtid="{D5CDD505-2E9C-101B-9397-08002B2CF9AE}" pid="3" name="MSIP_Label_cdde0556-1f76-452e-9e94-03158f226e4e_SetDate">
    <vt:lpwstr>2024-08-27T02:01:17Z</vt:lpwstr>
  </property>
  <property fmtid="{D5CDD505-2E9C-101B-9397-08002B2CF9AE}" pid="4" name="MSIP_Label_cdde0556-1f76-452e-9e94-03158f226e4e_Method">
    <vt:lpwstr>Standard</vt:lpwstr>
  </property>
  <property fmtid="{D5CDD505-2E9C-101B-9397-08002B2CF9AE}" pid="5" name="MSIP_Label_cdde0556-1f76-452e-9e94-03158f226e4e_Name">
    <vt:lpwstr>Private</vt:lpwstr>
  </property>
  <property fmtid="{D5CDD505-2E9C-101B-9397-08002B2CF9AE}" pid="6" name="MSIP_Label_cdde0556-1f76-452e-9e94-03158f226e4e_SiteId">
    <vt:lpwstr>7015a19d-0dbb-4c31-8709-253cf07f631f</vt:lpwstr>
  </property>
  <property fmtid="{D5CDD505-2E9C-101B-9397-08002B2CF9AE}" pid="7" name="MSIP_Label_cdde0556-1f76-452e-9e94-03158f226e4e_ActionId">
    <vt:lpwstr>2c2545bf-9746-4d03-847c-48fd5833bfa9</vt:lpwstr>
  </property>
  <property fmtid="{D5CDD505-2E9C-101B-9397-08002B2CF9AE}" pid="8" name="MSIP_Label_cdde0556-1f76-452e-9e94-03158f226e4e_ContentBits">
    <vt:lpwstr>0</vt:lpwstr>
  </property>
</Properties>
</file>